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 id="2147483828" r:id="rId2"/>
  </p:sldMasterIdLst>
  <p:notesMasterIdLst>
    <p:notesMasterId r:id="rId84"/>
  </p:notesMasterIdLst>
  <p:sldIdLst>
    <p:sldId id="256" r:id="rId3"/>
    <p:sldId id="385" r:id="rId4"/>
    <p:sldId id="386" r:id="rId5"/>
    <p:sldId id="387" r:id="rId6"/>
    <p:sldId id="463" r:id="rId7"/>
    <p:sldId id="389" r:id="rId8"/>
    <p:sldId id="390" r:id="rId9"/>
    <p:sldId id="391" r:id="rId10"/>
    <p:sldId id="392" r:id="rId11"/>
    <p:sldId id="393" r:id="rId12"/>
    <p:sldId id="394" r:id="rId13"/>
    <p:sldId id="395" r:id="rId14"/>
    <p:sldId id="396" r:id="rId15"/>
    <p:sldId id="397" r:id="rId16"/>
    <p:sldId id="388" r:id="rId17"/>
    <p:sldId id="398" r:id="rId18"/>
    <p:sldId id="399" r:id="rId19"/>
    <p:sldId id="400" r:id="rId20"/>
    <p:sldId id="401" r:id="rId21"/>
    <p:sldId id="402" r:id="rId22"/>
    <p:sldId id="403" r:id="rId23"/>
    <p:sldId id="404" r:id="rId24"/>
    <p:sldId id="405" r:id="rId25"/>
    <p:sldId id="406" r:id="rId26"/>
    <p:sldId id="415" r:id="rId27"/>
    <p:sldId id="407" r:id="rId28"/>
    <p:sldId id="408" r:id="rId29"/>
    <p:sldId id="409" r:id="rId30"/>
    <p:sldId id="410" r:id="rId31"/>
    <p:sldId id="411" r:id="rId32"/>
    <p:sldId id="412" r:id="rId33"/>
    <p:sldId id="413" r:id="rId34"/>
    <p:sldId id="464" r:id="rId35"/>
    <p:sldId id="414" r:id="rId36"/>
    <p:sldId id="419" r:id="rId37"/>
    <p:sldId id="416" r:id="rId38"/>
    <p:sldId id="417" r:id="rId39"/>
    <p:sldId id="418" r:id="rId40"/>
    <p:sldId id="420" r:id="rId41"/>
    <p:sldId id="433" r:id="rId42"/>
    <p:sldId id="421" r:id="rId43"/>
    <p:sldId id="422" r:id="rId44"/>
    <p:sldId id="423" r:id="rId45"/>
    <p:sldId id="424" r:id="rId46"/>
    <p:sldId id="425" r:id="rId47"/>
    <p:sldId id="426" r:id="rId48"/>
    <p:sldId id="427" r:id="rId49"/>
    <p:sldId id="428" r:id="rId50"/>
    <p:sldId id="429" r:id="rId51"/>
    <p:sldId id="430" r:id="rId52"/>
    <p:sldId id="431" r:id="rId53"/>
    <p:sldId id="432" r:id="rId54"/>
    <p:sldId id="434" r:id="rId55"/>
    <p:sldId id="435" r:id="rId56"/>
    <p:sldId id="437" r:id="rId57"/>
    <p:sldId id="436" r:id="rId58"/>
    <p:sldId id="438" r:id="rId59"/>
    <p:sldId id="439" r:id="rId60"/>
    <p:sldId id="440" r:id="rId61"/>
    <p:sldId id="441" r:id="rId62"/>
    <p:sldId id="442" r:id="rId63"/>
    <p:sldId id="443" r:id="rId64"/>
    <p:sldId id="444" r:id="rId65"/>
    <p:sldId id="445" r:id="rId66"/>
    <p:sldId id="446" r:id="rId67"/>
    <p:sldId id="447" r:id="rId68"/>
    <p:sldId id="448" r:id="rId69"/>
    <p:sldId id="449" r:id="rId70"/>
    <p:sldId id="450" r:id="rId71"/>
    <p:sldId id="451" r:id="rId72"/>
    <p:sldId id="452" r:id="rId73"/>
    <p:sldId id="453" r:id="rId74"/>
    <p:sldId id="454" r:id="rId75"/>
    <p:sldId id="455" r:id="rId76"/>
    <p:sldId id="456" r:id="rId77"/>
    <p:sldId id="457" r:id="rId78"/>
    <p:sldId id="458" r:id="rId79"/>
    <p:sldId id="459" r:id="rId80"/>
    <p:sldId id="460" r:id="rId81"/>
    <p:sldId id="461" r:id="rId82"/>
    <p:sldId id="46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wton, Andy" initials="NA" lastIdx="1" clrIdx="0">
    <p:extLst>
      <p:ext uri="{19B8F6BF-5375-455C-9EA6-DF929625EA0E}">
        <p15:presenceInfo xmlns:p15="http://schemas.microsoft.com/office/powerpoint/2012/main" userId="S-1-5-21-4250845945-3731851581-3800177176-49714" providerId="AD"/>
      </p:ext>
    </p:extLst>
  </p:cmAuthor>
  <p:cmAuthor id="2" name="Sarah Wales-McGrath" initials="SW" lastIdx="3" clrIdx="1">
    <p:extLst>
      <p:ext uri="{19B8F6BF-5375-455C-9EA6-DF929625EA0E}">
        <p15:presenceInfo xmlns:p15="http://schemas.microsoft.com/office/powerpoint/2012/main" userId="3217a7d8194f4c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94660"/>
  </p:normalViewPr>
  <p:slideViewPr>
    <p:cSldViewPr snapToGrid="0">
      <p:cViewPr varScale="1">
        <p:scale>
          <a:sx n="68" d="100"/>
          <a:sy n="68" d="100"/>
        </p:scale>
        <p:origin x="38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EC3EC-4812-4B9A-8AD5-BEE39FBAB9EF}" type="datetimeFigureOut">
              <a:rPr lang="en-US" smtClean="0"/>
              <a:t>12/12/2018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8E9C1-ACBA-40C3-8EDD-D6231FF6C455}" type="slidenum">
              <a:rPr lang="en-US" smtClean="0"/>
              <a:t>‹#›</a:t>
            </a:fld>
            <a:endParaRPr lang="en-US"/>
          </a:p>
        </p:txBody>
      </p:sp>
    </p:spTree>
    <p:extLst>
      <p:ext uri="{BB962C8B-B14F-4D97-AF65-F5344CB8AC3E}">
        <p14:creationId xmlns:p14="http://schemas.microsoft.com/office/powerpoint/2010/main" val="343331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8E9C1-ACBA-40C3-8EDD-D6231FF6C455}" type="slidenum">
              <a:rPr lang="en-US" smtClean="0"/>
              <a:t>7</a:t>
            </a:fld>
            <a:endParaRPr lang="en-US"/>
          </a:p>
        </p:txBody>
      </p:sp>
    </p:spTree>
    <p:extLst>
      <p:ext uri="{BB962C8B-B14F-4D97-AF65-F5344CB8AC3E}">
        <p14:creationId xmlns:p14="http://schemas.microsoft.com/office/powerpoint/2010/main" val="2171604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A93223-920A-461D-85C6-5B2AA829AA4C}"/>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 xmlns:a16="http://schemas.microsoft.com/office/drawing/2014/main" id="{96E8CDA1-8303-4540-A00C-FB6C86A88D99}"/>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 xmlns:a16="http://schemas.microsoft.com/office/drawing/2014/main" id="{F05B3A97-1373-498F-A778-88A1A6E60820}"/>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F27DCB3E-2BE6-490F-90DC-83F8222F1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CA09AB9-70FC-4FE6-AC7A-7D9DD4C2CDEC}"/>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747670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19BD22-6073-40F8-A528-4BC64A54A7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03E7493-1DF2-4A6B-9620-2677016ED63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02799DC-F01F-4258-9A6C-9507A2569EF0}"/>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D222396F-4364-401B-BF00-13FACB441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4363C53-931F-422B-98D9-95D68703B4E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783568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D669D28-6F4E-4DB7-9882-E85E89DCE7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BC46AE9B-0155-4DE1-83A0-DD7BFA24C0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01F1379-AE82-4650-981C-CD7973DD4421}"/>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9CCF4EC5-096F-4F27-96FF-FF8DE5DDC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D84F0FB-C8F9-444A-9FBF-29619A0CFB66}"/>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58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525CA-2F83-462A-9F5C-F123EE807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DD88417-B847-4E9A-A0D6-37E5CD1FF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EB5A5D7-DBB2-4696-8633-FAA5C5B7C265}"/>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8CB6DD37-8A1B-4B77-AF3A-9241FCC1C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41B23FC-DA70-4583-9225-5ED5BE153B65}"/>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08286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A62FFC-44E4-4FDF-8209-DA2A72136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34891F82-DE28-41F5-AC77-B1E9FC73B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2644DC1-AD74-44DC-94EE-B6F0DC94943D}"/>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BCC0C589-5280-402A-91B3-1B950307E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2A0D833-9518-44F6-A69B-4C0AF30D38E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211144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67DAC2-5059-42EC-9191-A04DB1D648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7C1BF85-6795-4450-8496-91C22EC186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FDD6C0A0-8A31-4E59-99CC-FA6B79ABC5FE}"/>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2761BE90-9405-4336-9D22-6EF98DA14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64974B2-B9D5-4AD0-A9DA-858FD1DAE99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985218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E5F095-8F35-4B8C-A048-C08D25AA3E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ACBD5CD-CFC5-4F4A-B7E1-58E9F26D00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E6F449E3-EED3-430F-887A-CB75F99255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0657EA0-25F6-465E-ABBF-532563A05EB8}"/>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6" name="Footer Placeholder 5">
            <a:extLst>
              <a:ext uri="{FF2B5EF4-FFF2-40B4-BE49-F238E27FC236}">
                <a16:creationId xmlns="" xmlns:a16="http://schemas.microsoft.com/office/drawing/2014/main" id="{3DB78AB6-615D-47F9-AB2B-8F8A5E6B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A6B28F8-91D5-4895-89D6-E6B495B0A9B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064186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0D52C5-0D07-44DC-9550-D08C612BC9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59983F9E-CEF2-422F-9424-C8170A6E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1D26767D-42AF-495A-A4E5-524EA1ED86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4A52503-0F70-41A8-A82B-6FE410931C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CEF13373-FD7A-446B-98EE-D9A1632DC2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95EA50D-DD2D-414D-ACDB-A914846FF443}"/>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8" name="Footer Placeholder 7">
            <a:extLst>
              <a:ext uri="{FF2B5EF4-FFF2-40B4-BE49-F238E27FC236}">
                <a16:creationId xmlns="" xmlns:a16="http://schemas.microsoft.com/office/drawing/2014/main" id="{74037BA9-BC41-4313-8173-1286822FE6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04D60DD-0822-40E3-86F1-B4959CCF5FD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788989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66E024-E3AC-4905-AF9F-05FE22782F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B38EE2B-4474-473C-95CD-13C5F2F5ACC2}"/>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4" name="Footer Placeholder 3">
            <a:extLst>
              <a:ext uri="{FF2B5EF4-FFF2-40B4-BE49-F238E27FC236}">
                <a16:creationId xmlns="" xmlns:a16="http://schemas.microsoft.com/office/drawing/2014/main" id="{20844AC2-1307-48F0-9122-71A76DFE0C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652B2E8-D99A-4333-B90F-CB9A451FE3AC}"/>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3187460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B58F7B0-7413-45B8-B38B-2B9DDFAF32FA}"/>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3" name="Footer Placeholder 2">
            <a:extLst>
              <a:ext uri="{FF2B5EF4-FFF2-40B4-BE49-F238E27FC236}">
                <a16:creationId xmlns="" xmlns:a16="http://schemas.microsoft.com/office/drawing/2014/main" id="{FF1F0E2E-3993-4CEA-BCE4-4CB37EF403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6388124-EE98-4CD9-9A2F-7A1AB98423FA}"/>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283793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8C1ABD-CECE-4A38-8A05-1416A26F3A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9104D3C-3A54-4EA7-936E-1F811C0ED9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0D401F5-A9F2-46AA-AF30-DC16B6BEE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E652AEFD-D39C-47D1-BEF3-9CB7596DB559}"/>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6" name="Footer Placeholder 5">
            <a:extLst>
              <a:ext uri="{FF2B5EF4-FFF2-40B4-BE49-F238E27FC236}">
                <a16:creationId xmlns="" xmlns:a16="http://schemas.microsoft.com/office/drawing/2014/main" id="{0067B21C-FF81-4476-8D1F-0D6A9AFE9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6ACEAA0-1D02-47E4-84D0-BC8E0774A67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51692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E5FA78-0B39-448D-B5B4-A4EAF528338E}"/>
              </a:ext>
            </a:extLst>
          </p:cNvPr>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4ED3655F-5DB9-4BBE-BA2A-127C68482F70}"/>
              </a:ext>
            </a:extLst>
          </p:cNvPr>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EFE53954-4B4D-4EFF-967B-1DB541A5D4B0}"/>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7F2329B7-D362-46BC-8447-92221410E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1B8D66E-E614-40BE-8919-E99DB4FA95CE}"/>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14034069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66DEE5-315B-474C-A005-419CCD8AA4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A044FF6F-DFD1-4F01-B2C1-0F7D5635D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025064E1-2F67-4AEC-96A5-65C2EEDFF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537E4CF9-89EC-4517-8291-38471EF93C3F}"/>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6" name="Footer Placeholder 5">
            <a:extLst>
              <a:ext uri="{FF2B5EF4-FFF2-40B4-BE49-F238E27FC236}">
                <a16:creationId xmlns="" xmlns:a16="http://schemas.microsoft.com/office/drawing/2014/main" id="{F8E1330E-D7BA-42C1-A08D-BACAFF08D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7BEAC7D-BBCC-42E5-9B82-A0FBC0D016C8}"/>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258730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18EE5A-5F63-4120-B989-D8D901F93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708D4DA-27B6-4042-936F-0446B935E2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15970F6-FA7E-4112-B390-FD30A5406468}"/>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A47A4EB7-5B78-42D2-BBD9-5D8C98353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F7AF806-B9EC-4F12-A844-5654A2F0EAAD}"/>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4032644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D3329B61-60B4-49B6-9DD4-300F626F8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A95DF60-52A7-43BA-9CA0-EEAD14D4E6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480DEE7-B47F-474C-AE36-2AFEDC53F326}"/>
              </a:ext>
            </a:extLst>
          </p:cNvPr>
          <p:cNvSpPr>
            <a:spLocks noGrp="1"/>
          </p:cNvSpPr>
          <p:nvPr>
            <p:ph type="dt" sz="half" idx="10"/>
          </p:nvPr>
        </p:nvSpPr>
        <p:spPr/>
        <p:txBody>
          <a:body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A1E9F150-05CD-498F-89B8-084EB99E1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CF849DA-E041-4580-BD2B-AA006D3DD544}"/>
              </a:ext>
            </a:extLst>
          </p:cNvPr>
          <p:cNvSpPr>
            <a:spLocks noGrp="1"/>
          </p:cNvSpPr>
          <p:nvPr>
            <p:ph type="sldNum" sz="quarter" idx="12"/>
          </p:nvPr>
        </p:nvSpPr>
        <p:spPr/>
        <p:txBody>
          <a:bodyPr/>
          <a:lstStyle/>
          <a:p>
            <a:fld id="{E47ED045-41F2-47BB-B391-3A1B88389FE1}" type="slidenum">
              <a:rPr lang="en-US" smtClean="0"/>
              <a:t>‹#›</a:t>
            </a:fld>
            <a:endParaRPr lang="en-US"/>
          </a:p>
        </p:txBody>
      </p:sp>
    </p:spTree>
    <p:extLst>
      <p:ext uri="{BB962C8B-B14F-4D97-AF65-F5344CB8AC3E}">
        <p14:creationId xmlns:p14="http://schemas.microsoft.com/office/powerpoint/2010/main" val="11152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3DA6E-654F-4BB7-8EA5-6485C7950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12DF6FB-56FE-4A0F-A7B6-E1C55024B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17D33915-03A5-4460-8EF8-31340AEB7E2C}"/>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4D388F59-18A6-4608-9DE5-640F4C11A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70DF85C-5753-43A7-84AC-F001B80D7919}"/>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8094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BE0F9-446B-47F9-8A12-37461B239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A848F99-26FC-4D5D-B312-BEB2CAA74E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1D41617-938D-43C7-A396-31D1B414A8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198DA9C-9CEC-493D-A977-9129B02B7BDA}"/>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6" name="Footer Placeholder 5">
            <a:extLst>
              <a:ext uri="{FF2B5EF4-FFF2-40B4-BE49-F238E27FC236}">
                <a16:creationId xmlns="" xmlns:a16="http://schemas.microsoft.com/office/drawing/2014/main" id="{0D240654-7697-43DF-B645-07C244323A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AF81D64-A669-434B-BD5F-859EC0257353}"/>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665190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382DB3-C1A1-468F-B77A-E34DBD4DC6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238295AF-E164-496A-A7F7-D79A7F777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045F6E6E-70C1-4EF9-9601-D2D13D8CF6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E3A802A1-62FE-4D12-81F5-1B65F091BA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72460222-2070-40C5-902F-E2B5AA160B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E1EC661-67A4-47EA-904F-0017D26CE8B6}"/>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8" name="Footer Placeholder 7">
            <a:extLst>
              <a:ext uri="{FF2B5EF4-FFF2-40B4-BE49-F238E27FC236}">
                <a16:creationId xmlns="" xmlns:a16="http://schemas.microsoft.com/office/drawing/2014/main" id="{98ACFA81-B6F6-4561-BD72-09D38F9E63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1B0F00E-E6BF-43E6-87C1-2865CC3D656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170362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9FE49C-88A6-46D6-884E-B5411F55427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 xmlns:a16="http://schemas.microsoft.com/office/drawing/2014/main" id="{7B9AF592-A850-4398-817D-FA068E6379CE}"/>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4" name="Footer Placeholder 3">
            <a:extLst>
              <a:ext uri="{FF2B5EF4-FFF2-40B4-BE49-F238E27FC236}">
                <a16:creationId xmlns="" xmlns:a16="http://schemas.microsoft.com/office/drawing/2014/main" id="{C38684F5-42B7-4BF8-ABDD-DB01A4E23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97BFC444-9D71-44F0-A193-71A3CCDBD68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2476111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5DAED18-EA9F-4A91-AF60-D9859D0EC6D0}"/>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3" name="Footer Placeholder 2">
            <a:extLst>
              <a:ext uri="{FF2B5EF4-FFF2-40B4-BE49-F238E27FC236}">
                <a16:creationId xmlns="" xmlns:a16="http://schemas.microsoft.com/office/drawing/2014/main" id="{DD93069F-529A-4586-ACB4-AD4443CABD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F65AC0F-965B-43C5-8AC4-B4E9854D34ED}"/>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98739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7A3E3A-356C-4BCE-A4D7-E12D69332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2DE3C8D-2298-4645-85F2-7BF355EDD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930454D7-4582-4104-A4DD-8A05A7A69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5F78258-40B2-4DEB-8104-1FB51A7AEC53}"/>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6" name="Footer Placeholder 5">
            <a:extLst>
              <a:ext uri="{FF2B5EF4-FFF2-40B4-BE49-F238E27FC236}">
                <a16:creationId xmlns="" xmlns:a16="http://schemas.microsoft.com/office/drawing/2014/main" id="{299676B9-24F7-42A5-8B52-541A296DF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26CB6EB-4763-4034-9E5B-1A91BFE9110F}"/>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306342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8643ED-5264-4585-8E92-744870AC3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27BF40A-CF68-402F-84B9-DD2DE7B0FD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EC1CE86F-8DDA-487A-8A83-1B639DEC0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5C04CC7-0B40-4DB7-93FB-C9A45658BD3E}"/>
              </a:ext>
            </a:extLst>
          </p:cNvPr>
          <p:cNvSpPr>
            <a:spLocks noGrp="1"/>
          </p:cNvSpPr>
          <p:nvPr>
            <p:ph type="dt" sz="half" idx="10"/>
          </p:nvPr>
        </p:nvSpPr>
        <p:spPr/>
        <p:txBody>
          <a:bodyPr/>
          <a:lstStyle/>
          <a:p>
            <a:fld id="{FF73D860-294A-4DF0-AA03-BEA913A46608}" type="datetimeFigureOut">
              <a:rPr lang="en-US" smtClean="0"/>
              <a:t>12/12/2018</a:t>
            </a:fld>
            <a:endParaRPr lang="en-US"/>
          </a:p>
        </p:txBody>
      </p:sp>
      <p:sp>
        <p:nvSpPr>
          <p:cNvPr id="6" name="Footer Placeholder 5">
            <a:extLst>
              <a:ext uri="{FF2B5EF4-FFF2-40B4-BE49-F238E27FC236}">
                <a16:creationId xmlns="" xmlns:a16="http://schemas.microsoft.com/office/drawing/2014/main" id="{FAE022CF-E929-4901-8E8A-B9DE5E60F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210EED7-F3DB-4158-B7BC-43A6864D4BD4}"/>
              </a:ext>
            </a:extLst>
          </p:cNvPr>
          <p:cNvSpPr>
            <a:spLocks noGrp="1"/>
          </p:cNvSpPr>
          <p:nvPr>
            <p:ph type="sldNum" sz="quarter" idx="12"/>
          </p:nvPr>
        </p:nvSpPr>
        <p:spPr/>
        <p:txBody>
          <a:bodyPr/>
          <a:lstStyle/>
          <a:p>
            <a:fld id="{7B1DB39A-C3BE-44F2-96C5-C138CC1857F0}" type="slidenum">
              <a:rPr lang="en-US" smtClean="0"/>
              <a:t>‹#›</a:t>
            </a:fld>
            <a:endParaRPr lang="en-US"/>
          </a:p>
        </p:txBody>
      </p:sp>
    </p:spTree>
    <p:extLst>
      <p:ext uri="{BB962C8B-B14F-4D97-AF65-F5344CB8AC3E}">
        <p14:creationId xmlns:p14="http://schemas.microsoft.com/office/powerpoint/2010/main" val="139116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25B8A57-E054-4615-9394-007E081E5B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BC92038A-1A5C-4F34-A8FD-5DE7A72F61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DA0A5F73-577C-42A4-B38F-19C448857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3D860-294A-4DF0-AA03-BEA913A46608}" type="datetimeFigureOut">
              <a:rPr lang="en-US" smtClean="0"/>
              <a:t>12/12/2018</a:t>
            </a:fld>
            <a:endParaRPr lang="en-US"/>
          </a:p>
        </p:txBody>
      </p:sp>
      <p:sp>
        <p:nvSpPr>
          <p:cNvPr id="5" name="Footer Placeholder 4">
            <a:extLst>
              <a:ext uri="{FF2B5EF4-FFF2-40B4-BE49-F238E27FC236}">
                <a16:creationId xmlns="" xmlns:a16="http://schemas.microsoft.com/office/drawing/2014/main" id="{B48EB456-5E26-46A5-B92D-BEA4B98E2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4713FC7D-8E2A-4398-AFF4-9F6D126503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DB39A-C3BE-44F2-96C5-C138CC1857F0}" type="slidenum">
              <a:rPr lang="en-US" smtClean="0"/>
              <a:t>‹#›</a:t>
            </a:fld>
            <a:endParaRPr lang="en-US"/>
          </a:p>
        </p:txBody>
      </p:sp>
    </p:spTree>
    <p:extLst>
      <p:ext uri="{BB962C8B-B14F-4D97-AF65-F5344CB8AC3E}">
        <p14:creationId xmlns:p14="http://schemas.microsoft.com/office/powerpoint/2010/main" val="580213659"/>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29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8B95698-13DF-4AA0-B9CC-32080E093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2F99D6F-5A60-42FE-A811-A1B89B827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739FF76-200D-4697-8F95-57120023E4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17D22-CD28-48B5-86D3-AAAA54CBA8F4}" type="datetimeFigureOut">
              <a:rPr lang="en-US" smtClean="0"/>
              <a:t>12/12/2018</a:t>
            </a:fld>
            <a:endParaRPr lang="en-US"/>
          </a:p>
        </p:txBody>
      </p:sp>
      <p:sp>
        <p:nvSpPr>
          <p:cNvPr id="5" name="Footer Placeholder 4">
            <a:extLst>
              <a:ext uri="{FF2B5EF4-FFF2-40B4-BE49-F238E27FC236}">
                <a16:creationId xmlns="" xmlns:a16="http://schemas.microsoft.com/office/drawing/2014/main" id="{40090873-8452-4998-9872-FC947AD5E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373AF16-416D-4416-9C3B-CAA1C86C3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ED045-41F2-47BB-B391-3A1B88389FE1}" type="slidenum">
              <a:rPr lang="en-US" smtClean="0"/>
              <a:t>‹#›</a:t>
            </a:fld>
            <a:endParaRPr lang="en-US"/>
          </a:p>
        </p:txBody>
      </p:sp>
    </p:spTree>
    <p:extLst>
      <p:ext uri="{BB962C8B-B14F-4D97-AF65-F5344CB8AC3E}">
        <p14:creationId xmlns:p14="http://schemas.microsoft.com/office/powerpoint/2010/main" val="243952624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034E84-9A9D-42FA-9A34-27A25B8534A4}"/>
              </a:ext>
            </a:extLst>
          </p:cNvPr>
          <p:cNvSpPr>
            <a:spLocks noGrp="1"/>
          </p:cNvSpPr>
          <p:nvPr>
            <p:ph type="ctrTitle"/>
          </p:nvPr>
        </p:nvSpPr>
        <p:spPr>
          <a:xfrm>
            <a:off x="1524000" y="1122363"/>
            <a:ext cx="9144000" cy="1655762"/>
          </a:xfrm>
        </p:spPr>
        <p:txBody>
          <a:bodyPr>
            <a:normAutofit fontScale="90000"/>
          </a:bodyPr>
          <a:lstStyle/>
          <a:p>
            <a:r>
              <a:rPr lang="en-US" dirty="0"/>
              <a:t>Chapter 9:</a:t>
            </a:r>
            <a:br>
              <a:rPr lang="en-US" dirty="0"/>
            </a:br>
            <a:r>
              <a:rPr lang="en-US" sz="4900" dirty="0"/>
              <a:t>INTRODUCTION TO DIFFERENTIAL EQUATIONS </a:t>
            </a:r>
          </a:p>
        </p:txBody>
      </p:sp>
      <mc:AlternateContent xmlns:mc="http://schemas.openxmlformats.org/markup-compatibility/2006" xmlns:a14="http://schemas.microsoft.com/office/drawing/2010/main">
        <mc:Choice Requires="a14">
          <p:sp>
            <p:nvSpPr>
              <p:cNvPr id="3" name="Subtitle 2">
                <a:extLst>
                  <a:ext uri="{FF2B5EF4-FFF2-40B4-BE49-F238E27FC236}">
                    <a16:creationId xmlns="" xmlns:a16="http://schemas.microsoft.com/office/drawing/2014/main" id="{22453D81-9E4F-4BEB-8C86-CFA3A9911A73}"/>
                  </a:ext>
                </a:extLst>
              </p:cNvPr>
              <p:cNvSpPr>
                <a:spLocks noGrp="1"/>
              </p:cNvSpPr>
              <p:nvPr>
                <p:ph type="subTitle" idx="1"/>
              </p:nvPr>
            </p:nvSpPr>
            <p:spPr>
              <a:xfrm>
                <a:off x="1524000" y="3021496"/>
                <a:ext cx="9144000" cy="3087756"/>
              </a:xfrm>
            </p:spPr>
            <p:txBody>
              <a:bodyPr numCol="1">
                <a:normAutofit/>
              </a:bodyPr>
              <a:lstStyle/>
              <a:p>
                <a:pPr algn="l"/>
                <a:r>
                  <a:rPr lang="en-US" dirty="0"/>
                  <a:t>Contents:</a:t>
                </a:r>
              </a:p>
              <a:p>
                <a:pPr algn="l"/>
                <a:r>
                  <a:rPr lang="en-US" dirty="0"/>
                  <a:t>9.1 	Solving Differential Equations</a:t>
                </a:r>
              </a:p>
              <a:p>
                <a:pPr algn="l"/>
                <a:r>
                  <a:rPr lang="es-ES" dirty="0"/>
                  <a:t>9.2 	</a:t>
                </a:r>
                <a:r>
                  <a:rPr lang="es-ES" dirty="0" err="1"/>
                  <a:t>Models</a:t>
                </a:r>
                <a:r>
                  <a:rPr lang="es-ES" dirty="0"/>
                  <a:t> </a:t>
                </a:r>
                <a:r>
                  <a:rPr lang="es-ES" dirty="0" err="1"/>
                  <a:t>Involving</a:t>
                </a:r>
                <a:r>
                  <a:rPr lang="es-ES" dirty="0"/>
                  <a:t>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oMath>
                </a14:m>
                <a:r>
                  <a:rPr lang="es-ES" dirty="0"/>
                  <a:t> = </a:t>
                </a:r>
                <a:r>
                  <a:rPr lang="es-ES" i="1" dirty="0"/>
                  <a:t>k</a:t>
                </a:r>
                <a:r>
                  <a:rPr lang="es-ES" dirty="0"/>
                  <a:t>(</a:t>
                </a:r>
                <a:r>
                  <a:rPr lang="es-ES" i="1" dirty="0"/>
                  <a:t>y</a:t>
                </a:r>
                <a:r>
                  <a:rPr lang="es-ES" dirty="0"/>
                  <a:t> − </a:t>
                </a:r>
                <a:r>
                  <a:rPr lang="es-ES" i="1" dirty="0"/>
                  <a:t>b</a:t>
                </a:r>
                <a:r>
                  <a:rPr lang="es-ES" dirty="0"/>
                  <a:t>)</a:t>
                </a:r>
              </a:p>
              <a:p>
                <a:pPr algn="l"/>
                <a:r>
                  <a:rPr lang="en-US" dirty="0"/>
                  <a:t>9.3 	Graphical and Numerical Methods</a:t>
                </a:r>
                <a:endParaRPr lang="es-ES" dirty="0"/>
              </a:p>
              <a:p>
                <a:pPr algn="l"/>
                <a:r>
                  <a:rPr lang="en-US" dirty="0"/>
                  <a:t>9.4 	The Logistic Equation</a:t>
                </a:r>
              </a:p>
              <a:p>
                <a:pPr algn="l"/>
                <a:r>
                  <a:rPr lang="en-US" dirty="0"/>
                  <a:t>9.5 	First-Order Linear Equations</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sz="2000" dirty="0"/>
              </a:p>
              <a:p>
                <a:pPr algn="l"/>
                <a:endParaRPr lang="en-US" dirty="0"/>
              </a:p>
              <a:p>
                <a:pPr algn="l"/>
                <a:endParaRPr lang="en-US" dirty="0"/>
              </a:p>
            </p:txBody>
          </p:sp>
        </mc:Choice>
        <mc:Fallback xmlns="">
          <p:sp>
            <p:nvSpPr>
              <p:cNvPr id="3" name="Subtitle 2">
                <a:extLst>
                  <a:ext uri="{FF2B5EF4-FFF2-40B4-BE49-F238E27FC236}">
                    <a16:creationId xmlns:a16="http://schemas.microsoft.com/office/drawing/2014/main" id="{22453D81-9E4F-4BEB-8C86-CFA3A9911A73}"/>
                  </a:ext>
                </a:extLst>
              </p:cNvPr>
              <p:cNvSpPr>
                <a:spLocks noGrp="1" noRot="1" noChangeAspect="1" noMove="1" noResize="1" noEditPoints="1" noAdjustHandles="1" noChangeArrowheads="1" noChangeShapeType="1" noTextEdit="1"/>
              </p:cNvSpPr>
              <p:nvPr>
                <p:ph type="subTitle" idx="1"/>
              </p:nvPr>
            </p:nvSpPr>
            <p:spPr>
              <a:xfrm>
                <a:off x="1524000" y="3021496"/>
                <a:ext cx="9144000" cy="3087756"/>
              </a:xfrm>
              <a:blipFill>
                <a:blip r:embed="rId2"/>
                <a:stretch>
                  <a:fillRect l="-1000" t="-2767"/>
                </a:stretch>
              </a:blipFill>
            </p:spPr>
            <p:txBody>
              <a:bodyPr/>
              <a:lstStyle/>
              <a:p>
                <a:r>
                  <a:rPr lang="en-US">
                    <a:noFill/>
                  </a:rPr>
                  <a:t> </a:t>
                </a:r>
              </a:p>
            </p:txBody>
          </p:sp>
        </mc:Fallback>
      </mc:AlternateContent>
    </p:spTree>
    <p:extLst>
      <p:ext uri="{BB962C8B-B14F-4D97-AF65-F5344CB8AC3E}">
        <p14:creationId xmlns:p14="http://schemas.microsoft.com/office/powerpoint/2010/main" val="84859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(9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b="1" spc="-45" dirty="0">
                    <a:solidFill>
                      <a:schemeClr val="tx1"/>
                    </a:solidFill>
                  </a:rPr>
                  <a:t>A</a:t>
                </a:r>
                <a:r>
                  <a:rPr lang="en-US" b="1" dirty="0">
                    <a:solidFill>
                      <a:schemeClr val="tx1"/>
                    </a:solidFill>
                  </a:rPr>
                  <a:t> </a:t>
                </a:r>
                <a:r>
                  <a:rPr lang="en-US" b="1" spc="-95" dirty="0">
                    <a:solidFill>
                      <a:schemeClr val="tx1"/>
                    </a:solidFill>
                  </a:rPr>
                  <a:t>G</a:t>
                </a:r>
                <a:r>
                  <a:rPr lang="en-US" b="1" spc="40" dirty="0">
                    <a:solidFill>
                      <a:schemeClr val="tx1"/>
                    </a:solidFill>
                  </a:rPr>
                  <a:t>lacia</a:t>
                </a:r>
                <a:r>
                  <a:rPr lang="en-US" b="1" spc="25" dirty="0">
                    <a:solidFill>
                      <a:schemeClr val="tx1"/>
                    </a:solidFill>
                  </a:rPr>
                  <a:t>l</a:t>
                </a:r>
                <a:r>
                  <a:rPr lang="en-US" b="1" dirty="0">
                    <a:solidFill>
                      <a:schemeClr val="tx1"/>
                    </a:solidFill>
                  </a:rPr>
                  <a:t> </a:t>
                </a:r>
                <a:r>
                  <a:rPr lang="en-US" b="1" spc="5" dirty="0">
                    <a:solidFill>
                      <a:schemeClr val="tx1"/>
                    </a:solidFill>
                  </a:rPr>
                  <a:t>Thicknes</a:t>
                </a:r>
                <a:r>
                  <a:rPr lang="en-US" b="1" spc="10" dirty="0">
                    <a:solidFill>
                      <a:schemeClr val="tx1"/>
                    </a:solidFill>
                  </a:rPr>
                  <a:t>s</a:t>
                </a:r>
                <a:r>
                  <a:rPr lang="en-US" b="1" dirty="0">
                    <a:solidFill>
                      <a:schemeClr val="tx1"/>
                    </a:solidFill>
                  </a:rPr>
                  <a:t> </a:t>
                </a:r>
                <a:r>
                  <a:rPr lang="en-US" b="1" spc="30" dirty="0">
                    <a:solidFill>
                      <a:schemeClr val="tx1"/>
                    </a:solidFill>
                  </a:rPr>
                  <a:t>Mode</a:t>
                </a:r>
                <a:r>
                  <a:rPr lang="en-US" b="1" spc="15" dirty="0">
                    <a:solidFill>
                      <a:schemeClr val="tx1"/>
                    </a:solidFill>
                  </a:rPr>
                  <a:t>l</a:t>
                </a:r>
                <a:r>
                  <a:rPr lang="en-US" b="1" dirty="0">
                    <a:solidFill>
                      <a:schemeClr val="tx1"/>
                    </a:solidFill>
                  </a:rPr>
                  <a:t> </a:t>
                </a:r>
                <a:r>
                  <a:rPr lang="en-US" spc="-15" dirty="0">
                    <a:solidFill>
                      <a:schemeClr val="tx1"/>
                    </a:solidFill>
                  </a:rPr>
                  <a:t>Le</a:t>
                </a:r>
                <a:r>
                  <a:rPr lang="en-US" spc="-5" dirty="0">
                    <a:solidFill>
                      <a:schemeClr val="tx1"/>
                    </a:solidFill>
                  </a:rPr>
                  <a:t>t</a:t>
                </a:r>
                <a:r>
                  <a:rPr lang="en-US" dirty="0">
                    <a:solidFill>
                      <a:schemeClr val="tx1"/>
                    </a:solidFill>
                  </a:rPr>
                  <a:t> </a:t>
                </a:r>
                <a:r>
                  <a:rPr lang="en-US" i="1" spc="-5" dirty="0">
                    <a:solidFill>
                      <a:schemeClr val="tx1"/>
                    </a:solidFill>
                  </a:rPr>
                  <a:t>g</a:t>
                </a:r>
                <a:r>
                  <a:rPr lang="en-US" i="1" spc="6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9.8</a:t>
                </a:r>
                <a:r>
                  <a:rPr lang="en-US" dirty="0">
                    <a:solidFill>
                      <a:schemeClr val="tx1"/>
                    </a:solidFill>
                  </a:rPr>
                  <a:t> </a:t>
                </a:r>
                <a:r>
                  <a:rPr lang="en-US" spc="-5" dirty="0">
                    <a:solidFill>
                      <a:schemeClr val="tx1"/>
                    </a:solidFill>
                  </a:rPr>
                  <a:t>m/s</a:t>
                </a:r>
                <a:r>
                  <a:rPr lang="en-US" spc="67" baseline="25925" dirty="0">
                    <a:solidFill>
                      <a:schemeClr val="tx1"/>
                    </a:solidFill>
                  </a:rPr>
                  <a:t>2</a:t>
                </a:r>
                <a:r>
                  <a:rPr lang="en-US" spc="-5" dirty="0">
                    <a:solidFill>
                      <a:schemeClr val="tx1"/>
                    </a:solidFill>
                  </a:rPr>
                  <a:t>,</a:t>
                </a:r>
                <a:r>
                  <a:rPr lang="en-US" dirty="0">
                    <a:solidFill>
                      <a:schemeClr val="tx1"/>
                    </a:solidFill>
                  </a:rPr>
                  <a:t> </a:t>
                </a:r>
                <a:r>
                  <a:rPr lang="en-US" i="1" spc="-70" dirty="0">
                    <a:solidFill>
                      <a:schemeClr val="tx1"/>
                    </a:solidFill>
                  </a:rPr>
                  <a:t>τ</a:t>
                </a:r>
                <a:r>
                  <a:rPr lang="en-US" i="1" spc="4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75</a:t>
                </a:r>
                <a:r>
                  <a:rPr lang="en-US" spc="-5" dirty="0">
                    <a:solidFill>
                      <a:schemeClr val="tx1"/>
                    </a:solidFill>
                  </a:rPr>
                  <a:t>,</a:t>
                </a:r>
                <a:r>
                  <a:rPr lang="en-US" spc="-10" dirty="0">
                    <a:solidFill>
                      <a:schemeClr val="tx1"/>
                    </a:solidFill>
                  </a:rPr>
                  <a:t>00</a:t>
                </a:r>
                <a:r>
                  <a:rPr lang="en-US" spc="-5" dirty="0">
                    <a:solidFill>
                      <a:schemeClr val="tx1"/>
                    </a:solidFill>
                  </a:rPr>
                  <a:t>0</a:t>
                </a:r>
                <a:r>
                  <a:rPr lang="en-US" spc="45" dirty="0">
                    <a:solidFill>
                      <a:schemeClr val="tx1"/>
                    </a:solidFill>
                  </a:rPr>
                  <a:t> </a:t>
                </a:r>
                <a:r>
                  <a:rPr lang="en-US" spc="-5" dirty="0">
                    <a:solidFill>
                      <a:schemeClr val="tx1"/>
                    </a:solidFill>
                  </a:rPr>
                  <a:t>N/</a:t>
                </a:r>
                <a:r>
                  <a:rPr lang="en-US" spc="-15" dirty="0">
                    <a:solidFill>
                      <a:schemeClr val="tx1"/>
                    </a:solidFill>
                  </a:rPr>
                  <a:t>m</a:t>
                </a:r>
                <a:r>
                  <a:rPr lang="en-US" baseline="25925" dirty="0">
                    <a:solidFill>
                      <a:schemeClr val="tx1"/>
                    </a:solidFill>
                  </a:rPr>
                  <a:t>2</a:t>
                </a:r>
                <a:r>
                  <a:rPr lang="en-US" spc="-44" dirty="0">
                    <a:solidFill>
                      <a:schemeClr val="tx1"/>
                    </a:solidFill>
                  </a:rPr>
                  <a:t>, and </a:t>
                </a:r>
                <a:r>
                  <a:rPr lang="en-US" i="1" spc="-85" dirty="0"/>
                  <a:t>ρ</a:t>
                </a:r>
                <a:r>
                  <a:rPr lang="en-US" i="1" spc="-15" dirty="0"/>
                  <a:t> </a:t>
                </a:r>
                <a:r>
                  <a:rPr lang="en-US" spc="-25" dirty="0"/>
                  <a:t>=</a:t>
                </a:r>
                <a:r>
                  <a:rPr lang="en-US" spc="-40" dirty="0"/>
                  <a:t> </a:t>
                </a:r>
                <a:r>
                  <a:rPr lang="en-US" spc="-10" dirty="0"/>
                  <a:t>91</a:t>
                </a:r>
                <a:r>
                  <a:rPr lang="en-US" spc="-5" dirty="0"/>
                  <a:t>7</a:t>
                </a:r>
                <a:r>
                  <a:rPr lang="en-US" dirty="0"/>
                  <a:t> </a:t>
                </a:r>
                <a:r>
                  <a:rPr lang="en-US" spc="-15" dirty="0"/>
                  <a:t>kg/m</a:t>
                </a:r>
                <a:r>
                  <a:rPr lang="en-US" spc="75" baseline="25925" dirty="0"/>
                  <a:t>3</a:t>
                </a:r>
                <a:r>
                  <a:rPr lang="en-US" spc="-5" dirty="0"/>
                  <a:t>. </a:t>
                </a:r>
                <a:r>
                  <a:rPr lang="en-US" spc="-15" dirty="0">
                    <a:solidFill>
                      <a:schemeClr val="tx1"/>
                    </a:solidFill>
                  </a:rPr>
                  <a:t>U</a:t>
                </a:r>
                <a:r>
                  <a:rPr lang="en-US" spc="-5" dirty="0">
                    <a:solidFill>
                      <a:schemeClr val="tx1"/>
                    </a:solidFill>
                  </a:rPr>
                  <a:t>se</a:t>
                </a:r>
                <a:r>
                  <a:rPr lang="en-US" spc="65" dirty="0">
                    <a:solidFill>
                      <a:schemeClr val="tx1"/>
                    </a:solidFill>
                  </a:rPr>
                  <a:t> </a:t>
                </a:r>
                <a:r>
                  <a:rPr lang="en-US" i="1" spc="-10" dirty="0">
                    <a:solidFill>
                      <a:schemeClr val="tx1"/>
                    </a:solidFill>
                  </a:rPr>
                  <a:t>T</a:t>
                </a:r>
                <a:r>
                  <a:rPr lang="en-US" i="1" spc="-100" dirty="0">
                    <a:solidFill>
                      <a:schemeClr val="tx1"/>
                    </a:solidFill>
                  </a:rPr>
                  <a:t> </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40" dirty="0">
                    <a:solidFill>
                      <a:schemeClr val="tx1"/>
                    </a:solidFill>
                  </a:rPr>
                  <a:t> </a:t>
                </a:r>
                <a:r>
                  <a:rPr lang="en-US" spc="-10" dirty="0">
                    <a:solidFill>
                      <a:schemeClr val="tx1"/>
                    </a:solidFill>
                  </a:rPr>
                  <a:t>fo</a:t>
                </a:r>
                <a:r>
                  <a:rPr lang="en-US" spc="-5" dirty="0">
                    <a:solidFill>
                      <a:schemeClr val="tx1"/>
                    </a:solidFill>
                  </a:rPr>
                  <a:t>r</a:t>
                </a:r>
                <a:r>
                  <a:rPr lang="en-US" spc="45" dirty="0">
                    <a:solidFill>
                      <a:schemeClr val="tx1"/>
                    </a:solidFill>
                  </a:rPr>
                  <a:t> </a:t>
                </a:r>
                <a:r>
                  <a:rPr lang="en-US" spc="-10" dirty="0">
                    <a:solidFill>
                      <a:schemeClr val="tx1"/>
                    </a:solidFill>
                  </a:rPr>
                  <a:t>a</a:t>
                </a:r>
                <a:r>
                  <a:rPr lang="en-US" spc="-5" dirty="0">
                    <a:solidFill>
                      <a:schemeClr val="tx1"/>
                    </a:solidFill>
                  </a:rPr>
                  <a:t>n</a:t>
                </a:r>
                <a:r>
                  <a:rPr lang="en-US" spc="45" dirty="0">
                    <a:solidFill>
                      <a:schemeClr val="tx1"/>
                    </a:solidFill>
                  </a:rPr>
                  <a:t> </a:t>
                </a:r>
                <a:r>
                  <a:rPr lang="en-US" spc="-5" dirty="0">
                    <a:solidFill>
                      <a:schemeClr val="tx1"/>
                    </a:solidFill>
                  </a:rPr>
                  <a:t>i</a:t>
                </a:r>
                <a:r>
                  <a:rPr lang="en-US" spc="-10" dirty="0">
                    <a:solidFill>
                      <a:schemeClr val="tx1"/>
                    </a:solidFill>
                  </a:rPr>
                  <a:t>nitia</a:t>
                </a:r>
                <a:r>
                  <a:rPr lang="en-US" spc="-5" dirty="0">
                    <a:solidFill>
                      <a:schemeClr val="tx1"/>
                    </a:solidFill>
                  </a:rPr>
                  <a:t>l</a:t>
                </a:r>
                <a:r>
                  <a:rPr lang="en-US" spc="40" dirty="0">
                    <a:solidFill>
                      <a:schemeClr val="tx1"/>
                    </a:solidFill>
                  </a:rPr>
                  <a:t> </a:t>
                </a:r>
                <a:r>
                  <a:rPr lang="en-US" spc="-10" dirty="0">
                    <a:solidFill>
                      <a:schemeClr val="tx1"/>
                    </a:solidFill>
                  </a:rPr>
                  <a:t>condition</a:t>
                </a:r>
                <a:r>
                  <a:rPr lang="en-US" spc="-5" dirty="0">
                    <a:solidFill>
                      <a:schemeClr val="tx1"/>
                    </a:solidFill>
                  </a:rPr>
                  <a:t>,</a:t>
                </a:r>
                <a:r>
                  <a:rPr lang="en-US" spc="45" dirty="0">
                    <a:solidFill>
                      <a:schemeClr val="tx1"/>
                    </a:solidFill>
                  </a:rPr>
                  <a:t> </a:t>
                </a:r>
                <a:r>
                  <a:rPr lang="en-US" spc="-10" dirty="0">
                    <a:solidFill>
                      <a:schemeClr val="tx1"/>
                    </a:solidFill>
                  </a:rPr>
                  <a:t>an</a:t>
                </a:r>
                <a:r>
                  <a:rPr lang="en-US" spc="-5" dirty="0">
                    <a:solidFill>
                      <a:schemeClr val="tx1"/>
                    </a:solidFill>
                  </a:rPr>
                  <a:t>d</a:t>
                </a:r>
                <a:r>
                  <a:rPr lang="en-US" spc="45" dirty="0">
                    <a:solidFill>
                      <a:schemeClr val="tx1"/>
                    </a:solidFill>
                  </a:rPr>
                  <a:t> </a:t>
                </a:r>
                <a:r>
                  <a:rPr lang="en-US" spc="-10" dirty="0">
                    <a:solidFill>
                      <a:schemeClr val="tx1"/>
                    </a:solidFill>
                  </a:rPr>
                  <a:t>solv</a:t>
                </a:r>
                <a:r>
                  <a:rPr lang="en-US" spc="-5" dirty="0">
                    <a:solidFill>
                      <a:schemeClr val="tx1"/>
                    </a:solidFill>
                  </a:rPr>
                  <a:t>e</a:t>
                </a:r>
                <a:r>
                  <a:rPr lang="en-US" spc="40"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a:t>
                </a:r>
                <a:r>
                  <a:rPr lang="en-US" spc="65" dirty="0">
                    <a:solidFill>
                      <a:schemeClr val="tx1"/>
                    </a:solidFill>
                  </a:rPr>
                  <a:t> </a:t>
                </a:r>
                <a:r>
                  <a:rPr lang="en-US" i="1" spc="-10" dirty="0">
                    <a:solidFill>
                      <a:schemeClr val="tx1"/>
                    </a:solidFill>
                  </a:rPr>
                  <a:t>T</a:t>
                </a:r>
                <a:r>
                  <a:rPr lang="en-US" i="1" spc="-10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a:t>
                </a:r>
                <a:r>
                  <a:rPr lang="en-US" spc="-15" dirty="0">
                    <a:solidFill>
                      <a:schemeClr val="tx1"/>
                    </a:solidFill>
                  </a:rPr>
                  <a:t>The</a:t>
                </a:r>
                <a:r>
                  <a:rPr lang="en-US" spc="-5" dirty="0">
                    <a:solidFill>
                      <a:schemeClr val="tx1"/>
                    </a:solidFill>
                  </a:rPr>
                  <a:t>n </a:t>
                </a:r>
                <a:r>
                  <a:rPr lang="en-US" spc="-10" dirty="0">
                    <a:solidFill>
                      <a:schemeClr val="tx1"/>
                    </a:solidFill>
                  </a:rPr>
                  <a:t>us</a:t>
                </a:r>
                <a:r>
                  <a:rPr lang="en-US" spc="-5" dirty="0">
                    <a:solidFill>
                      <a:schemeClr val="tx1"/>
                    </a:solidFill>
                  </a:rPr>
                  <a:t>e</a:t>
                </a:r>
                <a:r>
                  <a:rPr lang="en-US" spc="20" dirty="0">
                    <a:solidFill>
                      <a:schemeClr val="tx1"/>
                    </a:solidFill>
                  </a:rPr>
                  <a:t> </a:t>
                </a:r>
                <a:r>
                  <a:rPr lang="en-US" i="1" spc="-10" dirty="0">
                    <a:solidFill>
                      <a:schemeClr val="tx1"/>
                    </a:solidFill>
                  </a:rPr>
                  <a:t>T</a:t>
                </a:r>
                <a:r>
                  <a:rPr lang="en-US" i="1" spc="-100" dirty="0">
                    <a:solidFill>
                      <a:schemeClr val="tx1"/>
                    </a:solidFill>
                  </a:rPr>
                  <a:t> </a:t>
                </a:r>
                <a:r>
                  <a:rPr lang="en-US" spc="20" dirty="0">
                    <a:solidFill>
                      <a:schemeClr val="tx1"/>
                    </a:solidFill>
                  </a:rPr>
                  <a:t>(</a:t>
                </a:r>
                <a:r>
                  <a:rPr lang="en-US" i="1" spc="-5" dirty="0">
                    <a:solidFill>
                      <a:schemeClr val="tx1"/>
                    </a:solidFill>
                  </a:rPr>
                  <a:t>x</a:t>
                </a:r>
                <a:r>
                  <a:rPr lang="en-US" spc="-5" dirty="0">
                    <a:solidFill>
                      <a:schemeClr val="tx1"/>
                    </a:solidFill>
                  </a:rPr>
                  <a:t>) to determine</a:t>
                </a:r>
                <a:r>
                  <a:rPr lang="en-US" dirty="0">
                    <a:solidFill>
                      <a:schemeClr val="tx1"/>
                    </a:solidFill>
                  </a:rPr>
                  <a:t> </a:t>
                </a:r>
                <a:r>
                  <a:rPr lang="en-US" spc="-5" dirty="0">
                    <a:solidFill>
                      <a:schemeClr val="tx1"/>
                    </a:solidFill>
                  </a:rPr>
                  <a:t>the thickness</a:t>
                </a:r>
                <a:r>
                  <a:rPr lang="en-US" dirty="0">
                    <a:solidFill>
                      <a:schemeClr val="tx1"/>
                    </a:solidFill>
                  </a:rPr>
                  <a:t> </a:t>
                </a:r>
                <a:r>
                  <a:rPr lang="en-US" spc="-10" dirty="0">
                    <a:solidFill>
                      <a:schemeClr val="tx1"/>
                    </a:solidFill>
                  </a:rPr>
                  <a:t>o</a:t>
                </a:r>
                <a:r>
                  <a:rPr lang="en-US" spc="-5" dirty="0">
                    <a:solidFill>
                      <a:schemeClr val="tx1"/>
                    </a:solidFill>
                  </a:rPr>
                  <a:t>f the glacier</a:t>
                </a:r>
                <a:r>
                  <a:rPr lang="en-US" dirty="0">
                    <a:solidFill>
                      <a:schemeClr val="tx1"/>
                    </a:solidFill>
                  </a:rPr>
                  <a:t> </a:t>
                </a:r>
                <a:r>
                  <a:rPr lang="en-US" spc="-5" dirty="0">
                    <a:solidFill>
                      <a:schemeClr val="tx1"/>
                    </a:solidFill>
                  </a:rPr>
                  <a:t>1 </a:t>
                </a:r>
                <a:r>
                  <a:rPr lang="en-US" spc="-10" dirty="0">
                    <a:solidFill>
                      <a:schemeClr val="tx1"/>
                    </a:solidFill>
                  </a:rPr>
                  <a:t>km</a:t>
                </a:r>
                <a:r>
                  <a:rPr lang="en-US" dirty="0">
                    <a:solidFill>
                      <a:schemeClr val="tx1"/>
                    </a:solidFill>
                  </a:rPr>
                  <a:t> </a:t>
                </a:r>
                <a:r>
                  <a:rPr lang="en-US" spc="-5" dirty="0">
                    <a:solidFill>
                      <a:schemeClr val="tx1"/>
                    </a:solidFill>
                  </a:rPr>
                  <a:t>from its terminus.</a:t>
                </a:r>
                <a:endParaRPr lang="en-US" dirty="0">
                  <a:solidFill>
                    <a:schemeClr val="tx1"/>
                  </a:solidFill>
                </a:endParaRPr>
              </a:p>
              <a:p>
                <a:pPr marL="0" indent="0" algn="just">
                  <a:lnSpc>
                    <a:spcPct val="100000"/>
                  </a:lnSpc>
                  <a:spcBef>
                    <a:spcPts val="590"/>
                  </a:spcBef>
                  <a:buNone/>
                </a:pPr>
                <a:r>
                  <a:rPr lang="en-US" b="1" spc="-5" dirty="0">
                    <a:solidFill>
                      <a:schemeClr val="tx1"/>
                    </a:solidFill>
                  </a:rPr>
                  <a:t>Solution </a:t>
                </a:r>
                <a:r>
                  <a:rPr lang="en-US" spc="-15" dirty="0">
                    <a:solidFill>
                      <a:schemeClr val="tx1"/>
                    </a:solidFill>
                  </a:rPr>
                  <a:t>Th</a:t>
                </a:r>
                <a:r>
                  <a:rPr lang="en-US" spc="-5" dirty="0">
                    <a:solidFill>
                      <a:schemeClr val="tx1"/>
                    </a:solidFill>
                  </a:rPr>
                  <a:t>e </a:t>
                </a:r>
                <a:r>
                  <a:rPr lang="en-US" spc="-10" dirty="0">
                    <a:solidFill>
                      <a:schemeClr val="tx1"/>
                    </a:solidFill>
                  </a:rPr>
                  <a:t>differential</a:t>
                </a:r>
                <a:r>
                  <a:rPr lang="en-US" spc="-5" dirty="0">
                    <a:solidFill>
                      <a:schemeClr val="tx1"/>
                    </a:solidFill>
                  </a:rPr>
                  <a:t> </a:t>
                </a:r>
                <a:r>
                  <a:rPr lang="en-US" spc="-10" dirty="0">
                    <a:solidFill>
                      <a:schemeClr val="tx1"/>
                    </a:solidFill>
                  </a:rPr>
                  <a:t>equatio</a:t>
                </a:r>
                <a:r>
                  <a:rPr lang="en-US" spc="-5" dirty="0">
                    <a:solidFill>
                      <a:schemeClr val="tx1"/>
                    </a:solidFill>
                  </a:rPr>
                  <a:t>n</a:t>
                </a:r>
                <a:r>
                  <a:rPr lang="en-US"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 </a:t>
                </a:r>
                <a:r>
                  <a:rPr lang="en-US" spc="-15" dirty="0">
                    <a:solidFill>
                      <a:schemeClr val="tx1"/>
                    </a:solidFill>
                  </a:rPr>
                  <a:t>w</a:t>
                </a:r>
                <a:r>
                  <a:rPr lang="en-US" spc="-5" dirty="0">
                    <a:solidFill>
                      <a:schemeClr val="tx1"/>
                    </a:solidFill>
                  </a:rPr>
                  <a:t>e </a:t>
                </a:r>
                <a:r>
                  <a:rPr lang="en-US" spc="-10" dirty="0">
                    <a:solidFill>
                      <a:schemeClr val="tx1"/>
                    </a:solidFill>
                  </a:rPr>
                  <a:t>nee</a:t>
                </a:r>
                <a:r>
                  <a:rPr lang="en-US" spc="-5" dirty="0">
                    <a:solidFill>
                      <a:schemeClr val="tx1"/>
                    </a:solidFill>
                  </a:rPr>
                  <a:t>d </a:t>
                </a:r>
                <a:r>
                  <a:rPr lang="en-US" spc="-10" dirty="0">
                    <a:solidFill>
                      <a:schemeClr val="tx1"/>
                    </a:solidFill>
                  </a:rPr>
                  <a:t>t</a:t>
                </a:r>
                <a:r>
                  <a:rPr lang="en-US" spc="-5" dirty="0">
                    <a:solidFill>
                      <a:schemeClr val="tx1"/>
                    </a:solidFill>
                  </a:rPr>
                  <a:t>o </a:t>
                </a:r>
                <a:r>
                  <a:rPr lang="en-US" spc="-10" dirty="0">
                    <a:solidFill>
                      <a:schemeClr val="tx1"/>
                    </a:solidFill>
                  </a:rPr>
                  <a:t>solv</a:t>
                </a:r>
                <a:r>
                  <a:rPr lang="en-US" spc="-5" dirty="0">
                    <a:solidFill>
                      <a:schemeClr val="tx1"/>
                    </a:solidFill>
                  </a:rPr>
                  <a:t>e is </a:t>
                </a:r>
                <a14:m>
                  <m:oMath xmlns:m="http://schemas.openxmlformats.org/officeDocument/2006/math">
                    <m:r>
                      <a:rPr lang="en-US" i="1">
                        <a:solidFill>
                          <a:schemeClr val="tx1"/>
                        </a:solidFill>
                        <a:latin typeface="Cambria Math" panose="02040503050406030204" pitchFamily="18" charset="0"/>
                      </a:rPr>
                      <m:t>𝑇</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𝑑𝑇</m:t>
                        </m:r>
                      </m:num>
                      <m:den>
                        <m:r>
                          <a:rPr lang="en-US" i="1">
                            <a:solidFill>
                              <a:schemeClr val="tx1"/>
                            </a:solidFill>
                            <a:latin typeface="Cambria Math" panose="02040503050406030204" pitchFamily="18" charset="0"/>
                          </a:rPr>
                          <m:t>𝑑𝑥</m:t>
                        </m:r>
                      </m:den>
                    </m:f>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75,000</m:t>
                        </m:r>
                      </m:num>
                      <m:den>
                        <m:r>
                          <a:rPr lang="en-US" b="0" i="1" smtClean="0">
                            <a:solidFill>
                              <a:schemeClr val="tx1"/>
                            </a:solidFill>
                            <a:latin typeface="Cambria Math" panose="02040503050406030204" pitchFamily="18" charset="0"/>
                            <a:ea typeface="Cambria Math" panose="02040503050406030204" pitchFamily="18" charset="0"/>
                          </a:rPr>
                          <m:t>917 ∙ 9.8</m:t>
                        </m:r>
                      </m:den>
                    </m:f>
                    <m:r>
                      <a:rPr lang="en-US" b="0" i="1" smtClean="0">
                        <a:solidFill>
                          <a:schemeClr val="tx1"/>
                        </a:solidFill>
                        <a:latin typeface="Cambria Math" panose="02040503050406030204" pitchFamily="18" charset="0"/>
                        <a:ea typeface="Cambria Math" panose="02040503050406030204" pitchFamily="18" charset="0"/>
                      </a:rPr>
                      <m:t>=8.35.</m:t>
                    </m:r>
                  </m:oMath>
                </a14:m>
                <a:endParaRPr lang="en-US" dirty="0">
                  <a:solidFill>
                    <a:schemeClr val="tx1"/>
                  </a:solidFill>
                </a:endParaRPr>
              </a:p>
              <a:p>
                <a:pPr marL="0" marR="5080" indent="0" algn="just">
                  <a:lnSpc>
                    <a:spcPct val="100000"/>
                  </a:lnSpc>
                  <a:buNone/>
                </a:pPr>
                <a:r>
                  <a:rPr lang="en-US" spc="-5" dirty="0">
                    <a:solidFill>
                      <a:schemeClr val="tx1"/>
                    </a:solidFill>
                  </a:rPr>
                  <a:t>It</a:t>
                </a:r>
                <a:r>
                  <a:rPr lang="en-US" spc="10" dirty="0">
                    <a:solidFill>
                      <a:schemeClr val="tx1"/>
                    </a:solidFill>
                  </a:rPr>
                  <a:t> </a:t>
                </a:r>
                <a:r>
                  <a:rPr lang="en-US" spc="-5" dirty="0">
                    <a:solidFill>
                      <a:schemeClr val="tx1"/>
                    </a:solidFill>
                  </a:rPr>
                  <a:t>is</a:t>
                </a:r>
                <a:r>
                  <a:rPr lang="en-US" spc="10" dirty="0">
                    <a:solidFill>
                      <a:schemeClr val="tx1"/>
                    </a:solidFill>
                  </a:rPr>
                  <a:t> </a:t>
                </a:r>
                <a:r>
                  <a:rPr lang="en-US" spc="-5" dirty="0">
                    <a:solidFill>
                      <a:schemeClr val="tx1"/>
                    </a:solidFill>
                  </a:rPr>
                  <a:t>a</a:t>
                </a:r>
                <a:r>
                  <a:rPr lang="en-US" spc="10" dirty="0">
                    <a:solidFill>
                      <a:schemeClr val="tx1"/>
                    </a:solidFill>
                  </a:rPr>
                  <a:t> </a:t>
                </a:r>
                <a:r>
                  <a:rPr lang="en-US" spc="-5" dirty="0">
                    <a:solidFill>
                      <a:schemeClr val="tx1"/>
                    </a:solidFill>
                  </a:rPr>
                  <a:t>separable</a:t>
                </a:r>
                <a:r>
                  <a:rPr lang="en-US" spc="15" dirty="0">
                    <a:solidFill>
                      <a:schemeClr val="tx1"/>
                    </a:solidFill>
                  </a:rPr>
                  <a:t> </a:t>
                </a:r>
                <a:r>
                  <a:rPr lang="en-US" spc="-10" dirty="0">
                    <a:solidFill>
                      <a:schemeClr val="tx1"/>
                    </a:solidFill>
                  </a:rPr>
                  <a:t>d</a:t>
                </a:r>
                <a:r>
                  <a:rPr lang="en-US" spc="-5" dirty="0">
                    <a:solidFill>
                      <a:schemeClr val="tx1"/>
                    </a:solidFill>
                  </a:rPr>
                  <a:t>ifferential</a:t>
                </a:r>
                <a:r>
                  <a:rPr lang="en-US" spc="10" dirty="0">
                    <a:solidFill>
                      <a:schemeClr val="tx1"/>
                    </a:solidFill>
                  </a:rPr>
                  <a:t> </a:t>
                </a:r>
                <a:r>
                  <a:rPr lang="en-US" spc="-5" dirty="0">
                    <a:solidFill>
                      <a:schemeClr val="tx1"/>
                    </a:solidFill>
                  </a:rPr>
                  <a:t>equation.</a:t>
                </a:r>
                <a:r>
                  <a:rPr lang="en-US" spc="15" dirty="0">
                    <a:solidFill>
                      <a:schemeClr val="tx1"/>
                    </a:solidFill>
                  </a:rPr>
                  <a:t> </a:t>
                </a:r>
                <a:r>
                  <a:rPr lang="en-US" spc="-10" dirty="0">
                    <a:solidFill>
                      <a:schemeClr val="tx1"/>
                    </a:solidFill>
                  </a:rPr>
                  <a:t>We</a:t>
                </a:r>
                <a:r>
                  <a:rPr lang="en-US" spc="10" dirty="0">
                    <a:solidFill>
                      <a:schemeClr val="tx1"/>
                    </a:solidFill>
                  </a:rPr>
                  <a:t> </a:t>
                </a:r>
                <a:r>
                  <a:rPr lang="en-US" spc="-10" dirty="0">
                    <a:solidFill>
                      <a:schemeClr val="tx1"/>
                    </a:solidFill>
                  </a:rPr>
                  <a:t>procee</a:t>
                </a:r>
                <a:r>
                  <a:rPr lang="en-US" spc="-5" dirty="0">
                    <a:solidFill>
                      <a:schemeClr val="tx1"/>
                    </a:solidFill>
                  </a:rPr>
                  <a:t>d</a:t>
                </a:r>
                <a:r>
                  <a:rPr lang="en-US" dirty="0">
                    <a:solidFill>
                      <a:schemeClr val="tx1"/>
                    </a:solidFill>
                  </a:rPr>
                  <a:t> </a:t>
                </a:r>
                <a:r>
                  <a:rPr lang="en-US" spc="-10" dirty="0">
                    <a:solidFill>
                      <a:schemeClr val="tx1"/>
                    </a:solidFill>
                  </a:rPr>
                  <a:t>a</a:t>
                </a:r>
                <a:r>
                  <a:rPr lang="en-US" spc="-5" dirty="0">
                    <a:solidFill>
                      <a:schemeClr val="tx1"/>
                    </a:solidFill>
                  </a:rPr>
                  <a:t>s </a:t>
                </a:r>
                <a:r>
                  <a:rPr lang="en-US" spc="-10" dirty="0">
                    <a:solidFill>
                      <a:schemeClr val="tx1"/>
                    </a:solidFill>
                  </a:rPr>
                  <a:t>follows:</a:t>
                </a:r>
                <a:endParaRPr lang="en-US" dirty="0">
                  <a:solidFill>
                    <a:schemeClr val="tx1"/>
                  </a:solidFill>
                </a:endParaRPr>
              </a:p>
              <a:p>
                <a:pPr marR="5080" algn="just">
                  <a:lnSpc>
                    <a:spcPct val="100000"/>
                  </a:lnSpc>
                </a:pP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𝑇𝑑𝑡</m:t>
                        </m:r>
                      </m:e>
                    </m:nary>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8.35</m:t>
                        </m:r>
                        <m:r>
                          <a:rPr lang="en-US" b="0" i="1" smtClean="0">
                            <a:solidFill>
                              <a:schemeClr val="tx1"/>
                            </a:solidFill>
                            <a:latin typeface="Cambria Math" panose="02040503050406030204" pitchFamily="18" charset="0"/>
                          </a:rPr>
                          <m:t>𝑑𝑥</m:t>
                        </m:r>
                      </m:e>
                    </m:nary>
                  </m:oMath>
                </a14:m>
                <a:r>
                  <a:rPr lang="en-US" dirty="0">
                    <a:solidFill>
                      <a:schemeClr val="tx1"/>
                    </a:solidFill>
                  </a:rPr>
                  <a:t>. </a:t>
                </a:r>
              </a:p>
              <a:p>
                <a:pPr marR="5080" algn="just">
                  <a:lnSpc>
                    <a:spcPct val="100000"/>
                  </a:lnSpc>
                </a:pPr>
                <a:r>
                  <a:rPr lang="en-US" dirty="0">
                    <a:solidFill>
                      <a:schemeClr val="tx1"/>
                    </a:solidFill>
                  </a:rPr>
                  <a:t>Integrating, we obtain </a:t>
                </a: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𝑇</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=8.35</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 </m:t>
                    </m:r>
                  </m:oMath>
                </a14:m>
                <a:r>
                  <a:rPr lang="en-US" dirty="0">
                    <a:solidFill>
                      <a:schemeClr val="tx1"/>
                    </a:solidFill>
                  </a:rPr>
                  <a:t>or </a:t>
                </a:r>
                <a14:m>
                  <m:oMath xmlns:m="http://schemas.openxmlformats.org/officeDocument/2006/math">
                    <m:r>
                      <a:rPr lang="en-US" b="0" i="1" smtClean="0">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16.7</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e>
                    </m:rad>
                    <m:r>
                      <a:rPr lang="en-US" b="0" i="1" smtClean="0">
                        <a:solidFill>
                          <a:schemeClr val="tx1"/>
                        </a:solidFill>
                        <a:latin typeface="Cambria Math" panose="02040503050406030204" pitchFamily="18" charset="0"/>
                      </a:rPr>
                      <m:t>.</m:t>
                    </m:r>
                  </m:oMath>
                </a14:m>
                <a:r>
                  <a:rPr lang="en-US" dirty="0">
                    <a:solidFill>
                      <a:schemeClr val="tx1"/>
                    </a:solidFill>
                  </a:rPr>
                  <a:t> </a:t>
                </a:r>
              </a:p>
              <a:p>
                <a:pPr marR="5080" algn="just">
                  <a:lnSpc>
                    <a:spcPct val="100000"/>
                  </a:lnSpc>
                </a:pPr>
                <a:r>
                  <a:rPr lang="en-US" dirty="0">
                    <a:solidFill>
                      <a:schemeClr val="tx1"/>
                    </a:solidFill>
                  </a:rPr>
                  <a:t>We have </a:t>
                </a:r>
                <a14:m>
                  <m:oMath xmlns:m="http://schemas.openxmlformats.org/officeDocument/2006/math">
                    <m:r>
                      <a:rPr lang="en-US" b="0"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𝑇</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𝐶</m:t>
                        </m:r>
                      </m:e>
                    </m:rad>
                  </m:oMath>
                </a14:m>
                <a:r>
                  <a:rPr lang="en-US" dirty="0">
                    <a:solidFill>
                      <a:schemeClr val="tx1"/>
                    </a:solidFill>
                  </a:rPr>
                  <a:t> and </a:t>
                </a:r>
                <a14:m>
                  <m:oMath xmlns:m="http://schemas.openxmlformats.org/officeDocument/2006/math">
                    <m:r>
                      <a:rPr lang="en-US" i="1">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ad>
                      <m:radPr>
                        <m:degHide m:val="on"/>
                        <m:ctrlPr>
                          <a:rPr lang="en-US" i="1">
                            <a:solidFill>
                              <a:schemeClr val="tx1"/>
                            </a:solidFill>
                            <a:latin typeface="Cambria Math" panose="02040503050406030204" pitchFamily="18" charset="0"/>
                          </a:rPr>
                        </m:ctrlPr>
                      </m:radPr>
                      <m:deg/>
                      <m:e>
                        <m:r>
                          <a:rPr lang="en-US" i="1">
                            <a:solidFill>
                              <a:schemeClr val="tx1"/>
                            </a:solidFill>
                            <a:latin typeface="Cambria Math" panose="02040503050406030204" pitchFamily="18" charset="0"/>
                          </a:rPr>
                          <m:t>16.7</m:t>
                        </m:r>
                        <m:r>
                          <a:rPr lang="en-US" i="1">
                            <a:solidFill>
                              <a:schemeClr val="tx1"/>
                            </a:solidFill>
                            <a:latin typeface="Cambria Math" panose="02040503050406030204" pitchFamily="18" charset="0"/>
                          </a:rPr>
                          <m:t>𝑥</m:t>
                        </m:r>
                      </m:e>
                    </m:rad>
                  </m:oMath>
                </a14:m>
                <a:r>
                  <a:rPr lang="en-US" dirty="0">
                    <a:solidFill>
                      <a:schemeClr val="tx1"/>
                    </a:solidFill>
                  </a:rPr>
                  <a:t>. </a:t>
                </a:r>
              </a:p>
              <a:p>
                <a:pPr marR="5080" algn="just">
                  <a:lnSpc>
                    <a:spcPct val="100000"/>
                  </a:lnSpc>
                </a:pPr>
                <a:r>
                  <a:rPr lang="en-US" spc="-5" dirty="0">
                    <a:solidFill>
                      <a:schemeClr val="tx1"/>
                    </a:solidFill>
                  </a:rPr>
                  <a:t>At</a:t>
                </a:r>
                <a:r>
                  <a:rPr lang="en-US" spc="95" dirty="0">
                    <a:solidFill>
                      <a:schemeClr val="tx1"/>
                    </a:solidFill>
                  </a:rPr>
                  <a:t> </a:t>
                </a:r>
                <a:r>
                  <a:rPr lang="en-US" spc="-5" dirty="0">
                    <a:solidFill>
                      <a:schemeClr val="tx1"/>
                    </a:solidFill>
                  </a:rPr>
                  <a:t>a</a:t>
                </a:r>
                <a:r>
                  <a:rPr lang="en-US" spc="95" dirty="0">
                    <a:solidFill>
                      <a:schemeClr val="tx1"/>
                    </a:solidFill>
                  </a:rPr>
                  <a:t> </a:t>
                </a:r>
                <a:r>
                  <a:rPr lang="en-US" spc="-10" dirty="0">
                    <a:solidFill>
                      <a:schemeClr val="tx1"/>
                    </a:solidFill>
                  </a:rPr>
                  <a:t>d</a:t>
                </a:r>
                <a:r>
                  <a:rPr lang="en-US" spc="-5" dirty="0">
                    <a:solidFill>
                      <a:schemeClr val="tx1"/>
                    </a:solidFill>
                  </a:rPr>
                  <a:t>istance</a:t>
                </a:r>
                <a:r>
                  <a:rPr lang="en-US" spc="95" dirty="0">
                    <a:solidFill>
                      <a:schemeClr val="tx1"/>
                    </a:solidFill>
                  </a:rPr>
                  <a:t> </a:t>
                </a:r>
                <a:r>
                  <a:rPr lang="en-US" spc="-5" dirty="0">
                    <a:solidFill>
                      <a:schemeClr val="tx1"/>
                    </a:solidFill>
                  </a:rPr>
                  <a:t>of</a:t>
                </a:r>
                <a:r>
                  <a:rPr lang="en-US" spc="95" dirty="0">
                    <a:solidFill>
                      <a:schemeClr val="tx1"/>
                    </a:solidFill>
                  </a:rPr>
                  <a:t> </a:t>
                </a:r>
                <a:r>
                  <a:rPr lang="en-US" spc="-5" dirty="0">
                    <a:solidFill>
                      <a:schemeClr val="tx1"/>
                    </a:solidFill>
                  </a:rPr>
                  <a:t>1</a:t>
                </a:r>
                <a:r>
                  <a:rPr lang="en-US" spc="95" dirty="0">
                    <a:solidFill>
                      <a:schemeClr val="tx1"/>
                    </a:solidFill>
                  </a:rPr>
                  <a:t> </a:t>
                </a:r>
                <a:r>
                  <a:rPr lang="en-US" spc="-10" dirty="0">
                    <a:solidFill>
                      <a:schemeClr val="tx1"/>
                    </a:solidFill>
                  </a:rPr>
                  <a:t>km</a:t>
                </a:r>
                <a:r>
                  <a:rPr lang="en-US" spc="95" dirty="0">
                    <a:solidFill>
                      <a:schemeClr val="tx1"/>
                    </a:solidFill>
                  </a:rPr>
                  <a:t> </a:t>
                </a:r>
                <a:r>
                  <a:rPr lang="en-US" spc="-5" dirty="0">
                    <a:solidFill>
                      <a:schemeClr val="tx1"/>
                    </a:solidFill>
                  </a:rPr>
                  <a:t>from</a:t>
                </a:r>
                <a:r>
                  <a:rPr lang="en-US" spc="95" dirty="0">
                    <a:solidFill>
                      <a:schemeClr val="tx1"/>
                    </a:solidFill>
                  </a:rPr>
                  <a:t> </a:t>
                </a:r>
                <a:r>
                  <a:rPr lang="en-US" spc="-5" dirty="0">
                    <a:solidFill>
                      <a:schemeClr val="tx1"/>
                    </a:solidFill>
                  </a:rPr>
                  <a:t>the</a:t>
                </a:r>
                <a:r>
                  <a:rPr lang="en-US" spc="95" dirty="0">
                    <a:solidFill>
                      <a:schemeClr val="tx1"/>
                    </a:solidFill>
                  </a:rPr>
                  <a:t> </a:t>
                </a:r>
                <a:r>
                  <a:rPr lang="en-US" spc="-5" dirty="0">
                    <a:solidFill>
                      <a:schemeClr val="tx1"/>
                    </a:solidFill>
                  </a:rPr>
                  <a:t>terminus,</a:t>
                </a:r>
                <a:r>
                  <a:rPr lang="en-US" spc="95" dirty="0">
                    <a:solidFill>
                      <a:schemeClr val="tx1"/>
                    </a:solidFill>
                  </a:rPr>
                  <a:t> </a:t>
                </a:r>
                <a:r>
                  <a:rPr lang="en-US" spc="-5" dirty="0">
                    <a:solidFill>
                      <a:schemeClr val="tx1"/>
                    </a:solidFill>
                  </a:rPr>
                  <a:t>the</a:t>
                </a:r>
                <a:r>
                  <a:rPr lang="en-US" spc="95" dirty="0">
                    <a:solidFill>
                      <a:schemeClr val="tx1"/>
                    </a:solidFill>
                  </a:rPr>
                  <a:t> </a:t>
                </a:r>
                <a:r>
                  <a:rPr lang="en-US" spc="-5" dirty="0">
                    <a:solidFill>
                      <a:schemeClr val="tx1"/>
                    </a:solidFill>
                  </a:rPr>
                  <a:t>thickness</a:t>
                </a:r>
                <a:r>
                  <a:rPr lang="en-US" spc="95" dirty="0">
                    <a:solidFill>
                      <a:schemeClr val="tx1"/>
                    </a:solidFill>
                  </a:rPr>
                  <a:t> </a:t>
                </a:r>
                <a:r>
                  <a:rPr lang="en-US" spc="-5" dirty="0">
                    <a:solidFill>
                      <a:schemeClr val="tx1"/>
                    </a:solidFill>
                  </a:rPr>
                  <a:t>is</a:t>
                </a:r>
                <a:r>
                  <a:rPr lang="en-US" spc="120" dirty="0">
                    <a:solidFill>
                      <a:schemeClr val="tx1"/>
                    </a:solidFill>
                  </a:rPr>
                  <a:t> </a:t>
                </a:r>
                <a:r>
                  <a:rPr lang="en-US" i="1" spc="-10" dirty="0">
                    <a:solidFill>
                      <a:schemeClr val="tx1"/>
                    </a:solidFill>
                  </a:rPr>
                  <a:t>T</a:t>
                </a:r>
                <a:r>
                  <a:rPr lang="en-US" i="1" spc="-100" dirty="0">
                    <a:solidFill>
                      <a:schemeClr val="tx1"/>
                    </a:solidFill>
                  </a:rPr>
                  <a:t> </a:t>
                </a:r>
                <a:r>
                  <a:rPr lang="en-US" spc="-10" dirty="0">
                    <a:solidFill>
                      <a:schemeClr val="tx1"/>
                    </a:solidFill>
                  </a:rPr>
                  <a:t>(1000</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14:m>
                  <m:oMath xmlns:m="http://schemas.openxmlformats.org/officeDocument/2006/math">
                    <m:rad>
                      <m:radPr>
                        <m:degHide m:val="on"/>
                        <m:ctrlPr>
                          <a:rPr lang="en-US" i="1" spc="-40" smtClean="0">
                            <a:solidFill>
                              <a:schemeClr val="tx1"/>
                            </a:solidFill>
                            <a:latin typeface="Cambria Math" panose="02040503050406030204" pitchFamily="18" charset="0"/>
                            <a:cs typeface="Lucida Sans Unicode"/>
                          </a:rPr>
                        </m:ctrlPr>
                      </m:radPr>
                      <m:deg/>
                      <m:e>
                        <m:r>
                          <a:rPr lang="en-US" b="0" i="1" spc="-40" smtClean="0">
                            <a:solidFill>
                              <a:schemeClr val="tx1"/>
                            </a:solidFill>
                            <a:latin typeface="Cambria Math" panose="02040503050406030204" pitchFamily="18" charset="0"/>
                            <a:cs typeface="Lucida Sans Unicode"/>
                          </a:rPr>
                          <m:t>16,700</m:t>
                        </m:r>
                      </m:e>
                    </m:rad>
                    <m:r>
                      <a:rPr lang="en-US" b="0" i="1" spc="-40" smtClean="0">
                        <a:solidFill>
                          <a:schemeClr val="tx1"/>
                        </a:solidFill>
                        <a:latin typeface="Cambria Math" panose="02040503050406030204" pitchFamily="18" charset="0"/>
                        <a:cs typeface="Lucida Sans Unicode"/>
                      </a:rPr>
                      <m:t>=129 </m:t>
                    </m:r>
                    <m:r>
                      <m:rPr>
                        <m:sty m:val="p"/>
                      </m:rPr>
                      <a:rPr lang="en-US" b="0" i="0" spc="-40" smtClean="0">
                        <a:solidFill>
                          <a:schemeClr val="tx1"/>
                        </a:solidFill>
                        <a:latin typeface="Cambria Math" panose="02040503050406030204" pitchFamily="18" charset="0"/>
                        <a:cs typeface="Lucida Sans Unicode"/>
                      </a:rPr>
                      <m:t>m</m:t>
                    </m:r>
                    <m:r>
                      <a:rPr lang="en-US" b="0" i="1" spc="-40" smtClean="0">
                        <a:solidFill>
                          <a:schemeClr val="tx1"/>
                        </a:solidFill>
                        <a:latin typeface="Cambria Math" panose="02040503050406030204" pitchFamily="18" charset="0"/>
                        <a:cs typeface="Lucida Sans Unicode"/>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2596"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57940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10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12700" marR="5080" indent="0">
                  <a:lnSpc>
                    <a:spcPct val="100000"/>
                  </a:lnSpc>
                  <a:buNone/>
                </a:pPr>
                <a:r>
                  <a:rPr lang="en-US" spc="-10" dirty="0">
                    <a:solidFill>
                      <a:schemeClr val="tx1"/>
                    </a:solidFill>
                    <a:latin typeface="Times New Roman"/>
                    <a:cs typeface="Times New Roman"/>
                  </a:rPr>
                  <a:t>Anothe</a:t>
                </a:r>
                <a:r>
                  <a:rPr lang="en-US" spc="-5" dirty="0">
                    <a:solidFill>
                      <a:schemeClr val="tx1"/>
                    </a:solidFill>
                    <a:latin typeface="Times New Roman"/>
                    <a:cs typeface="Times New Roman"/>
                  </a:rPr>
                  <a:t>r</a:t>
                </a:r>
                <a:r>
                  <a:rPr lang="en-US" spc="110" dirty="0">
                    <a:solidFill>
                      <a:schemeClr val="tx1"/>
                    </a:solidFill>
                    <a:latin typeface="Times New Roman"/>
                    <a:cs typeface="Times New Roman"/>
                  </a:rPr>
                  <a:t> </a:t>
                </a:r>
                <a:r>
                  <a:rPr lang="en-US" spc="-15" dirty="0">
                    <a:solidFill>
                      <a:schemeClr val="tx1"/>
                    </a:solidFill>
                    <a:latin typeface="Times New Roman"/>
                    <a:cs typeface="Times New Roman"/>
                  </a:rPr>
                  <a:t>mode</a:t>
                </a:r>
                <a:r>
                  <a:rPr lang="en-US" spc="-5" dirty="0">
                    <a:solidFill>
                      <a:schemeClr val="tx1"/>
                    </a:solidFill>
                    <a:latin typeface="Times New Roman"/>
                    <a:cs typeface="Times New Roman"/>
                  </a:rPr>
                  <a:t>l</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result</a:t>
                </a:r>
                <a:r>
                  <a:rPr lang="en-US" spc="-5" dirty="0">
                    <a:solidFill>
                      <a:schemeClr val="tx1"/>
                    </a:solidFill>
                    <a:latin typeface="Times New Roman"/>
                    <a:cs typeface="Times New Roman"/>
                  </a:rPr>
                  <a:t>s</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eparabl</a:t>
                </a:r>
                <a:r>
                  <a:rPr lang="en-US" spc="-5" dirty="0">
                    <a:solidFill>
                      <a:schemeClr val="tx1"/>
                    </a:solidFill>
                    <a:latin typeface="Times New Roman"/>
                    <a:cs typeface="Times New Roman"/>
                  </a:rPr>
                  <a:t>e</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differentia</a:t>
                </a:r>
                <a:r>
                  <a:rPr lang="en-US" spc="-5" dirty="0">
                    <a:solidFill>
                      <a:schemeClr val="tx1"/>
                    </a:solidFill>
                    <a:latin typeface="Times New Roman"/>
                    <a:cs typeface="Times New Roman"/>
                  </a:rPr>
                  <a:t>l</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equatio</a:t>
                </a:r>
                <a:r>
                  <a:rPr lang="en-US" spc="-5" dirty="0">
                    <a:solidFill>
                      <a:schemeClr val="tx1"/>
                    </a:solidFill>
                    <a:latin typeface="Times New Roman"/>
                    <a:cs typeface="Times New Roman"/>
                  </a:rPr>
                  <a:t>n</a:t>
                </a:r>
                <a:r>
                  <a:rPr lang="en-US" spc="110"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nvolve</a:t>
                </a:r>
                <a:r>
                  <a:rPr lang="en-US" spc="-5" dirty="0">
                    <a:solidFill>
                      <a:schemeClr val="tx1"/>
                    </a:solidFill>
                    <a:latin typeface="Times New Roman"/>
                    <a:cs typeface="Times New Roman"/>
                  </a:rPr>
                  <a:t>s</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110" dirty="0">
                    <a:solidFill>
                      <a:schemeClr val="tx1"/>
                    </a:solidFill>
                    <a:latin typeface="Times New Roman"/>
                    <a:cs typeface="Times New Roman"/>
                  </a:rPr>
                  <a:t> </a:t>
                </a:r>
                <a:r>
                  <a:rPr lang="en-US" spc="-10" dirty="0">
                    <a:solidFill>
                      <a:schemeClr val="tx1"/>
                    </a:solidFill>
                    <a:latin typeface="Times New Roman"/>
                    <a:cs typeface="Times New Roman"/>
                  </a:rPr>
                  <a:t>water leve</a:t>
                </a:r>
                <a:r>
                  <a:rPr lang="en-US" spc="-5" dirty="0">
                    <a:solidFill>
                      <a:schemeClr val="tx1"/>
                    </a:solidFill>
                    <a:latin typeface="Times New Roman"/>
                    <a:cs typeface="Times New Roman"/>
                  </a:rPr>
                  <a:t>l</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n</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containe</a:t>
                </a:r>
                <a:r>
                  <a:rPr lang="en-US" spc="-5" dirty="0">
                    <a:solidFill>
                      <a:schemeClr val="tx1"/>
                    </a:solidFill>
                    <a:latin typeface="Times New Roman"/>
                    <a:cs typeface="Times New Roman"/>
                  </a:rPr>
                  <a:t>r</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s</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l</a:t>
                </a:r>
                <a:r>
                  <a:rPr lang="en-US" spc="-10" dirty="0">
                    <a:solidFill>
                      <a:schemeClr val="tx1"/>
                    </a:solidFill>
                    <a:latin typeface="Times New Roman"/>
                    <a:cs typeface="Times New Roman"/>
                  </a:rPr>
                  <a:t>ea</a:t>
                </a:r>
                <a:r>
                  <a:rPr lang="en-US" spc="-5" dirty="0">
                    <a:solidFill>
                      <a:schemeClr val="tx1"/>
                    </a:solidFill>
                    <a:latin typeface="Times New Roman"/>
                    <a:cs typeface="Times New Roman"/>
                  </a:rPr>
                  <a:t>k</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throug</a:t>
                </a:r>
                <a:r>
                  <a:rPr lang="en-US" spc="-5" dirty="0">
                    <a:solidFill>
                      <a:schemeClr val="tx1"/>
                    </a:solidFill>
                    <a:latin typeface="Times New Roman"/>
                    <a:cs typeface="Times New Roman"/>
                  </a:rPr>
                  <a:t>h</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hol</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bottom</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Figur</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5)</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W</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le</a:t>
                </a:r>
                <a:r>
                  <a:rPr lang="en-US" spc="-5" dirty="0">
                    <a:solidFill>
                      <a:schemeClr val="tx1"/>
                    </a:solidFill>
                    <a:latin typeface="Times New Roman"/>
                    <a:cs typeface="Times New Roman"/>
                  </a:rPr>
                  <a:t>t</a:t>
                </a:r>
                <a:r>
                  <a:rPr lang="en-US" spc="5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be th</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heigh</a:t>
                </a:r>
                <a:r>
                  <a:rPr lang="en-US" spc="-5" dirty="0">
                    <a:solidFill>
                      <a:schemeClr val="tx1"/>
                    </a:solidFill>
                    <a:latin typeface="Times New Roman"/>
                    <a:cs typeface="Times New Roman"/>
                  </a:rPr>
                  <a:t>t</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wate</a:t>
                </a:r>
                <a:r>
                  <a:rPr lang="en-US" spc="-5" dirty="0">
                    <a:solidFill>
                      <a:schemeClr val="tx1"/>
                    </a:solidFill>
                    <a:latin typeface="Times New Roman"/>
                    <a:cs typeface="Times New Roman"/>
                  </a:rPr>
                  <a:t>r</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containe</a:t>
                </a:r>
                <a:r>
                  <a:rPr lang="en-US" spc="-5" dirty="0">
                    <a:solidFill>
                      <a:schemeClr val="tx1"/>
                    </a:solidFill>
                    <a:latin typeface="Times New Roman"/>
                    <a:cs typeface="Times New Roman"/>
                  </a:rPr>
                  <a:t>r</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unctio</a:t>
                </a:r>
                <a:r>
                  <a:rPr lang="en-US" spc="-5" dirty="0">
                    <a:solidFill>
                      <a:schemeClr val="tx1"/>
                    </a:solidFill>
                    <a:latin typeface="Times New Roman"/>
                    <a:cs typeface="Times New Roman"/>
                  </a:rPr>
                  <a:t>n</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time</a:t>
                </a:r>
                <a:r>
                  <a:rPr lang="en-US" spc="-5" dirty="0">
                    <a:solidFill>
                      <a:schemeClr val="tx1"/>
                    </a:solidFill>
                    <a:latin typeface="Times New Roman"/>
                    <a:cs typeface="Times New Roman"/>
                  </a:rPr>
                  <a:t>,</a:t>
                </a:r>
                <a:r>
                  <a:rPr lang="en-US" spc="75" dirty="0">
                    <a:solidFill>
                      <a:schemeClr val="tx1"/>
                    </a:solidFill>
                    <a:latin typeface="Times New Roman"/>
                    <a:cs typeface="Times New Roman"/>
                  </a:rPr>
                  <a:t> </a:t>
                </a:r>
                <a:r>
                  <a:rPr lang="en-US" i="1" dirty="0">
                    <a:solidFill>
                      <a:schemeClr val="tx1"/>
                    </a:solidFill>
                    <a:latin typeface="Times New Roman"/>
                    <a:cs typeface="Times New Roman"/>
                  </a:rPr>
                  <a:t>A</a:t>
                </a:r>
                <a:r>
                  <a:rPr lang="en-US" spc="50" dirty="0">
                    <a:solidFill>
                      <a:schemeClr val="tx1"/>
                    </a:solidFill>
                    <a:latin typeface="Times New Roman"/>
                    <a:cs typeface="Times New Roman"/>
                  </a:rPr>
                  <a:t>(</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be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c</a:t>
                </a:r>
                <a:r>
                  <a:rPr lang="en-US" spc="-5" dirty="0">
                    <a:solidFill>
                      <a:schemeClr val="tx1"/>
                    </a:solidFill>
                    <a:latin typeface="Times New Roman"/>
                    <a:cs typeface="Times New Roman"/>
                  </a:rPr>
                  <a:t>ross-sectional</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area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containe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heigh</a:t>
                </a:r>
                <a:r>
                  <a:rPr lang="en-US" spc="-5" dirty="0">
                    <a:solidFill>
                      <a:schemeClr val="tx1"/>
                    </a:solidFill>
                    <a:latin typeface="Times New Roman"/>
                    <a:cs typeface="Times New Roman"/>
                  </a:rPr>
                  <a:t>t</a:t>
                </a:r>
                <a:r>
                  <a:rPr lang="en-US" spc="6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75" dirty="0">
                    <a:solidFill>
                      <a:schemeClr val="tx1"/>
                    </a:solidFill>
                    <a:latin typeface="Times New Roman"/>
                    <a:cs typeface="Times New Roman"/>
                  </a:rPr>
                  <a:t> </a:t>
                </a:r>
                <a:r>
                  <a:rPr lang="en-US" i="1" spc="-10" dirty="0">
                    <a:solidFill>
                      <a:schemeClr val="tx1"/>
                    </a:solidFill>
                    <a:latin typeface="Times New Roman"/>
                    <a:cs typeface="Times New Roman"/>
                  </a:rPr>
                  <a:t>B</a:t>
                </a:r>
                <a:r>
                  <a:rPr lang="en-US" i="1" spc="60"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are</a:t>
                </a:r>
                <a:r>
                  <a:rPr lang="en-US" spc="-5" dirty="0">
                    <a:solidFill>
                      <a:schemeClr val="tx1"/>
                    </a:solidFill>
                    <a:latin typeface="Times New Roman"/>
                    <a:cs typeface="Times New Roman"/>
                  </a:rPr>
                  <a:t>a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hol</a:t>
                </a:r>
                <a:r>
                  <a:rPr lang="en-US" spc="-5" dirty="0">
                    <a:solidFill>
                      <a:schemeClr val="tx1"/>
                    </a:solidFill>
                    <a:latin typeface="Times New Roman"/>
                    <a:cs typeface="Times New Roman"/>
                  </a:rPr>
                  <a:t>e in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bottom</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container. I</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5" dirty="0">
                    <a:latin typeface="Times New Roman"/>
                    <a:cs typeface="Times New Roman"/>
                  </a:rPr>
                  <a:t>our</a:t>
                </a:r>
                <a:r>
                  <a:rPr lang="en-US" dirty="0">
                    <a:solidFill>
                      <a:schemeClr val="tx1"/>
                    </a:solidFill>
                    <a:latin typeface="Times New Roman"/>
                    <a:cs typeface="Times New Roman"/>
                  </a:rPr>
                  <a:t> </a:t>
                </a:r>
                <a:r>
                  <a:rPr lang="en-US" spc="-15" dirty="0">
                    <a:solidFill>
                      <a:schemeClr val="tx1"/>
                    </a:solidFill>
                    <a:latin typeface="Times New Roman"/>
                    <a:cs typeface="Times New Roman"/>
                  </a:rPr>
                  <a:t>mode</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assum</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5" dirty="0">
                    <a:solidFill>
                      <a:schemeClr val="tx1"/>
                    </a:solidFill>
                    <a:latin typeface="Times New Roman"/>
                    <a:cs typeface="Times New Roman"/>
                  </a:rPr>
                  <a:t>volum</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containe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los</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equal</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he </a:t>
                </a:r>
                <a:r>
                  <a:rPr lang="en-US" spc="-5" dirty="0">
                    <a:solidFill>
                      <a:schemeClr val="tx1"/>
                    </a:solidFill>
                    <a:latin typeface="Times New Roman"/>
                    <a:cs typeface="Times New Roman"/>
                  </a:rPr>
                  <a:t>volume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flows</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out,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and</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apply</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important</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fluid-flow</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law</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known</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a:t>
                </a:r>
                <a:r>
                  <a:rPr lang="en-US" spc="50"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orricelli’s Law.</a:t>
                </a:r>
                <a:endParaRPr lang="en-US" dirty="0">
                  <a:solidFill>
                    <a:schemeClr val="tx1"/>
                  </a:solidFill>
                  <a:latin typeface="Times New Roman"/>
                  <a:cs typeface="Times New Roman"/>
                </a:endParaRPr>
              </a:p>
              <a:p>
                <a:pPr marL="0" indent="0">
                  <a:lnSpc>
                    <a:spcPct val="100000"/>
                  </a:lnSpc>
                  <a:buNone/>
                </a:pPr>
                <a:r>
                  <a:rPr lang="en-US" spc="-15" dirty="0">
                    <a:solidFill>
                      <a:schemeClr val="tx1"/>
                    </a:solidFill>
                    <a:latin typeface="Times New Roman"/>
                    <a:cs typeface="Times New Roman"/>
                  </a:rPr>
                  <a:t>We </a:t>
                </a:r>
                <a:r>
                  <a:rPr lang="en-US" spc="-10" dirty="0">
                    <a:solidFill>
                      <a:schemeClr val="tx1"/>
                    </a:solidFill>
                    <a:latin typeface="Times New Roman"/>
                    <a:cs typeface="Times New Roman"/>
                  </a:rPr>
                  <a:t>obtai</a:t>
                </a:r>
                <a:r>
                  <a:rPr lang="en-US" spc="-5" dirty="0">
                    <a:solidFill>
                      <a:schemeClr val="tx1"/>
                    </a:solidFill>
                    <a:latin typeface="Times New Roman"/>
                    <a:cs typeface="Times New Roman"/>
                  </a:rPr>
                  <a:t>n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followin</a:t>
                </a:r>
                <a:r>
                  <a:rPr lang="en-US" spc="-5" dirty="0">
                    <a:solidFill>
                      <a:schemeClr val="tx1"/>
                    </a:solidFill>
                    <a:latin typeface="Times New Roman"/>
                    <a:cs typeface="Times New Roman"/>
                  </a:rPr>
                  <a:t>g </a:t>
                </a:r>
                <a:r>
                  <a:rPr lang="en-US" spc="-10" dirty="0">
                    <a:solidFill>
                      <a:schemeClr val="tx1"/>
                    </a:solidFill>
                    <a:latin typeface="Times New Roman"/>
                    <a:cs typeface="Times New Roman"/>
                  </a:rPr>
                  <a:t>differentia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equation:</a:t>
                </a:r>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𝑑𝑦</m:t>
                          </m:r>
                        </m:num>
                        <m:den>
                          <m:r>
                            <a:rPr lang="en-US" b="0" i="1" smtClean="0">
                              <a:solidFill>
                                <a:schemeClr val="tx1"/>
                              </a:solidFill>
                              <a:latin typeface="Cambria Math" panose="02040503050406030204" pitchFamily="18" charset="0"/>
                              <a:cs typeface="Times New Roman"/>
                            </a:rPr>
                            <m:t>𝑑𝑡</m:t>
                          </m:r>
                        </m:den>
                      </m:f>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𝐵</m:t>
                          </m:r>
                          <m:rad>
                            <m:radPr>
                              <m:degHide m:val="on"/>
                              <m:ctrlPr>
                                <a:rPr lang="en-US" b="0" i="1" smtClean="0">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2</m:t>
                              </m:r>
                              <m:r>
                                <a:rPr lang="en-US" b="0" i="1" smtClean="0">
                                  <a:solidFill>
                                    <a:schemeClr val="tx1"/>
                                  </a:solidFill>
                                  <a:latin typeface="Cambria Math" panose="02040503050406030204" pitchFamily="18" charset="0"/>
                                  <a:cs typeface="Times New Roman"/>
                                </a:rPr>
                                <m:t>𝑔𝑦</m:t>
                              </m:r>
                            </m:e>
                          </m:rad>
                        </m:num>
                        <m:den>
                          <m:r>
                            <a:rPr lang="en-US" b="0" i="1" smtClean="0">
                              <a:solidFill>
                                <a:schemeClr val="tx1"/>
                              </a:solidFill>
                              <a:latin typeface="Cambria Math" panose="02040503050406030204" pitchFamily="18" charset="0"/>
                              <a:cs typeface="Times New Roman"/>
                            </a:rPr>
                            <m:t>𝐴</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𝑦</m:t>
                              </m:r>
                            </m:e>
                          </m:d>
                        </m:den>
                      </m:f>
                      <m:r>
                        <a:rPr lang="en-US" b="0" i="1" smtClean="0">
                          <a:solidFill>
                            <a:schemeClr val="tx1"/>
                          </a:solidFill>
                          <a:latin typeface="Cambria Math" panose="02040503050406030204" pitchFamily="18" charset="0"/>
                          <a:cs typeface="Times New Roman"/>
                        </a:rPr>
                        <m:t> (3)</m:t>
                      </m:r>
                    </m:oMath>
                  </m:oMathPara>
                </a14:m>
                <a:endParaRPr lang="en-US" dirty="0">
                  <a:solidFill>
                    <a:schemeClr val="tx1"/>
                  </a:solidFill>
                  <a:latin typeface="Times New Roman"/>
                  <a:cs typeface="Times New Roman"/>
                </a:endParaRPr>
              </a:p>
              <a:p>
                <a:pPr marL="0" marR="5080" indent="0" algn="just">
                  <a:lnSpc>
                    <a:spcPct val="100000"/>
                  </a:lnSpc>
                  <a:buNone/>
                </a:pPr>
                <a:r>
                  <a:rPr lang="en-US" spc="-5" dirty="0">
                    <a:solidFill>
                      <a:schemeClr val="tx1"/>
                    </a:solidFill>
                    <a:latin typeface="Times New Roman"/>
                    <a:cs typeface="Times New Roman"/>
                  </a:rPr>
                  <a:t>In the equation,</a:t>
                </a:r>
                <a:r>
                  <a:rPr lang="en-US" spc="20" dirty="0">
                    <a:solidFill>
                      <a:schemeClr val="tx1"/>
                    </a:solidFill>
                    <a:latin typeface="Times New Roman"/>
                    <a:cs typeface="Times New Roman"/>
                  </a:rPr>
                  <a:t> </a:t>
                </a:r>
                <a:r>
                  <a:rPr lang="en-US" i="1" spc="-5" dirty="0">
                    <a:solidFill>
                      <a:schemeClr val="tx1"/>
                    </a:solidFill>
                    <a:latin typeface="Times New Roman"/>
                    <a:cs typeface="Times New Roman"/>
                  </a:rPr>
                  <a:t>g</a:t>
                </a:r>
                <a:r>
                  <a:rPr lang="en-US" i="1" spc="35" dirty="0">
                    <a:solidFill>
                      <a:schemeClr val="tx1"/>
                    </a:solidFill>
                    <a:latin typeface="Times New Roman"/>
                    <a:cs typeface="Times New Roman"/>
                  </a:rPr>
                  <a:t> </a:t>
                </a:r>
                <a:r>
                  <a:rPr lang="en-US" spc="-5" dirty="0">
                    <a:solidFill>
                      <a:schemeClr val="tx1"/>
                    </a:solidFill>
                    <a:latin typeface="Times New Roman"/>
                    <a:cs typeface="Times New Roman"/>
                  </a:rPr>
                  <a:t>is acceleration</a:t>
                </a:r>
                <a:r>
                  <a:rPr lang="en-US" dirty="0">
                    <a:solidFill>
                      <a:schemeClr val="tx1"/>
                    </a:solidFill>
                    <a:latin typeface="Times New Roman"/>
                    <a:cs typeface="Times New Roman"/>
                  </a:rPr>
                  <a:t> </a:t>
                </a:r>
                <a:r>
                  <a:rPr lang="en-US" spc="-5" dirty="0">
                    <a:solidFill>
                      <a:schemeClr val="tx1"/>
                    </a:solidFill>
                    <a:latin typeface="Times New Roman"/>
                    <a:cs typeface="Times New Roman"/>
                  </a:rPr>
                  <a:t>due to </a:t>
                </a:r>
                <a:r>
                  <a:rPr lang="en-US" spc="-5" dirty="0">
                    <a:latin typeface="Times New Roman"/>
                    <a:cs typeface="Times New Roman"/>
                  </a:rPr>
                  <a:t>gravity.</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pic>
        <p:nvPicPr>
          <p:cNvPr id="5" name="Picture 2" descr="A frustum of a cone is shown with a hole in  the base and with water in the frustum at a height of y. The hole on the bottom of the frustum is circular, is labeled area B and shows a stream of water leaving the container. The top of the water is labeled cross sectional area capital A of y, and the vertical height of the water is labeled y."/>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95588" y="3238251"/>
            <a:ext cx="3692314" cy="340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644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11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8577470" cy="4370567"/>
              </a:xfrm>
            </p:spPr>
            <p:txBody>
              <a:bodyPr>
                <a:noAutofit/>
              </a:bodyPr>
              <a:lstStyle/>
              <a:p>
                <a:pPr marL="0" marR="508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dirty="0">
                    <a:solidFill>
                      <a:schemeClr val="tx1"/>
                    </a:solidFill>
                  </a:rPr>
                  <a:t> </a:t>
                </a:r>
                <a:r>
                  <a:rPr lang="en-US" spc="-10" dirty="0">
                    <a:solidFill>
                      <a:schemeClr val="tx1"/>
                    </a:solidFill>
                  </a:rPr>
                  <a:t>A</a:t>
                </a:r>
                <a:r>
                  <a:rPr lang="en-US" spc="10" dirty="0">
                    <a:solidFill>
                      <a:schemeClr val="tx1"/>
                    </a:solidFill>
                  </a:rPr>
                  <a:t> </a:t>
                </a:r>
                <a:r>
                  <a:rPr lang="en-US" spc="-10" dirty="0">
                    <a:solidFill>
                      <a:schemeClr val="tx1"/>
                    </a:solidFill>
                  </a:rPr>
                  <a:t>cylindrica</a:t>
                </a:r>
                <a:r>
                  <a:rPr lang="en-US" spc="-5" dirty="0">
                    <a:solidFill>
                      <a:schemeClr val="tx1"/>
                    </a:solidFill>
                  </a:rPr>
                  <a:t>l</a:t>
                </a:r>
                <a:r>
                  <a:rPr lang="en-US" spc="10" dirty="0">
                    <a:solidFill>
                      <a:schemeClr val="tx1"/>
                    </a:solidFill>
                  </a:rPr>
                  <a:t> </a:t>
                </a:r>
                <a:r>
                  <a:rPr lang="en-US" spc="-10" dirty="0">
                    <a:solidFill>
                      <a:schemeClr val="tx1"/>
                    </a:solidFill>
                  </a:rPr>
                  <a:t>containe</a:t>
                </a:r>
                <a:r>
                  <a:rPr lang="en-US" spc="-5" dirty="0">
                    <a:solidFill>
                      <a:schemeClr val="tx1"/>
                    </a:solidFill>
                  </a:rPr>
                  <a:t>r</a:t>
                </a:r>
                <a:r>
                  <a:rPr lang="en-US" spc="10" dirty="0">
                    <a:solidFill>
                      <a:schemeClr val="tx1"/>
                    </a:solidFill>
                  </a:rPr>
                  <a:t> </a:t>
                </a:r>
                <a:r>
                  <a:rPr lang="en-US" spc="-10" dirty="0">
                    <a:solidFill>
                      <a:schemeClr val="tx1"/>
                    </a:solidFill>
                  </a:rPr>
                  <a:t>o</a:t>
                </a:r>
                <a:r>
                  <a:rPr lang="en-US" spc="-5" dirty="0">
                    <a:solidFill>
                      <a:schemeClr val="tx1"/>
                    </a:solidFill>
                  </a:rPr>
                  <a:t>f</a:t>
                </a:r>
                <a:r>
                  <a:rPr lang="en-US" spc="10" dirty="0">
                    <a:solidFill>
                      <a:schemeClr val="tx1"/>
                    </a:solidFill>
                  </a:rPr>
                  <a:t> </a:t>
                </a:r>
                <a:r>
                  <a:rPr lang="en-US" spc="-10" dirty="0">
                    <a:solidFill>
                      <a:schemeClr val="tx1"/>
                    </a:solidFill>
                  </a:rPr>
                  <a:t>heigh</a:t>
                </a:r>
                <a:r>
                  <a:rPr lang="en-US" spc="-5" dirty="0">
                    <a:solidFill>
                      <a:schemeClr val="tx1"/>
                    </a:solidFill>
                  </a:rPr>
                  <a:t>t</a:t>
                </a:r>
                <a:r>
                  <a:rPr lang="en-US" spc="10" dirty="0">
                    <a:solidFill>
                      <a:schemeClr val="tx1"/>
                    </a:solidFill>
                  </a:rPr>
                  <a:t> </a:t>
                </a:r>
                <a:r>
                  <a:rPr lang="en-US" spc="-10" dirty="0">
                    <a:solidFill>
                      <a:schemeClr val="tx1"/>
                    </a:solidFill>
                  </a:rPr>
                  <a:t>40</a:t>
                </a:r>
                <a:r>
                  <a:rPr lang="en-US" spc="-5" dirty="0">
                    <a:solidFill>
                      <a:schemeClr val="tx1"/>
                    </a:solidFill>
                  </a:rPr>
                  <a:t>0</a:t>
                </a:r>
                <a:r>
                  <a:rPr lang="en-US" spc="10" dirty="0">
                    <a:solidFill>
                      <a:schemeClr val="tx1"/>
                    </a:solidFill>
                  </a:rPr>
                  <a:t> </a:t>
                </a:r>
                <a:r>
                  <a:rPr lang="en-US" spc="-10" dirty="0">
                    <a:solidFill>
                      <a:schemeClr val="tx1"/>
                    </a:solidFill>
                  </a:rPr>
                  <a:t>cm</a:t>
                </a:r>
                <a:r>
                  <a:rPr lang="en-US" spc="10" dirty="0">
                    <a:solidFill>
                      <a:schemeClr val="tx1"/>
                    </a:solidFill>
                  </a:rPr>
                  <a:t> </a:t>
                </a:r>
                <a:r>
                  <a:rPr lang="en-US" spc="-10" dirty="0">
                    <a:solidFill>
                      <a:schemeClr val="tx1"/>
                    </a:solidFill>
                  </a:rPr>
                  <a:t>an</a:t>
                </a:r>
                <a:r>
                  <a:rPr lang="en-US" spc="-5" dirty="0">
                    <a:solidFill>
                      <a:schemeClr val="tx1"/>
                    </a:solidFill>
                  </a:rPr>
                  <a:t>d</a:t>
                </a:r>
                <a:r>
                  <a:rPr lang="en-US" spc="10" dirty="0">
                    <a:solidFill>
                      <a:schemeClr val="tx1"/>
                    </a:solidFill>
                  </a:rPr>
                  <a:t> </a:t>
                </a:r>
                <a:r>
                  <a:rPr lang="en-US" spc="-10" dirty="0">
                    <a:solidFill>
                      <a:schemeClr val="tx1"/>
                    </a:solidFill>
                  </a:rPr>
                  <a:t>radiu</a:t>
                </a:r>
                <a:r>
                  <a:rPr lang="en-US" spc="-5" dirty="0">
                    <a:solidFill>
                      <a:schemeClr val="tx1"/>
                    </a:solidFill>
                  </a:rPr>
                  <a:t>s</a:t>
                </a:r>
                <a:r>
                  <a:rPr lang="en-US" spc="10" dirty="0">
                    <a:solidFill>
                      <a:schemeClr val="tx1"/>
                    </a:solidFill>
                  </a:rPr>
                  <a:t> </a:t>
                </a:r>
                <a:r>
                  <a:rPr lang="en-US" spc="-10" dirty="0">
                    <a:solidFill>
                      <a:schemeClr val="tx1"/>
                    </a:solidFill>
                  </a:rPr>
                  <a:t>10</a:t>
                </a:r>
                <a:r>
                  <a:rPr lang="en-US" spc="-5" dirty="0">
                    <a:solidFill>
                      <a:schemeClr val="tx1"/>
                    </a:solidFill>
                  </a:rPr>
                  <a:t>0</a:t>
                </a:r>
                <a:r>
                  <a:rPr lang="en-US" spc="10" dirty="0">
                    <a:solidFill>
                      <a:schemeClr val="tx1"/>
                    </a:solidFill>
                  </a:rPr>
                  <a:t> </a:t>
                </a:r>
                <a:r>
                  <a:rPr lang="en-US" spc="-10" dirty="0">
                    <a:solidFill>
                      <a:schemeClr val="tx1"/>
                    </a:solidFill>
                  </a:rPr>
                  <a:t>cm</a:t>
                </a:r>
                <a:r>
                  <a:rPr lang="en-US" spc="10" dirty="0">
                    <a:solidFill>
                      <a:schemeClr val="tx1"/>
                    </a:solidFill>
                  </a:rPr>
                  <a:t> </a:t>
                </a:r>
                <a:r>
                  <a:rPr lang="en-US" spc="-10" dirty="0">
                    <a:solidFill>
                      <a:schemeClr val="tx1"/>
                    </a:solidFill>
                  </a:rPr>
                  <a:t>i</a:t>
                </a:r>
                <a:r>
                  <a:rPr lang="en-US" spc="-5" dirty="0">
                    <a:solidFill>
                      <a:schemeClr val="tx1"/>
                    </a:solidFill>
                  </a:rPr>
                  <a:t>s</a:t>
                </a:r>
                <a:r>
                  <a:rPr lang="en-US" spc="10" dirty="0">
                    <a:solidFill>
                      <a:schemeClr val="tx1"/>
                    </a:solidFill>
                  </a:rPr>
                  <a:t> </a:t>
                </a:r>
                <a:r>
                  <a:rPr lang="en-US" spc="-10" dirty="0">
                    <a:solidFill>
                      <a:schemeClr val="tx1"/>
                    </a:solidFill>
                  </a:rPr>
                  <a:t>fille</a:t>
                </a:r>
                <a:r>
                  <a:rPr lang="en-US" spc="-5" dirty="0">
                    <a:solidFill>
                      <a:schemeClr val="tx1"/>
                    </a:solidFill>
                  </a:rPr>
                  <a:t>d</a:t>
                </a:r>
                <a:r>
                  <a:rPr lang="en-US" spc="5" dirty="0">
                    <a:solidFill>
                      <a:schemeClr val="tx1"/>
                    </a:solidFill>
                  </a:rPr>
                  <a:t> </a:t>
                </a:r>
                <a:r>
                  <a:rPr lang="en-US" spc="-10" dirty="0">
                    <a:solidFill>
                      <a:schemeClr val="tx1"/>
                    </a:solidFill>
                  </a:rPr>
                  <a:t>with water</a:t>
                </a:r>
                <a:r>
                  <a:rPr lang="en-US" spc="-5" dirty="0">
                    <a:solidFill>
                      <a:schemeClr val="tx1"/>
                    </a:solidFill>
                  </a:rPr>
                  <a:t>.</a:t>
                </a:r>
                <a:r>
                  <a:rPr lang="en-US" spc="20" dirty="0">
                    <a:solidFill>
                      <a:schemeClr val="tx1"/>
                    </a:solidFill>
                  </a:rPr>
                  <a:t> </a:t>
                </a:r>
                <a:r>
                  <a:rPr lang="en-US" spc="-10" dirty="0">
                    <a:solidFill>
                      <a:schemeClr val="tx1"/>
                    </a:solidFill>
                  </a:rPr>
                  <a:t>I</a:t>
                </a:r>
                <a:r>
                  <a:rPr lang="en-US" spc="-5" dirty="0">
                    <a:solidFill>
                      <a:schemeClr val="tx1"/>
                    </a:solidFill>
                  </a:rPr>
                  <a:t>n</a:t>
                </a:r>
                <a:r>
                  <a:rPr lang="en-US" spc="15" dirty="0">
                    <a:solidFill>
                      <a:schemeClr val="tx1"/>
                    </a:solidFill>
                  </a:rPr>
                  <a:t> </a:t>
                </a:r>
                <a:r>
                  <a:rPr lang="en-US" spc="-10" dirty="0">
                    <a:solidFill>
                      <a:schemeClr val="tx1"/>
                    </a:solidFill>
                  </a:rPr>
                  <a:t>th</a:t>
                </a:r>
                <a:r>
                  <a:rPr lang="en-US" spc="-5" dirty="0">
                    <a:solidFill>
                      <a:schemeClr val="tx1"/>
                    </a:solidFill>
                  </a:rPr>
                  <a:t>e</a:t>
                </a:r>
                <a:r>
                  <a:rPr lang="en-US" spc="20" dirty="0">
                    <a:solidFill>
                      <a:schemeClr val="tx1"/>
                    </a:solidFill>
                  </a:rPr>
                  <a:t> </a:t>
                </a:r>
                <a:r>
                  <a:rPr lang="en-US" spc="-10" dirty="0">
                    <a:solidFill>
                      <a:schemeClr val="tx1"/>
                    </a:solidFill>
                  </a:rPr>
                  <a:t>bottom</a:t>
                </a:r>
                <a:r>
                  <a:rPr lang="en-US" spc="15" dirty="0">
                    <a:solidFill>
                      <a:schemeClr val="tx1"/>
                    </a:solidFill>
                  </a:rPr>
                  <a:t> </a:t>
                </a:r>
                <a:r>
                  <a:rPr lang="en-US" spc="-10" dirty="0">
                    <a:solidFill>
                      <a:schemeClr val="tx1"/>
                    </a:solidFill>
                  </a:rPr>
                  <a:t>o</a:t>
                </a:r>
                <a:r>
                  <a:rPr lang="en-US" spc="-5" dirty="0">
                    <a:solidFill>
                      <a:schemeClr val="tx1"/>
                    </a:solidFill>
                  </a:rPr>
                  <a:t>f</a:t>
                </a:r>
                <a:r>
                  <a:rPr lang="en-US" spc="2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5" dirty="0">
                    <a:solidFill>
                      <a:schemeClr val="tx1"/>
                    </a:solidFill>
                  </a:rPr>
                  <a:t> </a:t>
                </a:r>
                <a:r>
                  <a:rPr lang="en-US" spc="-10" dirty="0">
                    <a:solidFill>
                      <a:schemeClr val="tx1"/>
                    </a:solidFill>
                  </a:rPr>
                  <a:t>containe</a:t>
                </a:r>
                <a:r>
                  <a:rPr lang="en-US" spc="-5" dirty="0">
                    <a:solidFill>
                      <a:schemeClr val="tx1"/>
                    </a:solidFill>
                  </a:rPr>
                  <a:t>r</a:t>
                </a:r>
                <a:r>
                  <a:rPr lang="en-US" spc="20" dirty="0">
                    <a:solidFill>
                      <a:schemeClr val="tx1"/>
                    </a:solidFill>
                  </a:rPr>
                  <a:t> </a:t>
                </a:r>
                <a:r>
                  <a:rPr lang="en-US" spc="-10" dirty="0">
                    <a:solidFill>
                      <a:schemeClr val="tx1"/>
                    </a:solidFill>
                  </a:rPr>
                  <a:t>i</a:t>
                </a:r>
                <a:r>
                  <a:rPr lang="en-US" spc="-5" dirty="0">
                    <a:solidFill>
                      <a:schemeClr val="tx1"/>
                    </a:solidFill>
                  </a:rPr>
                  <a:t>s</a:t>
                </a:r>
                <a:r>
                  <a:rPr lang="en-US" spc="15"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s</a:t>
                </a:r>
                <a:r>
                  <a:rPr lang="en-US" spc="-10" dirty="0">
                    <a:solidFill>
                      <a:schemeClr val="tx1"/>
                    </a:solidFill>
                  </a:rPr>
                  <a:t>quar</a:t>
                </a:r>
                <a:r>
                  <a:rPr lang="en-US" spc="-5" dirty="0">
                    <a:solidFill>
                      <a:schemeClr val="tx1"/>
                    </a:solidFill>
                  </a:rPr>
                  <a:t>e</a:t>
                </a:r>
                <a:r>
                  <a:rPr lang="en-US" spc="15" dirty="0">
                    <a:solidFill>
                      <a:schemeClr val="tx1"/>
                    </a:solidFill>
                  </a:rPr>
                  <a:t> </a:t>
                </a:r>
                <a:r>
                  <a:rPr lang="en-US" spc="-10" dirty="0">
                    <a:solidFill>
                      <a:schemeClr val="tx1"/>
                    </a:solidFill>
                  </a:rPr>
                  <a:t>hol</a:t>
                </a:r>
                <a:r>
                  <a:rPr lang="en-US" spc="-5" dirty="0">
                    <a:solidFill>
                      <a:schemeClr val="tx1"/>
                    </a:solidFill>
                  </a:rPr>
                  <a:t>e</a:t>
                </a:r>
                <a:r>
                  <a:rPr lang="en-US" spc="20" dirty="0">
                    <a:solidFill>
                      <a:schemeClr val="tx1"/>
                    </a:solidFill>
                  </a:rPr>
                  <a:t> </a:t>
                </a:r>
                <a:r>
                  <a:rPr lang="en-US" spc="-10" dirty="0">
                    <a:solidFill>
                      <a:schemeClr val="tx1"/>
                    </a:solidFill>
                  </a:rPr>
                  <a:t>o</a:t>
                </a:r>
                <a:r>
                  <a:rPr lang="en-US" spc="-5" dirty="0">
                    <a:solidFill>
                      <a:schemeClr val="tx1"/>
                    </a:solidFill>
                  </a:rPr>
                  <a:t>f</a:t>
                </a:r>
                <a:r>
                  <a:rPr lang="en-US" spc="20" dirty="0">
                    <a:solidFill>
                      <a:schemeClr val="tx1"/>
                    </a:solidFill>
                  </a:rPr>
                  <a:t> </a:t>
                </a:r>
                <a:r>
                  <a:rPr lang="en-US" spc="-5" dirty="0">
                    <a:solidFill>
                      <a:schemeClr val="tx1"/>
                    </a:solidFill>
                  </a:rPr>
                  <a:t>s</a:t>
                </a:r>
                <a:r>
                  <a:rPr lang="en-US" spc="-10" dirty="0">
                    <a:solidFill>
                      <a:schemeClr val="tx1"/>
                    </a:solidFill>
                  </a:rPr>
                  <a:t>id</a:t>
                </a:r>
                <a:r>
                  <a:rPr lang="en-US" spc="-5" dirty="0">
                    <a:solidFill>
                      <a:schemeClr val="tx1"/>
                    </a:solidFill>
                  </a:rPr>
                  <a:t>e</a:t>
                </a:r>
                <a:r>
                  <a:rPr lang="en-US" spc="15" dirty="0">
                    <a:solidFill>
                      <a:schemeClr val="tx1"/>
                    </a:solidFill>
                  </a:rPr>
                  <a:t> </a:t>
                </a:r>
                <a:r>
                  <a:rPr lang="en-US" spc="-5" dirty="0">
                    <a:solidFill>
                      <a:schemeClr val="tx1"/>
                    </a:solidFill>
                  </a:rPr>
                  <a:t>l</a:t>
                </a:r>
                <a:r>
                  <a:rPr lang="en-US" spc="-10" dirty="0">
                    <a:solidFill>
                      <a:schemeClr val="tx1"/>
                    </a:solidFill>
                  </a:rPr>
                  <a:t>engt</a:t>
                </a:r>
                <a:r>
                  <a:rPr lang="en-US" spc="-5" dirty="0">
                    <a:solidFill>
                      <a:schemeClr val="tx1"/>
                    </a:solidFill>
                  </a:rPr>
                  <a:t>h</a:t>
                </a:r>
                <a:r>
                  <a:rPr lang="en-US" spc="20" dirty="0">
                    <a:solidFill>
                      <a:schemeClr val="tx1"/>
                    </a:solidFill>
                  </a:rPr>
                  <a:t> </a:t>
                </a:r>
                <a:r>
                  <a:rPr lang="en-US" spc="-5" dirty="0">
                    <a:solidFill>
                      <a:schemeClr val="tx1"/>
                    </a:solidFill>
                  </a:rPr>
                  <a:t>2</a:t>
                </a:r>
                <a:r>
                  <a:rPr lang="en-US" spc="15" dirty="0">
                    <a:solidFill>
                      <a:schemeClr val="tx1"/>
                    </a:solidFill>
                  </a:rPr>
                  <a:t> </a:t>
                </a:r>
                <a:r>
                  <a:rPr lang="en-US" spc="-10" dirty="0">
                    <a:solidFill>
                      <a:schemeClr val="tx1"/>
                    </a:solidFill>
                  </a:rPr>
                  <a:t>cm</a:t>
                </a:r>
                <a:r>
                  <a:rPr lang="en-US" spc="20" dirty="0">
                    <a:solidFill>
                      <a:schemeClr val="tx1"/>
                    </a:solidFill>
                  </a:rPr>
                  <a:t> </a:t>
                </a:r>
                <a:r>
                  <a:rPr lang="en-US" spc="-10" dirty="0">
                    <a:solidFill>
                      <a:schemeClr val="tx1"/>
                    </a:solidFill>
                  </a:rPr>
                  <a:t>throug</a:t>
                </a:r>
                <a:r>
                  <a:rPr lang="en-US" spc="-5" dirty="0">
                    <a:solidFill>
                      <a:schemeClr val="tx1"/>
                    </a:solidFill>
                  </a:rPr>
                  <a:t>h</a:t>
                </a:r>
                <a:r>
                  <a:rPr lang="en-US" spc="20" dirty="0">
                    <a:solidFill>
                      <a:schemeClr val="tx1"/>
                    </a:solidFill>
                  </a:rPr>
                  <a:t> </a:t>
                </a:r>
                <a:r>
                  <a:rPr lang="en-US" spc="-10" dirty="0">
                    <a:solidFill>
                      <a:schemeClr val="tx1"/>
                    </a:solidFill>
                  </a:rPr>
                  <a:t>which wate</a:t>
                </a:r>
                <a:r>
                  <a:rPr lang="en-US" spc="-5" dirty="0">
                    <a:solidFill>
                      <a:schemeClr val="tx1"/>
                    </a:solidFill>
                  </a:rPr>
                  <a:t>r</a:t>
                </a:r>
                <a:r>
                  <a:rPr lang="en-US" spc="70" dirty="0">
                    <a:solidFill>
                      <a:schemeClr val="tx1"/>
                    </a:solidFill>
                  </a:rPr>
                  <a:t> </a:t>
                </a:r>
                <a:r>
                  <a:rPr lang="en-US" spc="-5" dirty="0">
                    <a:solidFill>
                      <a:schemeClr val="tx1"/>
                    </a:solidFill>
                  </a:rPr>
                  <a:t>l</a:t>
                </a:r>
                <a:r>
                  <a:rPr lang="en-US" spc="-10" dirty="0">
                    <a:solidFill>
                      <a:schemeClr val="tx1"/>
                    </a:solidFill>
                  </a:rPr>
                  <a:t>eaks</a:t>
                </a:r>
                <a:r>
                  <a:rPr lang="en-US" spc="-5" dirty="0">
                    <a:solidFill>
                      <a:schemeClr val="tx1"/>
                    </a:solidFill>
                  </a:rPr>
                  <a:t>.</a:t>
                </a:r>
                <a:r>
                  <a:rPr lang="en-US" spc="70" dirty="0">
                    <a:solidFill>
                      <a:schemeClr val="tx1"/>
                    </a:solidFill>
                  </a:rPr>
                  <a:t> </a:t>
                </a:r>
                <a:r>
                  <a:rPr lang="en-US" spc="-10" dirty="0">
                    <a:solidFill>
                      <a:schemeClr val="tx1"/>
                    </a:solidFill>
                  </a:rPr>
                  <a:t>Determin</a:t>
                </a:r>
                <a:r>
                  <a:rPr lang="en-US" spc="-5" dirty="0">
                    <a:solidFill>
                      <a:schemeClr val="tx1"/>
                    </a:solidFill>
                  </a:rPr>
                  <a:t>e</a:t>
                </a:r>
                <a:r>
                  <a:rPr lang="en-US" spc="70" dirty="0">
                    <a:solidFill>
                      <a:schemeClr val="tx1"/>
                    </a:solidFill>
                  </a:rPr>
                  <a:t> </a:t>
                </a:r>
                <a:r>
                  <a:rPr lang="en-US" spc="-10" dirty="0">
                    <a:solidFill>
                      <a:schemeClr val="tx1"/>
                    </a:solidFill>
                  </a:rPr>
                  <a:t>th</a:t>
                </a:r>
                <a:r>
                  <a:rPr lang="en-US" spc="-5" dirty="0">
                    <a:solidFill>
                      <a:schemeClr val="tx1"/>
                    </a:solidFill>
                  </a:rPr>
                  <a:t>e</a:t>
                </a:r>
                <a:r>
                  <a:rPr lang="en-US" spc="70" dirty="0">
                    <a:solidFill>
                      <a:schemeClr val="tx1"/>
                    </a:solidFill>
                  </a:rPr>
                  <a:t> </a:t>
                </a:r>
                <a:r>
                  <a:rPr lang="en-US" spc="-10" dirty="0">
                    <a:solidFill>
                      <a:schemeClr val="tx1"/>
                    </a:solidFill>
                  </a:rPr>
                  <a:t>wate</a:t>
                </a:r>
                <a:r>
                  <a:rPr lang="en-US" spc="-5" dirty="0">
                    <a:solidFill>
                      <a:schemeClr val="tx1"/>
                    </a:solidFill>
                  </a:rPr>
                  <a:t>r</a:t>
                </a:r>
                <a:r>
                  <a:rPr lang="en-US" spc="70" dirty="0">
                    <a:solidFill>
                      <a:schemeClr val="tx1"/>
                    </a:solidFill>
                  </a:rPr>
                  <a:t> </a:t>
                </a:r>
                <a:r>
                  <a:rPr lang="en-US" spc="-10" dirty="0">
                    <a:solidFill>
                      <a:schemeClr val="tx1"/>
                    </a:solidFill>
                  </a:rPr>
                  <a:t>leve</a:t>
                </a:r>
                <a:r>
                  <a:rPr lang="en-US" spc="-5" dirty="0">
                    <a:solidFill>
                      <a:schemeClr val="tx1"/>
                    </a:solidFill>
                  </a:rPr>
                  <a:t>l</a:t>
                </a:r>
                <a:r>
                  <a:rPr lang="en-US"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a:t>
                </a:r>
                <a:r>
                  <a:rPr lang="en-US" spc="65" dirty="0">
                    <a:solidFill>
                      <a:schemeClr val="tx1"/>
                    </a:solidFill>
                  </a:rPr>
                  <a:t> </a:t>
                </a:r>
                <a:r>
                  <a:rPr lang="en-US" spc="-5" dirty="0">
                    <a:solidFill>
                      <a:schemeClr val="tx1"/>
                    </a:solidFill>
                  </a:rPr>
                  <a:t>in</a:t>
                </a:r>
                <a:r>
                  <a:rPr lang="en-US" spc="70" dirty="0">
                    <a:solidFill>
                      <a:schemeClr val="tx1"/>
                    </a:solidFill>
                  </a:rPr>
                  <a:t> </a:t>
                </a:r>
                <a:r>
                  <a:rPr lang="en-US" spc="-15" dirty="0">
                    <a:solidFill>
                      <a:schemeClr val="tx1"/>
                    </a:solidFill>
                  </a:rPr>
                  <a:t>centimeters</a:t>
                </a:r>
                <a:r>
                  <a:rPr lang="en-US" spc="70" dirty="0">
                    <a:solidFill>
                      <a:schemeClr val="tx1"/>
                    </a:solidFill>
                  </a:rPr>
                  <a:t> </a:t>
                </a:r>
                <a:r>
                  <a:rPr lang="en-US" spc="-10" dirty="0">
                    <a:solidFill>
                      <a:schemeClr val="tx1"/>
                    </a:solidFill>
                  </a:rPr>
                  <a:t>a</a:t>
                </a:r>
                <a:r>
                  <a:rPr lang="en-US" spc="-5" dirty="0">
                    <a:solidFill>
                      <a:schemeClr val="tx1"/>
                    </a:solidFill>
                  </a:rPr>
                  <a:t>s</a:t>
                </a:r>
                <a:r>
                  <a:rPr lang="en-US" spc="65" dirty="0">
                    <a:solidFill>
                      <a:schemeClr val="tx1"/>
                    </a:solidFill>
                  </a:rPr>
                  <a:t> </a:t>
                </a:r>
                <a:r>
                  <a:rPr lang="en-US" spc="-5" dirty="0">
                    <a:solidFill>
                      <a:schemeClr val="tx1"/>
                    </a:solidFill>
                  </a:rPr>
                  <a:t>a</a:t>
                </a:r>
                <a:r>
                  <a:rPr lang="en-US" spc="70"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a:t>
                </a:r>
                <a:r>
                  <a:rPr lang="en-US" spc="70" dirty="0">
                    <a:solidFill>
                      <a:schemeClr val="tx1"/>
                    </a:solidFill>
                  </a:rPr>
                  <a:t> </a:t>
                </a:r>
                <a:r>
                  <a:rPr lang="en-US" spc="-10" dirty="0">
                    <a:solidFill>
                      <a:schemeClr val="tx1"/>
                    </a:solidFill>
                  </a:rPr>
                  <a:t>o</a:t>
                </a:r>
                <a:r>
                  <a:rPr lang="en-US" spc="-5" dirty="0">
                    <a:solidFill>
                      <a:schemeClr val="tx1"/>
                    </a:solidFill>
                  </a:rPr>
                  <a:t>f</a:t>
                </a:r>
                <a:r>
                  <a:rPr lang="en-US" spc="70" dirty="0">
                    <a:solidFill>
                      <a:schemeClr val="tx1"/>
                    </a:solidFill>
                  </a:rPr>
                  <a:t> </a:t>
                </a:r>
                <a:r>
                  <a:rPr lang="en-US" spc="-10" dirty="0">
                    <a:solidFill>
                      <a:schemeClr val="tx1"/>
                    </a:solidFill>
                  </a:rPr>
                  <a:t>tim</a:t>
                </a:r>
                <a:r>
                  <a:rPr lang="en-US" spc="-5" dirty="0">
                    <a:solidFill>
                      <a:schemeClr val="tx1"/>
                    </a:solidFill>
                  </a:rPr>
                  <a:t>e</a:t>
                </a:r>
                <a:r>
                  <a:rPr lang="en-US" spc="65" dirty="0">
                    <a:solidFill>
                      <a:schemeClr val="tx1"/>
                    </a:solidFill>
                  </a:rPr>
                  <a:t> </a:t>
                </a:r>
                <a:r>
                  <a:rPr lang="en-US" i="1" spc="-5" dirty="0">
                    <a:solidFill>
                      <a:schemeClr val="tx1"/>
                    </a:solidFill>
                  </a:rPr>
                  <a:t>t</a:t>
                </a:r>
                <a:r>
                  <a:rPr lang="en-US" spc="65" dirty="0">
                    <a:solidFill>
                      <a:schemeClr val="tx1"/>
                    </a:solidFill>
                  </a:rPr>
                  <a:t> </a:t>
                </a:r>
                <a:r>
                  <a:rPr lang="en-US" spc="-5" dirty="0">
                    <a:solidFill>
                      <a:schemeClr val="tx1"/>
                    </a:solidFill>
                  </a:rPr>
                  <a:t>in</a:t>
                </a:r>
                <a:r>
                  <a:rPr lang="en-US" spc="70" dirty="0">
                    <a:solidFill>
                      <a:schemeClr val="tx1"/>
                    </a:solidFill>
                  </a:rPr>
                  <a:t> </a:t>
                </a:r>
                <a:r>
                  <a:rPr lang="en-US" spc="-5" dirty="0">
                    <a:solidFill>
                      <a:schemeClr val="tx1"/>
                    </a:solidFill>
                  </a:rPr>
                  <a:t>s</a:t>
                </a:r>
                <a:r>
                  <a:rPr lang="en-US" spc="-10" dirty="0">
                    <a:solidFill>
                      <a:schemeClr val="tx1"/>
                    </a:solidFill>
                  </a:rPr>
                  <a:t>econds. How</a:t>
                </a:r>
                <a:r>
                  <a:rPr lang="en-US" dirty="0">
                    <a:solidFill>
                      <a:schemeClr val="tx1"/>
                    </a:solidFill>
                  </a:rPr>
                  <a:t> </a:t>
                </a:r>
                <a:r>
                  <a:rPr lang="en-US" spc="-5" dirty="0">
                    <a:solidFill>
                      <a:schemeClr val="tx1"/>
                    </a:solidFill>
                  </a:rPr>
                  <a:t>l</a:t>
                </a:r>
                <a:r>
                  <a:rPr lang="en-US" spc="-10" dirty="0">
                    <a:solidFill>
                      <a:schemeClr val="tx1"/>
                    </a:solidFill>
                  </a:rPr>
                  <a:t>on</a:t>
                </a:r>
                <a:r>
                  <a:rPr lang="en-US" spc="-5" dirty="0">
                    <a:solidFill>
                      <a:schemeClr val="tx1"/>
                    </a:solidFill>
                  </a:rPr>
                  <a:t>g </a:t>
                </a:r>
                <a:r>
                  <a:rPr lang="en-US" spc="-10" dirty="0">
                    <a:solidFill>
                      <a:schemeClr val="tx1"/>
                    </a:solidFill>
                  </a:rPr>
                  <a:t>doe</a:t>
                </a:r>
                <a:r>
                  <a:rPr lang="en-US" spc="-5" dirty="0">
                    <a:solidFill>
                      <a:schemeClr val="tx1"/>
                    </a:solidFill>
                  </a:rPr>
                  <a:t>s</a:t>
                </a:r>
                <a:r>
                  <a:rPr lang="en-US" dirty="0">
                    <a:solidFill>
                      <a:schemeClr val="tx1"/>
                    </a:solidFill>
                  </a:rPr>
                  <a:t> </a:t>
                </a:r>
                <a:r>
                  <a:rPr lang="en-US" spc="-10" dirty="0">
                    <a:solidFill>
                      <a:schemeClr val="tx1"/>
                    </a:solidFill>
                  </a:rPr>
                  <a:t>i</a:t>
                </a:r>
                <a:r>
                  <a:rPr lang="en-US" spc="-5" dirty="0">
                    <a:solidFill>
                      <a:schemeClr val="tx1"/>
                    </a:solidFill>
                  </a:rPr>
                  <a:t>t </a:t>
                </a:r>
                <a:r>
                  <a:rPr lang="en-US" spc="-10" dirty="0">
                    <a:solidFill>
                      <a:schemeClr val="tx1"/>
                    </a:solidFill>
                  </a:rPr>
                  <a:t>tak</a:t>
                </a:r>
                <a:r>
                  <a:rPr lang="en-US" spc="-5" dirty="0">
                    <a:solidFill>
                      <a:schemeClr val="tx1"/>
                    </a:solidFill>
                  </a:rPr>
                  <a:t>e </a:t>
                </a:r>
                <a:r>
                  <a:rPr lang="en-US" spc="-10" dirty="0">
                    <a:solidFill>
                      <a:schemeClr val="tx1"/>
                    </a:solidFill>
                  </a:rPr>
                  <a:t>fo</a:t>
                </a:r>
                <a:r>
                  <a:rPr lang="en-US" spc="-5" dirty="0">
                    <a:solidFill>
                      <a:schemeClr val="tx1"/>
                    </a:solidFill>
                  </a:rPr>
                  <a:t>r t</a:t>
                </a:r>
                <a:r>
                  <a:rPr lang="en-US" spc="-10" dirty="0">
                    <a:solidFill>
                      <a:schemeClr val="tx1"/>
                    </a:solidFill>
                  </a:rPr>
                  <a:t>h</a:t>
                </a:r>
                <a:r>
                  <a:rPr lang="en-US" spc="-5" dirty="0">
                    <a:solidFill>
                      <a:schemeClr val="tx1"/>
                    </a:solidFill>
                  </a:rPr>
                  <a:t>e </a:t>
                </a:r>
                <a:r>
                  <a:rPr lang="en-US" spc="-10" dirty="0">
                    <a:solidFill>
                      <a:schemeClr val="tx1"/>
                    </a:solidFill>
                  </a:rPr>
                  <a:t>tan</a:t>
                </a:r>
                <a:r>
                  <a:rPr lang="en-US" spc="-5" dirty="0">
                    <a:solidFill>
                      <a:schemeClr val="tx1"/>
                    </a:solidFill>
                  </a:rPr>
                  <a:t>k </a:t>
                </a:r>
                <a:r>
                  <a:rPr lang="en-US" spc="-10" dirty="0">
                    <a:solidFill>
                      <a:schemeClr val="tx1"/>
                    </a:solidFill>
                  </a:rPr>
                  <a:t>t</a:t>
                </a:r>
                <a:r>
                  <a:rPr lang="en-US" spc="-5" dirty="0">
                    <a:solidFill>
                      <a:schemeClr val="tx1"/>
                    </a:solidFill>
                  </a:rPr>
                  <a:t>o </a:t>
                </a:r>
                <a:r>
                  <a:rPr lang="en-US" spc="-10" dirty="0">
                    <a:solidFill>
                      <a:schemeClr val="tx1"/>
                    </a:solidFill>
                  </a:rPr>
                  <a:t>g</a:t>
                </a:r>
                <a:r>
                  <a:rPr lang="en-US" spc="-5" dirty="0">
                    <a:solidFill>
                      <a:schemeClr val="tx1"/>
                    </a:solidFill>
                  </a:rPr>
                  <a:t>o </a:t>
                </a:r>
                <a:r>
                  <a:rPr lang="en-US" spc="-10" dirty="0">
                    <a:solidFill>
                      <a:schemeClr val="tx1"/>
                    </a:solidFill>
                  </a:rPr>
                  <a:t>from</a:t>
                </a:r>
                <a:r>
                  <a:rPr lang="en-US" spc="-5" dirty="0">
                    <a:solidFill>
                      <a:schemeClr val="tx1"/>
                    </a:solidFill>
                  </a:rPr>
                  <a:t> f</a:t>
                </a:r>
                <a:r>
                  <a:rPr lang="en-US" spc="-10" dirty="0">
                    <a:solidFill>
                      <a:schemeClr val="tx1"/>
                    </a:solidFill>
                  </a:rPr>
                  <a:t>ul</a:t>
                </a:r>
                <a:r>
                  <a:rPr lang="en-US" spc="-5" dirty="0">
                    <a:solidFill>
                      <a:schemeClr val="tx1"/>
                    </a:solidFill>
                  </a:rPr>
                  <a:t>l to </a:t>
                </a:r>
                <a:r>
                  <a:rPr lang="en-US" spc="-10" dirty="0">
                    <a:solidFill>
                      <a:schemeClr val="tx1"/>
                    </a:solidFill>
                  </a:rPr>
                  <a:t>empty?</a:t>
                </a:r>
                <a:endParaRPr lang="en-US" dirty="0">
                  <a:solidFill>
                    <a:schemeClr val="tx1"/>
                  </a:solidFill>
                </a:endParaRPr>
              </a:p>
              <a:p>
                <a:pPr marL="0" marR="5080" indent="0">
                  <a:lnSpc>
                    <a:spcPct val="100000"/>
                  </a:lnSpc>
                  <a:buNone/>
                </a:pPr>
                <a:r>
                  <a:rPr lang="en-US" b="1" spc="-5" dirty="0">
                    <a:solidFill>
                      <a:schemeClr val="tx1"/>
                    </a:solidFill>
                  </a:rPr>
                  <a:t>Solution </a:t>
                </a:r>
                <a:r>
                  <a:rPr lang="en-US" spc="-15" dirty="0">
                    <a:solidFill>
                      <a:schemeClr val="tx1"/>
                    </a:solidFill>
                  </a:rPr>
                  <a:t>Th</a:t>
                </a:r>
                <a:r>
                  <a:rPr lang="en-US" spc="-5" dirty="0">
                    <a:solidFill>
                      <a:schemeClr val="tx1"/>
                    </a:solidFill>
                  </a:rPr>
                  <a:t>e</a:t>
                </a:r>
                <a:r>
                  <a:rPr lang="en-US" spc="75" dirty="0">
                    <a:solidFill>
                      <a:schemeClr val="tx1"/>
                    </a:solidFill>
                  </a:rPr>
                  <a:t> </a:t>
                </a:r>
                <a:r>
                  <a:rPr lang="en-US" spc="-10" dirty="0">
                    <a:solidFill>
                      <a:schemeClr val="tx1"/>
                    </a:solidFill>
                  </a:rPr>
                  <a:t>horizonta</a:t>
                </a:r>
                <a:r>
                  <a:rPr lang="en-US" spc="-5" dirty="0">
                    <a:solidFill>
                      <a:schemeClr val="tx1"/>
                    </a:solidFill>
                  </a:rPr>
                  <a:t>l</a:t>
                </a:r>
                <a:r>
                  <a:rPr lang="en-US" spc="75" dirty="0">
                    <a:solidFill>
                      <a:schemeClr val="tx1"/>
                    </a:solidFill>
                  </a:rPr>
                  <a:t> </a:t>
                </a:r>
                <a:r>
                  <a:rPr lang="en-US" spc="-10" dirty="0">
                    <a:solidFill>
                      <a:schemeClr val="tx1"/>
                    </a:solidFill>
                  </a:rPr>
                  <a:t>cros</a:t>
                </a:r>
                <a:r>
                  <a:rPr lang="en-US" spc="-5" dirty="0">
                    <a:solidFill>
                      <a:schemeClr val="tx1"/>
                    </a:solidFill>
                  </a:rPr>
                  <a:t>s</a:t>
                </a:r>
                <a:r>
                  <a:rPr lang="en-US" spc="75" dirty="0">
                    <a:solidFill>
                      <a:schemeClr val="tx1"/>
                    </a:solidFill>
                  </a:rPr>
                  <a:t> </a:t>
                </a:r>
                <a:r>
                  <a:rPr lang="en-US" spc="-5" dirty="0">
                    <a:solidFill>
                      <a:schemeClr val="tx1"/>
                    </a:solidFill>
                  </a:rPr>
                  <a:t>s</a:t>
                </a:r>
                <a:r>
                  <a:rPr lang="en-US" spc="-10" dirty="0">
                    <a:solidFill>
                      <a:schemeClr val="tx1"/>
                    </a:solidFill>
                  </a:rPr>
                  <a:t>ectio</a:t>
                </a:r>
                <a:r>
                  <a:rPr lang="en-US" spc="-5" dirty="0">
                    <a:solidFill>
                      <a:schemeClr val="tx1"/>
                    </a:solidFill>
                  </a:rPr>
                  <a:t>n</a:t>
                </a:r>
                <a:r>
                  <a:rPr lang="en-US" spc="75"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75" dirty="0">
                    <a:solidFill>
                      <a:schemeClr val="tx1"/>
                    </a:solidFill>
                  </a:rPr>
                  <a:t> </a:t>
                </a:r>
                <a:r>
                  <a:rPr lang="en-US" spc="-10" dirty="0">
                    <a:solidFill>
                      <a:schemeClr val="tx1"/>
                    </a:solidFill>
                  </a:rPr>
                  <a:t>cylinde</a:t>
                </a:r>
                <a:r>
                  <a:rPr lang="en-US" spc="-5" dirty="0">
                    <a:solidFill>
                      <a:schemeClr val="tx1"/>
                    </a:solidFill>
                  </a:rPr>
                  <a:t>r</a:t>
                </a:r>
                <a:r>
                  <a:rPr lang="en-US" spc="75" dirty="0">
                    <a:solidFill>
                      <a:schemeClr val="tx1"/>
                    </a:solidFill>
                  </a:rPr>
                  <a:t> </a:t>
                </a:r>
                <a:r>
                  <a:rPr lang="en-US" spc="-10" dirty="0">
                    <a:solidFill>
                      <a:schemeClr val="tx1"/>
                    </a:solidFill>
                  </a:rPr>
                  <a:t>i</a:t>
                </a:r>
                <a:r>
                  <a:rPr lang="en-US" spc="-5" dirty="0">
                    <a:solidFill>
                      <a:schemeClr val="tx1"/>
                    </a:solidFill>
                  </a:rPr>
                  <a:t>s</a:t>
                </a:r>
                <a:r>
                  <a:rPr lang="en-US" spc="75" dirty="0">
                    <a:solidFill>
                      <a:schemeClr val="tx1"/>
                    </a:solidFill>
                  </a:rPr>
                  <a:t> </a:t>
                </a:r>
                <a:r>
                  <a:rPr lang="en-US" spc="-5" dirty="0">
                    <a:solidFill>
                      <a:schemeClr val="tx1"/>
                    </a:solidFill>
                  </a:rPr>
                  <a:t>a</a:t>
                </a:r>
                <a:r>
                  <a:rPr lang="en-US" spc="75" dirty="0">
                    <a:solidFill>
                      <a:schemeClr val="tx1"/>
                    </a:solidFill>
                  </a:rPr>
                  <a:t> </a:t>
                </a:r>
                <a:r>
                  <a:rPr lang="en-US" spc="-10" dirty="0">
                    <a:solidFill>
                      <a:schemeClr val="tx1"/>
                    </a:solidFill>
                  </a:rPr>
                  <a:t>circl</a:t>
                </a:r>
                <a:r>
                  <a:rPr lang="en-US" spc="-5" dirty="0">
                    <a:solidFill>
                      <a:schemeClr val="tx1"/>
                    </a:solidFill>
                  </a:rPr>
                  <a:t>e</a:t>
                </a:r>
                <a:r>
                  <a:rPr lang="en-US" spc="75"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spc="-5" dirty="0">
                    <a:solidFill>
                      <a:schemeClr val="tx1"/>
                    </a:solidFill>
                  </a:rPr>
                  <a:t>r</a:t>
                </a:r>
                <a:r>
                  <a:rPr lang="en-US" spc="-10" dirty="0">
                    <a:solidFill>
                      <a:schemeClr val="tx1"/>
                    </a:solidFill>
                  </a:rPr>
                  <a:t>adiu</a:t>
                </a:r>
                <a:r>
                  <a:rPr lang="en-US" spc="-5" dirty="0">
                    <a:solidFill>
                      <a:schemeClr val="tx1"/>
                    </a:solidFill>
                  </a:rPr>
                  <a:t>s</a:t>
                </a:r>
                <a:r>
                  <a:rPr lang="en-US" spc="55" dirty="0">
                    <a:solidFill>
                      <a:schemeClr val="tx1"/>
                    </a:solidFill>
                  </a:rPr>
                  <a:t> </a:t>
                </a:r>
                <a:r>
                  <a:rPr lang="en-US" i="1" spc="-5" dirty="0">
                    <a:solidFill>
                      <a:schemeClr val="tx1"/>
                    </a:solidFill>
                  </a:rPr>
                  <a:t>r</a:t>
                </a:r>
                <a:r>
                  <a:rPr lang="en-US" i="1"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10</a:t>
                </a:r>
                <a:r>
                  <a:rPr lang="en-US" spc="-5" dirty="0">
                    <a:solidFill>
                      <a:schemeClr val="tx1"/>
                    </a:solidFill>
                  </a:rPr>
                  <a:t>0</a:t>
                </a:r>
                <a:r>
                  <a:rPr lang="en-US" spc="75" dirty="0">
                    <a:solidFill>
                      <a:schemeClr val="tx1"/>
                    </a:solidFill>
                  </a:rPr>
                  <a:t> </a:t>
                </a:r>
                <a:r>
                  <a:rPr lang="en-US" spc="-15" dirty="0">
                    <a:solidFill>
                      <a:schemeClr val="tx1"/>
                    </a:solidFill>
                  </a:rPr>
                  <a:t>cm </a:t>
                </a:r>
                <a:r>
                  <a:rPr lang="en-US" spc="-10" dirty="0">
                    <a:solidFill>
                      <a:schemeClr val="tx1"/>
                    </a:solidFill>
                  </a:rPr>
                  <a:t>an</a:t>
                </a:r>
                <a:r>
                  <a:rPr lang="en-US" spc="-5" dirty="0">
                    <a:solidFill>
                      <a:schemeClr val="tx1"/>
                    </a:solidFill>
                  </a:rPr>
                  <a:t>d</a:t>
                </a:r>
                <a:r>
                  <a:rPr lang="en-US" spc="-25" dirty="0">
                    <a:solidFill>
                      <a:schemeClr val="tx1"/>
                    </a:solidFill>
                  </a:rPr>
                  <a:t> </a:t>
                </a:r>
                <a:r>
                  <a:rPr lang="en-US" spc="-10" dirty="0">
                    <a:solidFill>
                      <a:schemeClr val="tx1"/>
                    </a:solidFill>
                  </a:rPr>
                  <a:t>are</a:t>
                </a:r>
                <a:r>
                  <a:rPr lang="en-US" spc="-5" dirty="0">
                    <a:solidFill>
                      <a:schemeClr val="tx1"/>
                    </a:solidFill>
                  </a:rPr>
                  <a:t>a</a:t>
                </a:r>
                <a:r>
                  <a:rPr lang="en-US" spc="75" dirty="0">
                    <a:solidFill>
                      <a:schemeClr val="tx1"/>
                    </a:solidFill>
                  </a:rPr>
                  <a:t> </a:t>
                </a:r>
                <a:r>
                  <a:rPr lang="en-US" i="1" dirty="0">
                    <a:solidFill>
                      <a:schemeClr val="tx1"/>
                    </a:solidFill>
                  </a:rPr>
                  <a:t>A</a:t>
                </a:r>
                <a:r>
                  <a:rPr lang="en-US" spc="50" dirty="0">
                    <a:solidFill>
                      <a:schemeClr val="tx1"/>
                    </a:solidFill>
                  </a:rPr>
                  <a:t>(</a:t>
                </a:r>
                <a:r>
                  <a:rPr lang="en-US" i="1" spc="45" dirty="0">
                    <a:solidFill>
                      <a:schemeClr val="tx1"/>
                    </a:solidFill>
                  </a:rPr>
                  <a:t>y</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i="1" spc="30" dirty="0">
                    <a:solidFill>
                      <a:schemeClr val="tx1"/>
                    </a:solidFill>
                  </a:rPr>
                  <a:t>π</a:t>
                </a:r>
                <a:r>
                  <a:rPr lang="en-US" i="1" spc="-5" dirty="0">
                    <a:solidFill>
                      <a:schemeClr val="tx1"/>
                    </a:solidFill>
                  </a:rPr>
                  <a:t>r</a:t>
                </a:r>
                <a:r>
                  <a:rPr lang="en-US" i="1" spc="-150" dirty="0">
                    <a:solidFill>
                      <a:schemeClr val="tx1"/>
                    </a:solidFill>
                  </a:rPr>
                  <a:t> </a:t>
                </a:r>
                <a:r>
                  <a:rPr lang="en-US" baseline="25925" dirty="0">
                    <a:solidFill>
                      <a:schemeClr val="tx1"/>
                    </a:solidFill>
                  </a:rPr>
                  <a:t>2 </a:t>
                </a:r>
                <a:r>
                  <a:rPr lang="en-US" spc="-25" dirty="0">
                    <a:solidFill>
                      <a:schemeClr val="tx1"/>
                    </a:solidFill>
                  </a:rPr>
                  <a:t>=</a:t>
                </a:r>
                <a:r>
                  <a:rPr lang="en-US" spc="-40" dirty="0">
                    <a:solidFill>
                      <a:schemeClr val="tx1"/>
                    </a:solidFill>
                  </a:rPr>
                  <a:t> </a:t>
                </a:r>
                <a:r>
                  <a:rPr lang="en-US" spc="-10" dirty="0">
                    <a:solidFill>
                      <a:schemeClr val="tx1"/>
                    </a:solidFill>
                  </a:rPr>
                  <a:t>10,00</a:t>
                </a:r>
                <a:r>
                  <a:rPr lang="en-US" spc="-5" dirty="0">
                    <a:solidFill>
                      <a:schemeClr val="tx1"/>
                    </a:solidFill>
                  </a:rPr>
                  <a:t>0</a:t>
                </a:r>
                <a:r>
                  <a:rPr lang="en-US" i="1" spc="-45" dirty="0">
                    <a:solidFill>
                      <a:schemeClr val="tx1"/>
                    </a:solidFill>
                  </a:rPr>
                  <a:t>π</a:t>
                </a:r>
                <a:r>
                  <a:rPr lang="en-US" i="1" spc="-30" dirty="0">
                    <a:solidFill>
                      <a:schemeClr val="tx1"/>
                    </a:solidFill>
                  </a:rPr>
                  <a:t> </a:t>
                </a:r>
                <a:r>
                  <a:rPr lang="en-US" spc="-10" dirty="0">
                    <a:solidFill>
                      <a:schemeClr val="tx1"/>
                    </a:solidFill>
                  </a:rPr>
                  <a:t>cm</a:t>
                </a:r>
                <a:r>
                  <a:rPr lang="en-US" baseline="25925" dirty="0">
                    <a:solidFill>
                      <a:schemeClr val="tx1"/>
                    </a:solidFill>
                  </a:rPr>
                  <a:t>2</a:t>
                </a:r>
                <a:r>
                  <a:rPr lang="en-US" spc="127" baseline="25925" dirty="0">
                    <a:solidFill>
                      <a:schemeClr val="tx1"/>
                    </a:solidFill>
                  </a:rPr>
                  <a:t> </a:t>
                </a:r>
                <a:r>
                  <a:rPr lang="en-US" spc="-10" dirty="0">
                    <a:solidFill>
                      <a:schemeClr val="tx1"/>
                    </a:solidFill>
                  </a:rPr>
                  <a:t>(Figur</a:t>
                </a:r>
                <a:r>
                  <a:rPr lang="en-US" spc="-5" dirty="0">
                    <a:solidFill>
                      <a:schemeClr val="tx1"/>
                    </a:solidFill>
                  </a:rPr>
                  <a:t>e</a:t>
                </a:r>
                <a:r>
                  <a:rPr lang="en-US" spc="-25" dirty="0">
                    <a:solidFill>
                      <a:schemeClr val="tx1"/>
                    </a:solidFill>
                  </a:rPr>
                  <a:t> </a:t>
                </a:r>
                <a:r>
                  <a:rPr lang="en-US" spc="-10" dirty="0">
                    <a:solidFill>
                      <a:schemeClr val="tx1"/>
                    </a:solidFill>
                  </a:rPr>
                  <a:t>6)</a:t>
                </a:r>
                <a:r>
                  <a:rPr lang="en-US" spc="-5" dirty="0">
                    <a:solidFill>
                      <a:schemeClr val="tx1"/>
                    </a:solidFill>
                  </a:rPr>
                  <a:t>.</a:t>
                </a:r>
                <a:r>
                  <a:rPr lang="en-US" spc="-25" dirty="0">
                    <a:solidFill>
                      <a:schemeClr val="tx1"/>
                    </a:solidFill>
                  </a:rPr>
                  <a:t> </a:t>
                </a:r>
              </a:p>
              <a:p>
                <a:pPr marL="0" marR="5080" indent="0">
                  <a:lnSpc>
                    <a:spcPct val="100000"/>
                  </a:lnSpc>
                  <a:buNone/>
                </a:pPr>
                <a:r>
                  <a:rPr lang="en-US" spc="-15" dirty="0">
                    <a:solidFill>
                      <a:schemeClr val="tx1"/>
                    </a:solidFill>
                  </a:rPr>
                  <a:t>Th</a:t>
                </a:r>
                <a:r>
                  <a:rPr lang="en-US" spc="-5" dirty="0">
                    <a:solidFill>
                      <a:schemeClr val="tx1"/>
                    </a:solidFill>
                  </a:rPr>
                  <a:t>e</a:t>
                </a:r>
                <a:r>
                  <a:rPr lang="en-US" spc="-25" dirty="0">
                    <a:solidFill>
                      <a:schemeClr val="tx1"/>
                    </a:solidFill>
                  </a:rPr>
                  <a:t> </a:t>
                </a:r>
                <a:r>
                  <a:rPr lang="en-US" spc="-10" dirty="0">
                    <a:solidFill>
                      <a:schemeClr val="tx1"/>
                    </a:solidFill>
                  </a:rPr>
                  <a:t>hol</a:t>
                </a:r>
                <a:r>
                  <a:rPr lang="en-US" spc="-5" dirty="0">
                    <a:solidFill>
                      <a:schemeClr val="tx1"/>
                    </a:solidFill>
                  </a:rPr>
                  <a:t>e</a:t>
                </a:r>
                <a:r>
                  <a:rPr lang="en-US" spc="-25" dirty="0">
                    <a:solidFill>
                      <a:schemeClr val="tx1"/>
                    </a:solidFill>
                  </a:rPr>
                  <a:t> </a:t>
                </a:r>
                <a:r>
                  <a:rPr lang="en-US" spc="-10" dirty="0">
                    <a:solidFill>
                      <a:schemeClr val="tx1"/>
                    </a:solidFill>
                  </a:rPr>
                  <a:t>ha</a:t>
                </a:r>
                <a:r>
                  <a:rPr lang="en-US" spc="-5" dirty="0">
                    <a:solidFill>
                      <a:schemeClr val="tx1"/>
                    </a:solidFill>
                  </a:rPr>
                  <a:t>s</a:t>
                </a:r>
                <a:r>
                  <a:rPr lang="en-US" spc="-25" dirty="0">
                    <a:solidFill>
                      <a:schemeClr val="tx1"/>
                    </a:solidFill>
                  </a:rPr>
                  <a:t> </a:t>
                </a:r>
                <a:r>
                  <a:rPr lang="en-US" spc="-10" dirty="0">
                    <a:solidFill>
                      <a:schemeClr val="tx1"/>
                    </a:solidFill>
                  </a:rPr>
                  <a:t>are</a:t>
                </a:r>
                <a:r>
                  <a:rPr lang="en-US" spc="-5" dirty="0">
                    <a:solidFill>
                      <a:schemeClr val="tx1"/>
                    </a:solidFill>
                  </a:rPr>
                  <a:t>a</a:t>
                </a:r>
                <a:r>
                  <a:rPr lang="en-US" spc="50" dirty="0">
                    <a:solidFill>
                      <a:schemeClr val="tx1"/>
                    </a:solidFill>
                  </a:rPr>
                  <a:t> </a:t>
                </a:r>
                <a:r>
                  <a:rPr lang="en-US" i="1" spc="-10" dirty="0">
                    <a:solidFill>
                      <a:schemeClr val="tx1"/>
                    </a:solidFill>
                  </a:rPr>
                  <a:t>B</a:t>
                </a:r>
                <a:r>
                  <a:rPr lang="en-US" i="1" spc="9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4</a:t>
                </a:r>
                <a:r>
                  <a:rPr lang="en-US" spc="-25" dirty="0">
                    <a:solidFill>
                      <a:schemeClr val="tx1"/>
                    </a:solidFill>
                  </a:rPr>
                  <a:t> </a:t>
                </a:r>
                <a:r>
                  <a:rPr lang="en-US" spc="-10" dirty="0">
                    <a:solidFill>
                      <a:schemeClr val="tx1"/>
                    </a:solidFill>
                  </a:rPr>
                  <a:t>cm</a:t>
                </a:r>
                <a:r>
                  <a:rPr lang="en-US" spc="67" baseline="25925" dirty="0">
                    <a:solidFill>
                      <a:schemeClr val="tx1"/>
                    </a:solidFill>
                  </a:rPr>
                  <a:t>2</a:t>
                </a:r>
                <a:r>
                  <a:rPr lang="en-US" spc="-5" dirty="0">
                    <a:solidFill>
                      <a:schemeClr val="tx1"/>
                    </a:solidFill>
                  </a:rPr>
                  <a:t>.</a:t>
                </a:r>
                <a:r>
                  <a:rPr lang="en-US" spc="-25" dirty="0">
                    <a:solidFill>
                      <a:schemeClr val="tx1"/>
                    </a:solidFill>
                  </a:rPr>
                  <a:t> </a:t>
                </a:r>
                <a:r>
                  <a:rPr lang="en-US" spc="-5" dirty="0">
                    <a:solidFill>
                      <a:schemeClr val="tx1"/>
                    </a:solidFill>
                  </a:rPr>
                  <a:t>With</a:t>
                </a:r>
                <a:r>
                  <a:rPr lang="en-US" spc="-25" dirty="0">
                    <a:solidFill>
                      <a:schemeClr val="tx1"/>
                    </a:solidFill>
                  </a:rPr>
                  <a:t> </a:t>
                </a:r>
                <a:r>
                  <a:rPr lang="en-US" spc="-5" dirty="0">
                    <a:solidFill>
                      <a:schemeClr val="tx1"/>
                    </a:solidFill>
                  </a:rPr>
                  <a:t>the </a:t>
                </a:r>
                <a:r>
                  <a:rPr lang="en-US" spc="-10" dirty="0">
                    <a:solidFill>
                      <a:schemeClr val="tx1"/>
                    </a:solidFill>
                  </a:rPr>
                  <a:t>unit</a:t>
                </a:r>
                <a:r>
                  <a:rPr lang="en-US" spc="-5" dirty="0">
                    <a:solidFill>
                      <a:schemeClr val="tx1"/>
                    </a:solidFill>
                  </a:rPr>
                  <a:t>s </a:t>
                </a:r>
                <a:r>
                  <a:rPr lang="en-US" spc="-15" dirty="0">
                    <a:solidFill>
                      <a:schemeClr val="tx1"/>
                    </a:solidFill>
                  </a:rPr>
                  <a:t>w</a:t>
                </a:r>
                <a:r>
                  <a:rPr lang="en-US" spc="-5" dirty="0">
                    <a:solidFill>
                      <a:schemeClr val="tx1"/>
                    </a:solidFill>
                  </a:rPr>
                  <a:t>e </a:t>
                </a:r>
                <a:r>
                  <a:rPr lang="en-US" spc="-10" dirty="0">
                    <a:solidFill>
                      <a:schemeClr val="tx1"/>
                    </a:solidFill>
                  </a:rPr>
                  <a:t>ar</a:t>
                </a:r>
                <a:r>
                  <a:rPr lang="en-US" spc="-5" dirty="0">
                    <a:solidFill>
                      <a:schemeClr val="tx1"/>
                    </a:solidFill>
                  </a:rPr>
                  <a:t>e </a:t>
                </a:r>
                <a:r>
                  <a:rPr lang="en-US" spc="-10" dirty="0">
                    <a:solidFill>
                      <a:schemeClr val="tx1"/>
                    </a:solidFill>
                  </a:rPr>
                  <a:t>employing</a:t>
                </a:r>
                <a:r>
                  <a:rPr lang="en-US" spc="-5" dirty="0">
                    <a:solidFill>
                      <a:schemeClr val="tx1"/>
                    </a:solidFill>
                  </a:rPr>
                  <a:t>,</a:t>
                </a:r>
                <a:r>
                  <a:rPr lang="en-US" dirty="0">
                    <a:solidFill>
                      <a:schemeClr val="tx1"/>
                    </a:solidFill>
                  </a:rPr>
                  <a:t> </a:t>
                </a:r>
              </a:p>
              <a:p>
                <a:pPr marL="0" marR="5080" indent="0">
                  <a:lnSpc>
                    <a:spcPct val="100000"/>
                  </a:lnSpc>
                  <a:buNone/>
                </a:pPr>
                <a:r>
                  <a:rPr lang="en-US" spc="-15" dirty="0">
                    <a:solidFill>
                      <a:schemeClr val="tx1"/>
                    </a:solidFill>
                  </a:rPr>
                  <a:t>w</a:t>
                </a:r>
                <a:r>
                  <a:rPr lang="en-US" spc="-5" dirty="0">
                    <a:solidFill>
                      <a:schemeClr val="tx1"/>
                    </a:solidFill>
                  </a:rPr>
                  <a:t>e </a:t>
                </a:r>
                <a:r>
                  <a:rPr lang="en-US" spc="-10" dirty="0">
                    <a:solidFill>
                      <a:schemeClr val="tx1"/>
                    </a:solidFill>
                  </a:rPr>
                  <a:t>se</a:t>
                </a:r>
                <a:r>
                  <a:rPr lang="en-US" spc="-5" dirty="0">
                    <a:solidFill>
                      <a:schemeClr val="tx1"/>
                    </a:solidFill>
                  </a:rPr>
                  <a:t>t</a:t>
                </a:r>
                <a:r>
                  <a:rPr lang="en-US" spc="20" dirty="0">
                    <a:solidFill>
                      <a:schemeClr val="tx1"/>
                    </a:solidFill>
                  </a:rPr>
                  <a:t> </a:t>
                </a:r>
                <a:r>
                  <a:rPr lang="en-US" i="1" spc="-5" dirty="0">
                    <a:solidFill>
                      <a:schemeClr val="tx1"/>
                    </a:solidFill>
                  </a:rPr>
                  <a:t>g</a:t>
                </a:r>
                <a:r>
                  <a:rPr lang="en-US" i="1" spc="6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98</a:t>
                </a:r>
                <a:r>
                  <a:rPr lang="en-US" spc="-5" dirty="0">
                    <a:solidFill>
                      <a:schemeClr val="tx1"/>
                    </a:solidFill>
                  </a:rPr>
                  <a:t>0 cm/s</a:t>
                </a:r>
                <a:r>
                  <a:rPr lang="en-US" spc="67" baseline="25925" dirty="0">
                    <a:solidFill>
                      <a:schemeClr val="tx1"/>
                    </a:solidFill>
                  </a:rPr>
                  <a:t>2</a:t>
                </a:r>
                <a:r>
                  <a:rPr lang="en-US" spc="-5" dirty="0">
                    <a:solidFill>
                      <a:schemeClr val="tx1"/>
                    </a:solidFill>
                  </a:rPr>
                  <a:t>. </a:t>
                </a:r>
                <a:r>
                  <a:rPr lang="en-US" spc="-15" dirty="0">
                    <a:solidFill>
                      <a:schemeClr val="tx1"/>
                    </a:solidFill>
                  </a:rPr>
                  <a:t>Now</a:t>
                </a:r>
                <a:r>
                  <a:rPr lang="en-US" spc="-5" dirty="0">
                    <a:solidFill>
                      <a:schemeClr val="tx1"/>
                    </a:solidFill>
                  </a:rPr>
                  <a:t>,</a:t>
                </a:r>
                <a:r>
                  <a:rPr lang="en-US" dirty="0">
                    <a:solidFill>
                      <a:schemeClr val="tx1"/>
                    </a:solidFill>
                  </a:rPr>
                  <a:t> </a:t>
                </a:r>
                <a:r>
                  <a:rPr lang="en-US" spc="-15" dirty="0">
                    <a:solidFill>
                      <a:schemeClr val="tx1"/>
                    </a:solidFill>
                  </a:rPr>
                  <a:t>Eq</a:t>
                </a:r>
                <a:r>
                  <a:rPr lang="en-US" spc="-5" dirty="0">
                    <a:solidFill>
                      <a:schemeClr val="tx1"/>
                    </a:solidFill>
                  </a:rPr>
                  <a:t>. </a:t>
                </a:r>
                <a:r>
                  <a:rPr lang="en-US" spc="-10" dirty="0">
                    <a:solidFill>
                      <a:schemeClr val="tx1"/>
                    </a:solidFill>
                  </a:rPr>
                  <a:t>(3</a:t>
                </a:r>
                <a:r>
                  <a:rPr lang="en-US" spc="-5" dirty="0">
                    <a:solidFill>
                      <a:schemeClr val="tx1"/>
                    </a:solidFill>
                  </a:rPr>
                  <a:t>) </a:t>
                </a:r>
                <a:r>
                  <a:rPr lang="en-US" spc="-10" dirty="0">
                    <a:solidFill>
                      <a:schemeClr val="tx1"/>
                    </a:solidFill>
                  </a:rPr>
                  <a:t>becomes</a:t>
                </a:r>
                <a:endParaRPr lang="en-US" dirty="0">
                  <a:solidFill>
                    <a:schemeClr val="tx1"/>
                  </a:solidFill>
                </a:endParaRPr>
              </a:p>
              <a:p>
                <a:pPr marL="0" marR="5080" indent="0">
                  <a:lnSpc>
                    <a:spcPct val="100000"/>
                  </a:lnSpc>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𝑑𝑦</m:t>
                          </m:r>
                        </m:num>
                        <m:den>
                          <m:r>
                            <a:rPr lang="en-US" i="1">
                              <a:solidFill>
                                <a:schemeClr val="tx1"/>
                              </a:solidFill>
                              <a:latin typeface="Cambria Math" panose="02040503050406030204" pitchFamily="18" charset="0"/>
                              <a:cs typeface="Times New Roman"/>
                            </a:rPr>
                            <m:t>𝑑𝑡</m:t>
                          </m:r>
                        </m:den>
                      </m:f>
                      <m:r>
                        <a:rPr lang="en-US" i="1">
                          <a:solidFill>
                            <a:schemeClr val="tx1"/>
                          </a:solidFill>
                          <a:latin typeface="Cambria Math" panose="02040503050406030204" pitchFamily="18" charset="0"/>
                          <a:cs typeface="Times New Roman"/>
                        </a:rPr>
                        <m:t>=−</m:t>
                      </m:r>
                      <m:f>
                        <m:fPr>
                          <m:ctrlPr>
                            <a:rPr lang="en-US" i="1">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4</m:t>
                          </m:r>
                          <m:rad>
                            <m:radPr>
                              <m:degHide m:val="on"/>
                              <m:ctrlPr>
                                <a:rPr lang="en-US" i="1">
                                  <a:solidFill>
                                    <a:schemeClr val="tx1"/>
                                  </a:solidFill>
                                  <a:latin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cs typeface="Times New Roman"/>
                                </a:rPr>
                                <m:t>1960</m:t>
                              </m:r>
                              <m:r>
                                <a:rPr lang="en-US" i="1">
                                  <a:solidFill>
                                    <a:schemeClr val="tx1"/>
                                  </a:solidFill>
                                  <a:latin typeface="Cambria Math" panose="02040503050406030204" pitchFamily="18" charset="0"/>
                                  <a:cs typeface="Times New Roman"/>
                                </a:rPr>
                                <m:t>𝑦</m:t>
                              </m:r>
                            </m:e>
                          </m:rad>
                        </m:num>
                        <m:den>
                          <m:r>
                            <a:rPr lang="en-US" b="0" i="1" smtClean="0">
                              <a:solidFill>
                                <a:schemeClr val="tx1"/>
                              </a:solidFill>
                              <a:latin typeface="Cambria Math" panose="02040503050406030204" pitchFamily="18" charset="0"/>
                              <a:cs typeface="Times New Roman"/>
                            </a:rPr>
                            <m:t>10,000</m:t>
                          </m:r>
                          <m:r>
                            <a:rPr lang="en-US" b="0" i="1" smtClean="0">
                              <a:solidFill>
                                <a:schemeClr val="tx1"/>
                              </a:solidFill>
                              <a:latin typeface="Cambria Math" panose="02040503050406030204" pitchFamily="18" charset="0"/>
                              <a:ea typeface="Cambria Math" panose="02040503050406030204" pitchFamily="18" charset="0"/>
                              <a:cs typeface="Times New Roman"/>
                            </a:rPr>
                            <m:t>𝜋</m:t>
                          </m:r>
                        </m:den>
                      </m:f>
                      <m:r>
                        <a:rPr lang="en-US" i="1" smtClean="0">
                          <a:solidFill>
                            <a:schemeClr val="tx1"/>
                          </a:solidFill>
                          <a:latin typeface="Cambria Math" panose="02040503050406030204" pitchFamily="18" charset="0"/>
                          <a:ea typeface="Cambria Math" panose="02040503050406030204" pitchFamily="18" charset="0"/>
                          <a:cs typeface="Times New Roman"/>
                        </a:rPr>
                        <m:t>≈</m:t>
                      </m:r>
                      <m:r>
                        <a:rPr lang="en-US" b="0" i="1" smtClean="0">
                          <a:solidFill>
                            <a:schemeClr val="tx1"/>
                          </a:solidFill>
                          <a:latin typeface="Cambria Math" panose="02040503050406030204" pitchFamily="18" charset="0"/>
                          <a:ea typeface="Cambria Math" panose="02040503050406030204" pitchFamily="18" charset="0"/>
                          <a:cs typeface="Times New Roman"/>
                        </a:rPr>
                        <m:t>−0.0056</m:t>
                      </m:r>
                      <m:rad>
                        <m:radPr>
                          <m:degHide m:val="on"/>
                          <m:ctrlPr>
                            <a:rPr lang="en-US" b="0" i="1" smtClean="0">
                              <a:solidFill>
                                <a:schemeClr val="tx1"/>
                              </a:solidFill>
                              <a:latin typeface="Cambria Math" panose="02040503050406030204" pitchFamily="18" charset="0"/>
                              <a:ea typeface="Cambria Math" panose="02040503050406030204" pitchFamily="18" charset="0"/>
                              <a:cs typeface="Times New Roman"/>
                            </a:rPr>
                          </m:ctrlPr>
                        </m:radPr>
                        <m:deg/>
                        <m:e>
                          <m:r>
                            <a:rPr lang="en-US" b="0" i="1" smtClean="0">
                              <a:solidFill>
                                <a:schemeClr val="tx1"/>
                              </a:solidFill>
                              <a:latin typeface="Cambria Math" panose="02040503050406030204" pitchFamily="18" charset="0"/>
                              <a:ea typeface="Cambria Math" panose="02040503050406030204" pitchFamily="18" charset="0"/>
                              <a:cs typeface="Times New Roman"/>
                            </a:rPr>
                            <m:t>𝑦</m:t>
                          </m:r>
                        </m:e>
                      </m:rad>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8577470" cy="4370567"/>
              </a:xfrm>
              <a:blipFill>
                <a:blip r:embed="rId2"/>
                <a:stretch>
                  <a:fillRect l="-924" t="-976" r="-498"/>
                </a:stretch>
              </a:blipFill>
            </p:spPr>
            <p:txBody>
              <a:bodyPr/>
              <a:lstStyle/>
              <a:p>
                <a:r>
                  <a:rPr lang="en-US">
                    <a:noFill/>
                  </a:rPr>
                  <a:t> </a:t>
                </a:r>
              </a:p>
            </p:txBody>
          </p:sp>
        </mc:Fallback>
      </mc:AlternateContent>
      <p:pic>
        <p:nvPicPr>
          <p:cNvPr id="5" name="Picture 2" descr="A cylindrical container with water  with height y of t is shown with a square hole in the bottom. The cylindrical container has radius 100 centimeters labeled at the top, and has 400 centimeters labeled on the side for its height. The water level is shown with height y of t labeled. The square hole at the bottom of the container is labeled hole equals square of side 2 centimeters and shows a stream of water leaving the containe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263270" y="1371600"/>
            <a:ext cx="2630799" cy="298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347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12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indent="0">
                  <a:lnSpc>
                    <a:spcPct val="100000"/>
                  </a:lnSpc>
                  <a:buNone/>
                </a:pPr>
                <a:r>
                  <a:rPr lang="en-US" spc="-10" dirty="0">
                    <a:solidFill>
                      <a:schemeClr val="tx1"/>
                    </a:solidFill>
                    <a:latin typeface="Times New Roman"/>
                    <a:cs typeface="Times New Roman"/>
                  </a:rPr>
                  <a:t>Sinc</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t</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k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ful</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hav</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i</a:t>
                </a:r>
                <a:r>
                  <a:rPr lang="en-US" spc="-10" dirty="0">
                    <a:solidFill>
                      <a:schemeClr val="tx1"/>
                    </a:solidFill>
                    <a:latin typeface="Times New Roman"/>
                    <a:cs typeface="Times New Roman"/>
                  </a:rPr>
                  <a:t>nitia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conditio</a:t>
                </a:r>
                <a:r>
                  <a:rPr lang="en-US" spc="-5" dirty="0">
                    <a:solidFill>
                      <a:schemeClr val="tx1"/>
                    </a:solidFill>
                    <a:latin typeface="Times New Roman"/>
                    <a:cs typeface="Times New Roman"/>
                  </a:rPr>
                  <a:t>n</a:t>
                </a:r>
                <a:r>
                  <a:rPr lang="en-US" spc="6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400</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12700" marR="5080" indent="0">
                  <a:lnSpc>
                    <a:spcPct val="100000"/>
                  </a:lnSpc>
                  <a:spcBef>
                    <a:spcPts val="35"/>
                  </a:spcBef>
                  <a:buNone/>
                </a:pPr>
                <a:r>
                  <a:rPr lang="en-US" spc="-15" dirty="0">
                    <a:solidFill>
                      <a:schemeClr val="tx1"/>
                    </a:solidFill>
                    <a:latin typeface="Times New Roman"/>
                    <a:cs typeface="Times New Roman"/>
                  </a:rPr>
                  <a:t>Now</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0</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solution</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differential</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equation,</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but</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does</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not</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satisfy</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the initial condition.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assume</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0" dirty="0">
                    <a:solidFill>
                      <a:schemeClr val="tx1"/>
                    </a:solidFill>
                    <a:latin typeface="Cambria Math" panose="02040503050406030204" pitchFamily="18" charset="0"/>
                    <a:ea typeface="Cambria Math" panose="02040503050406030204" pitchFamily="18" charset="0"/>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0 and solve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sing Separation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5" dirty="0">
                    <a:solidFill>
                      <a:schemeClr val="tx1"/>
                    </a:solidFill>
                    <a:latin typeface="Times New Roman"/>
                    <a:cs typeface="Times New Roman"/>
                  </a:rPr>
                  <a:t>V</a:t>
                </a:r>
                <a:r>
                  <a:rPr lang="en-US" spc="-5" dirty="0">
                    <a:solidFill>
                      <a:schemeClr val="tx1"/>
                    </a:solidFill>
                    <a:latin typeface="Times New Roman"/>
                    <a:cs typeface="Times New Roman"/>
                  </a:rPr>
                  <a:t>ariables:</a:t>
                </a:r>
                <a:endParaRPr lang="en-US" dirty="0">
                  <a:solidFill>
                    <a:schemeClr val="tx1"/>
                  </a:solidFill>
                  <a:latin typeface="Times New Roman"/>
                  <a:cs typeface="Times New Roman"/>
                </a:endParaRPr>
              </a:p>
              <a:p>
                <a:pPr marL="0" marR="5080" indent="0" algn="just">
                  <a:lnSpc>
                    <a:spcPct val="100000"/>
                  </a:lnSpc>
                  <a:buNone/>
                </a:pP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𝑑𝑦</m:t>
                            </m:r>
                          </m:num>
                          <m:den>
                            <m:rad>
                              <m:radPr>
                                <m:degHide m:val="on"/>
                                <m:ctrlPr>
                                  <a:rPr lang="en-US" i="1" smtClean="0">
                                    <a:solidFill>
                                      <a:schemeClr val="tx1"/>
                                    </a:solidFill>
                                    <a:latin typeface="Cambria Math" panose="02040503050406030204" pitchFamily="18" charset="0"/>
                                  </a:rPr>
                                </m:ctrlPr>
                              </m:radPr>
                              <m:deg/>
                              <m:e>
                                <m:r>
                                  <a:rPr lang="en-US" b="0" i="1" smtClean="0">
                                    <a:solidFill>
                                      <a:schemeClr val="tx1"/>
                                    </a:solidFill>
                                    <a:latin typeface="Cambria Math" panose="02040503050406030204" pitchFamily="18" charset="0"/>
                                  </a:rPr>
                                  <m:t>𝑦</m:t>
                                </m:r>
                              </m:e>
                            </m:rad>
                          </m:den>
                        </m:f>
                      </m:e>
                    </m:nary>
                    <m:r>
                      <a:rPr lang="en-US" b="0" i="1" smtClean="0">
                        <a:solidFill>
                          <a:schemeClr val="tx1"/>
                        </a:solidFill>
                        <a:latin typeface="Cambria Math" panose="02040503050406030204" pitchFamily="18" charset="0"/>
                      </a:rPr>
                      <m:t>=</m:t>
                    </m:r>
                    <m:nary>
                      <m:naryPr>
                        <m:limLoc m:val="undOvr"/>
                        <m:subHide m:val="on"/>
                        <m:supHide m:val="on"/>
                        <m:ctrlPr>
                          <a:rPr lang="en-US" i="1" dirty="0" smtClean="0">
                            <a:solidFill>
                              <a:schemeClr val="tx1"/>
                            </a:solidFill>
                            <a:latin typeface="Cambria Math" panose="02040503050406030204" pitchFamily="18" charset="0"/>
                          </a:rPr>
                        </m:ctrlPr>
                      </m:naryPr>
                      <m:sub/>
                      <m:sup/>
                      <m:e>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0.0056</m:t>
                        </m:r>
                        <m:r>
                          <a:rPr lang="en-US" i="1">
                            <a:solidFill>
                              <a:schemeClr val="tx1"/>
                            </a:solidFill>
                            <a:latin typeface="Cambria Math" panose="02040503050406030204" pitchFamily="18" charset="0"/>
                          </a:rPr>
                          <m:t>𝑑𝑡</m:t>
                        </m:r>
                      </m:e>
                    </m:nary>
                  </m:oMath>
                </a14:m>
                <a:r>
                  <a:rPr lang="en-US" dirty="0">
                    <a:solidFill>
                      <a:schemeClr val="tx1"/>
                    </a:solidFill>
                  </a:rPr>
                  <a:t> which yields </a:t>
                </a:r>
                <a14:m>
                  <m:oMath xmlns:m="http://schemas.openxmlformats.org/officeDocument/2006/math">
                    <m:r>
                      <a:rPr lang="en-US" b="0" i="1" smtClean="0">
                        <a:solidFill>
                          <a:schemeClr val="tx1"/>
                        </a:solidFill>
                        <a:latin typeface="Cambria Math" panose="02040503050406030204" pitchFamily="18" charset="0"/>
                      </a:rPr>
                      <m:t>2</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1/2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−0.0056</m:t>
                    </m:r>
                    <m:r>
                      <a:rPr lang="en-US" b="0" i="1" smtClean="0">
                        <a:solidFill>
                          <a:schemeClr val="tx1"/>
                        </a:solidFill>
                        <a:latin typeface="Cambria Math" panose="02040503050406030204" pitchFamily="18" charset="0"/>
                      </a:rPr>
                      <m:t>𝑡</m:t>
                    </m:r>
                  </m:oMath>
                </a14:m>
                <a:r>
                  <a:rPr lang="en-US" dirty="0">
                    <a:solidFill>
                      <a:schemeClr val="tx1"/>
                    </a:solidFill>
                  </a:rPr>
                  <a:t>. </a:t>
                </a:r>
              </a:p>
              <a:p>
                <a:pPr marL="0" marR="5080" indent="0" algn="just">
                  <a:lnSpc>
                    <a:spcPct val="100000"/>
                  </a:lnSpc>
                  <a:buNone/>
                </a:pPr>
                <a:r>
                  <a:rPr lang="en-US" spc="-15"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thi</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point</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athe</a:t>
                </a:r>
                <a:r>
                  <a:rPr lang="en-US" spc="-5" dirty="0">
                    <a:solidFill>
                      <a:schemeClr val="tx1"/>
                    </a:solidFill>
                    <a:latin typeface="Times New Roman"/>
                    <a:cs typeface="Times New Roman"/>
                  </a:rPr>
                  <a:t>r</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n</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solvin</a:t>
                </a:r>
                <a:r>
                  <a:rPr lang="en-US" spc="-5" dirty="0">
                    <a:solidFill>
                      <a:schemeClr val="tx1"/>
                    </a:solidFill>
                    <a:latin typeface="Times New Roman"/>
                    <a:cs typeface="Times New Roman"/>
                  </a:rPr>
                  <a:t>g</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genera</a:t>
                </a:r>
                <a:r>
                  <a:rPr lang="en-US" spc="-5" dirty="0">
                    <a:solidFill>
                      <a:schemeClr val="tx1"/>
                    </a:solidFill>
                    <a:latin typeface="Times New Roman"/>
                    <a:cs typeface="Times New Roman"/>
                  </a:rPr>
                  <a:t>l</a:t>
                </a:r>
                <a:r>
                  <a:rPr lang="en-US" spc="5"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it</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convenien</a:t>
                </a:r>
                <a:r>
                  <a:rPr lang="en-US" spc="-5" dirty="0">
                    <a:solidFill>
                      <a:schemeClr val="tx1"/>
                    </a:solidFill>
                    <a:latin typeface="Times New Roman"/>
                    <a:cs typeface="Times New Roman"/>
                  </a:rPr>
                  <a:t>t</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determin</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valu</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of </a:t>
                </a:r>
                <a:r>
                  <a:rPr lang="en-US" i="1" spc="-10" dirty="0">
                    <a:solidFill>
                      <a:schemeClr val="tx1"/>
                    </a:solidFill>
                    <a:latin typeface="Times New Roman"/>
                    <a:cs typeface="Times New Roman"/>
                  </a:rPr>
                  <a:t>C</a:t>
                </a:r>
                <a:r>
                  <a:rPr lang="en-US" i="1" spc="65"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2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hich</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initial</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condition</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satisfied.</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Substituting</a:t>
                </a:r>
                <a:r>
                  <a:rPr lang="en-US" spc="45"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40</a:t>
                </a:r>
                <a:r>
                  <a:rPr lang="en-US" spc="-5" dirty="0">
                    <a:solidFill>
                      <a:schemeClr val="tx1"/>
                    </a:solidFill>
                    <a:latin typeface="Times New Roman"/>
                    <a:cs typeface="Times New Roman"/>
                  </a:rPr>
                  <a:t>0</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20"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0</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into</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Eq.</a:t>
                </a:r>
                <a:r>
                  <a:rPr lang="en-US" spc="-20" dirty="0">
                    <a:solidFill>
                      <a:schemeClr val="tx1"/>
                    </a:solidFill>
                    <a:latin typeface="Times New Roman"/>
                    <a:cs typeface="Times New Roman"/>
                  </a:rPr>
                  <a:t> </a:t>
                </a:r>
                <a:r>
                  <a:rPr lang="en-US" spc="-5" dirty="0">
                    <a:solidFill>
                      <a:schemeClr val="tx1"/>
                    </a:solidFill>
                    <a:latin typeface="Times New Roman"/>
                    <a:cs typeface="Times New Roman"/>
                  </a:rPr>
                  <a:t>(5),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obtai</a:t>
                </a:r>
                <a:r>
                  <a:rPr lang="en-US" spc="-5" dirty="0">
                    <a:solidFill>
                      <a:schemeClr val="tx1"/>
                    </a:solidFill>
                    <a:latin typeface="Times New Roman"/>
                    <a:cs typeface="Times New Roman"/>
                  </a:rPr>
                  <a:t>n </a:t>
                </a:r>
                <a:r>
                  <a:rPr lang="en-US" i="1" spc="-10" dirty="0">
                    <a:solidFill>
                      <a:schemeClr val="tx1"/>
                    </a:solidFill>
                    <a:latin typeface="Times New Roman"/>
                    <a:cs typeface="Times New Roman"/>
                  </a:rPr>
                  <a:t>C</a:t>
                </a:r>
                <a:r>
                  <a:rPr lang="en-US" i="1" spc="11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40</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Thus</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have </a:t>
                </a:r>
                <a14:m>
                  <m:oMath xmlns:m="http://schemas.openxmlformats.org/officeDocument/2006/math">
                    <m:r>
                      <a:rPr lang="en-US" i="1">
                        <a:solidFill>
                          <a:schemeClr val="tx1"/>
                        </a:solidFill>
                        <a:latin typeface="Cambria Math" panose="02040503050406030204" pitchFamily="18" charset="0"/>
                      </a:rPr>
                      <m:t>2</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1/2</m:t>
                        </m:r>
                      </m:sup>
                    </m:s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40</m:t>
                    </m:r>
                    <m:r>
                      <a:rPr lang="en-US" i="1">
                        <a:solidFill>
                          <a:schemeClr val="tx1"/>
                        </a:solidFill>
                        <a:latin typeface="Cambria Math" panose="02040503050406030204" pitchFamily="18" charset="0"/>
                      </a:rPr>
                      <m:t>−0.0056</m:t>
                    </m:r>
                    <m:r>
                      <a:rPr lang="en-US" b="0" i="1" smtClean="0">
                        <a:solidFill>
                          <a:schemeClr val="tx1"/>
                        </a:solidFill>
                        <a:latin typeface="Cambria Math" panose="02040503050406030204" pitchFamily="18" charset="0"/>
                      </a:rPr>
                      <m:t>𝑡</m:t>
                    </m:r>
                  </m:oMath>
                </a14:m>
                <a:r>
                  <a:rPr lang="en-US" dirty="0">
                    <a:solidFill>
                      <a:schemeClr val="tx1"/>
                    </a:solidFill>
                    <a:latin typeface="Times New Roman"/>
                    <a:cs typeface="Times New Roman"/>
                  </a:rPr>
                  <a:t> or </a:t>
                </a:r>
                <a14:m>
                  <m:oMath xmlns:m="http://schemas.openxmlformats.org/officeDocument/2006/math">
                    <m:r>
                      <a:rPr lang="en-US" b="0" i="1" smtClean="0">
                        <a:solidFill>
                          <a:schemeClr val="tx1"/>
                        </a:solidFill>
                        <a:latin typeface="Cambria Math" panose="02040503050406030204" pitchFamily="18" charset="0"/>
                        <a:cs typeface="Times New Roman"/>
                      </a:rPr>
                      <m:t>𝑦</m:t>
                    </m:r>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20−0.0028</m:t>
                            </m:r>
                            <m:r>
                              <a:rPr lang="en-US" b="0" i="1" smtClean="0">
                                <a:solidFill>
                                  <a:schemeClr val="tx1"/>
                                </a:solidFill>
                                <a:latin typeface="Cambria Math" panose="02040503050406030204" pitchFamily="18" charset="0"/>
                                <a:cs typeface="Times New Roman"/>
                              </a:rPr>
                              <m:t>𝑡</m:t>
                            </m:r>
                          </m:e>
                        </m:d>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oMath>
                </a14:m>
                <a:endParaRPr lang="en-US" dirty="0">
                  <a:solidFill>
                    <a:schemeClr val="tx1"/>
                  </a:solidFill>
                  <a:latin typeface="Times New Roman"/>
                  <a:cs typeface="Times New Roman"/>
                </a:endParaRPr>
              </a:p>
              <a:p>
                <a:pPr marL="0" marR="5080" indent="0" algn="just">
                  <a:lnSpc>
                    <a:spcPct val="100000"/>
                  </a:lnSpc>
                  <a:buNone/>
                </a:pPr>
                <a:r>
                  <a:rPr lang="en-US" spc="-10" dirty="0">
                    <a:solidFill>
                      <a:schemeClr val="tx1"/>
                    </a:solidFill>
                    <a:latin typeface="Times New Roman"/>
                    <a:cs typeface="Times New Roman"/>
                  </a:rPr>
                  <a:t>To</a:t>
                </a:r>
                <a:r>
                  <a:rPr lang="en-US" spc="-5" dirty="0">
                    <a:solidFill>
                      <a:schemeClr val="tx1"/>
                    </a:solidFill>
                    <a:latin typeface="Times New Roman"/>
                    <a:cs typeface="Times New Roman"/>
                  </a:rPr>
                  <a:t> determine the time </a:t>
                </a:r>
                <a:r>
                  <a:rPr lang="en-US" i="1" spc="-5" dirty="0" err="1">
                    <a:solidFill>
                      <a:schemeClr val="tx1"/>
                    </a:solidFill>
                    <a:latin typeface="Times New Roman"/>
                    <a:cs typeface="Times New Roman"/>
                  </a:rPr>
                  <a:t>t</a:t>
                </a:r>
                <a:r>
                  <a:rPr lang="en-US" baseline="-11111" dirty="0" err="1">
                    <a:solidFill>
                      <a:schemeClr val="tx1"/>
                    </a:solidFill>
                    <a:latin typeface="Times New Roman"/>
                    <a:cs typeface="Times New Roman"/>
                  </a:rPr>
                  <a:t>e</a:t>
                </a:r>
                <a:r>
                  <a:rPr lang="en-US" i="1" baseline="-11111"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take</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empt</a:t>
                </a:r>
                <a:r>
                  <a:rPr lang="en-US" spc="-5" dirty="0">
                    <a:solidFill>
                      <a:schemeClr val="tx1"/>
                    </a:solidFill>
                    <a:latin typeface="Times New Roman"/>
                    <a:cs typeface="Times New Roman"/>
                  </a:rPr>
                  <a:t>y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tank</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solve </a:t>
                </a:r>
                <a:endParaRPr lang="en-US" b="0" i="1" spc="-10" dirty="0">
                  <a:solidFill>
                    <a:schemeClr val="tx1"/>
                  </a:solidFill>
                  <a:latin typeface="Cambria Math" panose="02040503050406030204" pitchFamily="18" charset="0"/>
                  <a:cs typeface="Times New Roman"/>
                </a:endParaRPr>
              </a:p>
              <a:p>
                <a:pPr marL="0" marR="5080" indent="0" algn="just">
                  <a:lnSpc>
                    <a:spcPct val="100000"/>
                  </a:lnSpc>
                  <a:buNone/>
                </a:pPr>
                <a14:m>
                  <m:oMath xmlns:m="http://schemas.openxmlformats.org/officeDocument/2006/math">
                    <m:r>
                      <a:rPr lang="en-US" b="0" i="1" spc="-10" smtClean="0">
                        <a:solidFill>
                          <a:schemeClr val="tx1"/>
                        </a:solidFill>
                        <a:latin typeface="Cambria Math" panose="02040503050406030204" pitchFamily="18" charset="0"/>
                        <a:cs typeface="Times New Roman"/>
                      </a:rPr>
                      <m:t>0=</m:t>
                    </m:r>
                    <m:r>
                      <a:rPr lang="en-US" b="0" i="1" spc="-10" smtClean="0">
                        <a:solidFill>
                          <a:schemeClr val="tx1"/>
                        </a:solidFill>
                        <a:latin typeface="Cambria Math" panose="02040503050406030204" pitchFamily="18" charset="0"/>
                        <a:cs typeface="Times New Roman"/>
                      </a:rPr>
                      <m:t>𝑦</m:t>
                    </m:r>
                    <m:r>
                      <a:rPr lang="en-US" b="0" i="1" spc="-10" smtClean="0">
                        <a:solidFill>
                          <a:schemeClr val="tx1"/>
                        </a:solidFill>
                        <a:latin typeface="Cambria Math" panose="02040503050406030204" pitchFamily="18" charset="0"/>
                        <a:cs typeface="Times New Roman"/>
                      </a:rPr>
                      <m:t>(</m:t>
                    </m:r>
                    <m:sSub>
                      <m:sSubPr>
                        <m:ctrlPr>
                          <a:rPr lang="en-US" b="0" i="1" spc="-10" smtClean="0">
                            <a:solidFill>
                              <a:schemeClr val="tx1"/>
                            </a:solidFill>
                            <a:latin typeface="Cambria Math" panose="02040503050406030204" pitchFamily="18" charset="0"/>
                            <a:cs typeface="Times New Roman"/>
                          </a:rPr>
                        </m:ctrlPr>
                      </m:sSubPr>
                      <m:e>
                        <m:r>
                          <a:rPr lang="en-US" b="0" i="1" spc="-10" smtClean="0">
                            <a:solidFill>
                              <a:schemeClr val="tx1"/>
                            </a:solidFill>
                            <a:latin typeface="Cambria Math" panose="02040503050406030204" pitchFamily="18" charset="0"/>
                            <a:cs typeface="Times New Roman"/>
                          </a:rPr>
                          <m:t>𝑡</m:t>
                        </m:r>
                      </m:e>
                      <m:sub>
                        <m:r>
                          <m:rPr>
                            <m:sty m:val="p"/>
                          </m:rPr>
                          <a:rPr lang="en-US" b="0" i="0" spc="-10" smtClean="0">
                            <a:solidFill>
                              <a:schemeClr val="tx1"/>
                            </a:solidFill>
                            <a:latin typeface="Cambria Math" panose="02040503050406030204" pitchFamily="18" charset="0"/>
                            <a:cs typeface="Times New Roman"/>
                          </a:rPr>
                          <m:t>e</m:t>
                        </m:r>
                      </m:sub>
                    </m:sSub>
                    <m:r>
                      <a:rPr lang="en-US" b="0" i="1" spc="-10" smtClean="0">
                        <a:solidFill>
                          <a:schemeClr val="tx1"/>
                        </a:solidFill>
                        <a:latin typeface="Cambria Math" panose="02040503050406030204" pitchFamily="18" charset="0"/>
                        <a:cs typeface="Times New Roman"/>
                      </a:rPr>
                      <m:t>)</m:t>
                    </m:r>
                  </m:oMath>
                </a14:m>
                <a:r>
                  <a:rPr lang="en-US" dirty="0">
                    <a:solidFill>
                      <a:schemeClr val="tx1"/>
                    </a:solidFill>
                    <a:latin typeface="Times New Roman"/>
                    <a:cs typeface="Times New Roman"/>
                  </a:rPr>
                  <a:t> or </a:t>
                </a:r>
                <a14:m>
                  <m:oMath xmlns:m="http://schemas.openxmlformats.org/officeDocument/2006/math">
                    <m:r>
                      <a:rPr lang="en-US" b="0" i="1" smtClean="0">
                        <a:solidFill>
                          <a:schemeClr val="tx1"/>
                        </a:solidFill>
                        <a:latin typeface="Cambria Math" panose="02040503050406030204" pitchFamily="18" charset="0"/>
                        <a:cs typeface="Times New Roman"/>
                      </a:rPr>
                      <m:t>20=0.0028</m:t>
                    </m:r>
                    <m:sSub>
                      <m:sSubPr>
                        <m:ctrlPr>
                          <a:rPr lang="en-US" b="0" i="1" smtClean="0">
                            <a:solidFill>
                              <a:schemeClr val="tx1"/>
                            </a:solidFill>
                            <a:latin typeface="Cambria Math" panose="02040503050406030204" pitchFamily="18" charset="0"/>
                            <a:cs typeface="Times New Roman"/>
                          </a:rPr>
                        </m:ctrlPr>
                      </m:sSubPr>
                      <m:e>
                        <m:r>
                          <a:rPr lang="en-US" b="0" i="1" smtClean="0">
                            <a:solidFill>
                              <a:schemeClr val="tx1"/>
                            </a:solidFill>
                            <a:latin typeface="Cambria Math" panose="02040503050406030204" pitchFamily="18" charset="0"/>
                            <a:cs typeface="Times New Roman"/>
                          </a:rPr>
                          <m:t>𝑡</m:t>
                        </m:r>
                      </m:e>
                      <m:sub>
                        <m:r>
                          <m:rPr>
                            <m:sty m:val="p"/>
                          </m:rPr>
                          <a:rPr lang="en-US" b="0" i="0" smtClean="0">
                            <a:solidFill>
                              <a:schemeClr val="tx1"/>
                            </a:solidFill>
                            <a:latin typeface="Cambria Math" panose="02040503050406030204" pitchFamily="18" charset="0"/>
                            <a:cs typeface="Times New Roman"/>
                          </a:rPr>
                          <m:t>e</m:t>
                        </m:r>
                      </m:sub>
                    </m:sSub>
                  </m:oMath>
                </a14:m>
                <a:r>
                  <a:rPr lang="en-US" spc="-5" dirty="0">
                    <a:solidFill>
                      <a:schemeClr val="tx1"/>
                    </a:solidFill>
                    <a:latin typeface="Times New Roman"/>
                    <a:cs typeface="Times New Roman"/>
                  </a:rPr>
                  <a:t>. Hence, </a:t>
                </a:r>
                <a14:m>
                  <m:oMath xmlns:m="http://schemas.openxmlformats.org/officeDocument/2006/math">
                    <m:sSub>
                      <m:sSubPr>
                        <m:ctrlPr>
                          <a:rPr lang="en-US" i="1" spc="-5" smtClean="0">
                            <a:solidFill>
                              <a:schemeClr val="tx1"/>
                            </a:solidFill>
                            <a:latin typeface="Cambria Math" panose="02040503050406030204" pitchFamily="18" charset="0"/>
                            <a:cs typeface="Times New Roman"/>
                          </a:rPr>
                        </m:ctrlPr>
                      </m:sSubPr>
                      <m:e>
                        <m:r>
                          <a:rPr lang="en-US" b="0" i="1" spc="-5" smtClean="0">
                            <a:solidFill>
                              <a:schemeClr val="tx1"/>
                            </a:solidFill>
                            <a:latin typeface="Cambria Math" panose="02040503050406030204" pitchFamily="18" charset="0"/>
                            <a:cs typeface="Times New Roman"/>
                          </a:rPr>
                          <m:t>𝑡</m:t>
                        </m:r>
                      </m:e>
                      <m:sub>
                        <m:r>
                          <m:rPr>
                            <m:sty m:val="p"/>
                          </m:rPr>
                          <a:rPr lang="en-US" b="0" i="0" spc="-5" smtClean="0">
                            <a:solidFill>
                              <a:schemeClr val="tx1"/>
                            </a:solidFill>
                            <a:latin typeface="Cambria Math" panose="02040503050406030204" pitchFamily="18" charset="0"/>
                            <a:cs typeface="Times New Roman"/>
                          </a:rPr>
                          <m:t>e</m:t>
                        </m:r>
                      </m:sub>
                    </m:sSub>
                    <m:r>
                      <a:rPr lang="en-US" i="1" spc="-5" smtClean="0">
                        <a:solidFill>
                          <a:schemeClr val="tx1"/>
                        </a:solidFill>
                        <a:latin typeface="Cambria Math" panose="02040503050406030204" pitchFamily="18" charset="0"/>
                        <a:ea typeface="Cambria Math" panose="02040503050406030204" pitchFamily="18" charset="0"/>
                        <a:cs typeface="Times New Roman"/>
                      </a:rPr>
                      <m:t>≈</m:t>
                    </m:r>
                    <m:r>
                      <a:rPr lang="en-US" b="0" i="1" spc="-5" smtClean="0">
                        <a:solidFill>
                          <a:schemeClr val="tx1"/>
                        </a:solidFill>
                        <a:latin typeface="Cambria Math" panose="02040503050406030204" pitchFamily="18" charset="0"/>
                        <a:ea typeface="Cambria Math" panose="02040503050406030204" pitchFamily="18" charset="0"/>
                        <a:cs typeface="Times New Roman"/>
                      </a:rPr>
                      <m:t>7142 </m:t>
                    </m:r>
                    <m:r>
                      <m:rPr>
                        <m:sty m:val="p"/>
                      </m:rPr>
                      <a:rPr lang="en-US" b="0" i="0" spc="-5" smtClean="0">
                        <a:solidFill>
                          <a:schemeClr val="tx1"/>
                        </a:solidFill>
                        <a:latin typeface="Cambria Math" panose="02040503050406030204" pitchFamily="18" charset="0"/>
                        <a:ea typeface="Cambria Math" panose="02040503050406030204" pitchFamily="18" charset="0"/>
                        <a:cs typeface="Times New Roman"/>
                      </a:rPr>
                      <m:t>s</m:t>
                    </m:r>
                  </m:oMath>
                </a14:m>
                <a:r>
                  <a:rPr lang="en-US" spc="-5" dirty="0">
                    <a:solidFill>
                      <a:schemeClr val="tx1"/>
                    </a:solidFill>
                    <a:latin typeface="Times New Roman"/>
                    <a:cs typeface="Times New Roman"/>
                  </a:rPr>
                  <a:t>.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t</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k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t>
                </a:r>
              </a:p>
              <a:p>
                <a:pPr marL="0" marR="5080" indent="0" algn="just">
                  <a:lnSpc>
                    <a:spcPct val="100000"/>
                  </a:lnSpc>
                  <a:buNone/>
                </a:pPr>
                <a:r>
                  <a:rPr lang="en-US" spc="-10" dirty="0">
                    <a:solidFill>
                      <a:schemeClr val="tx1"/>
                    </a:solidFill>
                    <a:latin typeface="Times New Roman"/>
                    <a:cs typeface="Times New Roman"/>
                  </a:rPr>
                  <a:t>empt</a:t>
                </a:r>
                <a:r>
                  <a:rPr lang="en-US" spc="-5" dirty="0">
                    <a:solidFill>
                      <a:schemeClr val="tx1"/>
                    </a:solidFill>
                    <a:latin typeface="Times New Roman"/>
                    <a:cs typeface="Times New Roman"/>
                  </a:rPr>
                  <a:t>y </a:t>
                </a:r>
                <a:r>
                  <a:rPr lang="en-US" spc="-10" dirty="0">
                    <a:solidFill>
                      <a:schemeClr val="tx1"/>
                    </a:solidFill>
                    <a:latin typeface="Times New Roman"/>
                    <a:cs typeface="Times New Roman"/>
                  </a:rPr>
                  <a:t>afte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714</a:t>
                </a:r>
                <a:r>
                  <a:rPr lang="en-US" spc="-5" dirty="0">
                    <a:solidFill>
                      <a:schemeClr val="tx1"/>
                    </a:solidFill>
                    <a:latin typeface="Times New Roman"/>
                    <a:cs typeface="Times New Roman"/>
                  </a:rPr>
                  <a:t>2 s, or nearly 2 hours</a:t>
                </a:r>
                <a:r>
                  <a:rPr lang="en-US" dirty="0">
                    <a:solidFill>
                      <a:schemeClr val="tx1"/>
                    </a:solidFill>
                    <a:latin typeface="Times New Roman"/>
                    <a:cs typeface="Times New Roman"/>
                  </a:rPr>
                  <a:t> </a:t>
                </a:r>
                <a:r>
                  <a:rPr lang="en-US" spc="-5" dirty="0">
                    <a:solidFill>
                      <a:schemeClr val="tx1"/>
                    </a:solidFill>
                    <a:latin typeface="Times New Roman"/>
                    <a:cs typeface="Times New Roman"/>
                  </a:rPr>
                  <a:t>(Figure </a:t>
                </a:r>
                <a:r>
                  <a:rPr lang="en-US" spc="-10" dirty="0">
                    <a:solidFill>
                      <a:schemeClr val="tx1"/>
                    </a:solidFill>
                    <a:latin typeface="Times New Roman"/>
                    <a:cs typeface="Times New Roman"/>
                  </a:rPr>
                  <a:t>7</a:t>
                </a:r>
                <a:r>
                  <a:rPr lang="en-US" spc="-5" dirty="0">
                    <a:solidFill>
                      <a:schemeClr val="tx1"/>
                    </a:solidFill>
                    <a:latin typeface="Times New Roman"/>
                    <a:cs typeface="Times New Roman"/>
                  </a:rPr>
                  <a:t>).</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1395" r="-677" b="-976"/>
                </a:stretch>
              </a:blipFill>
            </p:spPr>
            <p:txBody>
              <a:bodyPr/>
              <a:lstStyle/>
              <a:p>
                <a:r>
                  <a:rPr lang="en-US">
                    <a:noFill/>
                  </a:rPr>
                  <a:t> </a:t>
                </a:r>
              </a:p>
            </p:txBody>
          </p:sp>
        </mc:Fallback>
      </mc:AlternateContent>
      <p:pic>
        <p:nvPicPr>
          <p:cNvPr id="5" name="Picture 2" descr="The graph of y of t equals  20 minus 0.0028 t squared quantity squared shows the decreasing curve in quadrant 1 from when the water level was 400 centimeters until the tank was empty. The horizontal axis is labeled t in seconds, and ranges from 0 to 10000 in increments of 5000, with a mark on the axis at t subscript e. The vertical axis is labeled water level in centimeters, ranges from 0 to 400 in increments of 100. The curve starts at the water level of 400 and decreases to the x axis at the point t subscript e, where the label Tank empty is."/>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41063" y="4405462"/>
            <a:ext cx="3981139" cy="18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15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13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5" dirty="0">
                    <a:solidFill>
                      <a:schemeClr val="tx1"/>
                    </a:solidFill>
                  </a:rPr>
                  <a:t>Note</a:t>
                </a:r>
                <a:r>
                  <a:rPr lang="en-US" spc="20" dirty="0">
                    <a:solidFill>
                      <a:schemeClr val="tx1"/>
                    </a:solidFill>
                  </a:rPr>
                  <a:t> </a:t>
                </a:r>
                <a:r>
                  <a:rPr lang="en-US" spc="-5" dirty="0">
                    <a:solidFill>
                      <a:schemeClr val="tx1"/>
                    </a:solidFill>
                  </a:rPr>
                  <a:t>that</a:t>
                </a:r>
                <a:r>
                  <a:rPr lang="en-US" spc="20" dirty="0">
                    <a:solidFill>
                      <a:schemeClr val="tx1"/>
                    </a:solidFill>
                  </a:rPr>
                  <a:t> </a:t>
                </a:r>
                <a:r>
                  <a:rPr lang="en-US" spc="-5" dirty="0">
                    <a:solidFill>
                      <a:schemeClr val="tx1"/>
                    </a:solidFill>
                  </a:rPr>
                  <a:t>the</a:t>
                </a:r>
                <a:r>
                  <a:rPr lang="en-US" spc="20" dirty="0">
                    <a:solidFill>
                      <a:schemeClr val="tx1"/>
                    </a:solidFill>
                  </a:rPr>
                  <a:t> </a:t>
                </a:r>
                <a:r>
                  <a:rPr lang="en-US" spc="-5" dirty="0">
                    <a:solidFill>
                      <a:schemeClr val="tx1"/>
                    </a:solidFill>
                  </a:rPr>
                  <a:t>solution</a:t>
                </a:r>
                <a:r>
                  <a:rPr lang="en-US" spc="80"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90" dirty="0">
                    <a:solidFill>
                      <a:schemeClr val="tx1"/>
                    </a:solidFill>
                  </a:rPr>
                  <a:t>(</a:t>
                </a:r>
                <a:r>
                  <a:rPr lang="en-US" spc="-10" dirty="0">
                    <a:solidFill>
                      <a:schemeClr val="tx1"/>
                    </a:solidFill>
                  </a:rPr>
                  <a:t>2</a:t>
                </a:r>
                <a:r>
                  <a:rPr lang="en-US" spc="-5" dirty="0">
                    <a:solidFill>
                      <a:schemeClr val="tx1"/>
                    </a:solidFill>
                  </a:rPr>
                  <a:t>0</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0.0028</a:t>
                </a:r>
                <a:r>
                  <a:rPr lang="en-US" i="1" spc="-5" dirty="0">
                    <a:solidFill>
                      <a:schemeClr val="tx1"/>
                    </a:solidFill>
                  </a:rPr>
                  <a:t>t</a:t>
                </a:r>
                <a:r>
                  <a:rPr lang="en-US" spc="-90" dirty="0">
                    <a:solidFill>
                      <a:schemeClr val="tx1"/>
                    </a:solidFill>
                  </a:rPr>
                  <a:t>)</a:t>
                </a:r>
                <a:r>
                  <a:rPr lang="en-US" baseline="29629" dirty="0">
                    <a:solidFill>
                      <a:schemeClr val="tx1"/>
                    </a:solidFill>
                  </a:rPr>
                  <a:t>2 </a:t>
                </a:r>
                <a:r>
                  <a:rPr lang="en-US" spc="-5" dirty="0">
                    <a:solidFill>
                      <a:schemeClr val="tx1"/>
                    </a:solidFill>
                  </a:rPr>
                  <a:t>in</a:t>
                </a:r>
                <a:r>
                  <a:rPr lang="en-US" spc="20" dirty="0">
                    <a:solidFill>
                      <a:schemeClr val="tx1"/>
                    </a:solidFill>
                  </a:rPr>
                  <a:t> </a:t>
                </a:r>
                <a:r>
                  <a:rPr lang="en-US" spc="-5" dirty="0">
                    <a:solidFill>
                      <a:schemeClr val="tx1"/>
                    </a:solidFill>
                  </a:rPr>
                  <a:t>the</a:t>
                </a:r>
                <a:r>
                  <a:rPr lang="en-US" spc="20" dirty="0">
                    <a:solidFill>
                      <a:schemeClr val="tx1"/>
                    </a:solidFill>
                  </a:rPr>
                  <a:t> </a:t>
                </a:r>
                <a:r>
                  <a:rPr lang="en-US" spc="-10" dirty="0">
                    <a:solidFill>
                      <a:schemeClr val="tx1"/>
                    </a:solidFill>
                  </a:rPr>
                  <a:t>p</a:t>
                </a:r>
                <a:r>
                  <a:rPr lang="en-US" spc="-5" dirty="0">
                    <a:solidFill>
                      <a:schemeClr val="tx1"/>
                    </a:solidFill>
                  </a:rPr>
                  <a:t>revious</a:t>
                </a:r>
                <a:r>
                  <a:rPr lang="en-US" spc="20" dirty="0">
                    <a:solidFill>
                      <a:schemeClr val="tx1"/>
                    </a:solidFill>
                  </a:rPr>
                  <a:t> </a:t>
                </a:r>
                <a:r>
                  <a:rPr lang="en-US" spc="-5" dirty="0">
                    <a:solidFill>
                      <a:schemeClr val="tx1"/>
                    </a:solidFill>
                  </a:rPr>
                  <a:t>example</a:t>
                </a:r>
                <a:r>
                  <a:rPr lang="en-US" spc="20" dirty="0">
                    <a:solidFill>
                      <a:schemeClr val="tx1"/>
                    </a:solidFill>
                  </a:rPr>
                  <a:t> </a:t>
                </a:r>
                <a:r>
                  <a:rPr lang="en-US" spc="-5" dirty="0">
                    <a:solidFill>
                      <a:schemeClr val="tx1"/>
                    </a:solidFill>
                  </a:rPr>
                  <a:t>is</a:t>
                </a:r>
                <a:r>
                  <a:rPr lang="en-US" spc="20" dirty="0">
                    <a:solidFill>
                      <a:schemeClr val="tx1"/>
                    </a:solidFill>
                  </a:rPr>
                  <a:t> </a:t>
                </a:r>
                <a:r>
                  <a:rPr lang="en-US" spc="-5" dirty="0">
                    <a:solidFill>
                      <a:schemeClr val="tx1"/>
                    </a:solidFill>
                  </a:rPr>
                  <a:t>valid</a:t>
                </a:r>
                <a:r>
                  <a:rPr lang="en-US" spc="20" dirty="0">
                    <a:solidFill>
                      <a:schemeClr val="tx1"/>
                    </a:solidFill>
                  </a:rPr>
                  <a:t> </a:t>
                </a:r>
                <a:r>
                  <a:rPr lang="en-US" spc="-5" dirty="0">
                    <a:solidFill>
                      <a:schemeClr val="tx1"/>
                    </a:solidFill>
                  </a:rPr>
                  <a:t>only for</a:t>
                </a:r>
                <a:r>
                  <a:rPr lang="en-US" spc="80" dirty="0">
                    <a:solidFill>
                      <a:schemeClr val="tx1"/>
                    </a:solidFill>
                  </a:rPr>
                  <a:t> </a:t>
                </a:r>
                <a:r>
                  <a:rPr lang="en-US" spc="-5" dirty="0">
                    <a:solidFill>
                      <a:schemeClr val="tx1"/>
                    </a:solidFill>
                  </a:rPr>
                  <a:t>0</a:t>
                </a:r>
                <a:r>
                  <a:rPr lang="en-US" spc="25" dirty="0">
                    <a:solidFill>
                      <a:schemeClr val="tx1"/>
                    </a:solidFill>
                  </a:rPr>
                  <a:t> </a:t>
                </a:r>
                <a:r>
                  <a:rPr lang="en-US" spc="-50" dirty="0">
                    <a:solidFill>
                      <a:schemeClr val="tx1"/>
                    </a:solidFill>
                  </a:rPr>
                  <a:t>≤</a:t>
                </a:r>
                <a:r>
                  <a:rPr lang="en-US" spc="-40" dirty="0">
                    <a:solidFill>
                      <a:schemeClr val="tx1"/>
                    </a:solidFill>
                  </a:rPr>
                  <a:t> </a:t>
                </a:r>
                <a:r>
                  <a:rPr lang="en-US" i="1" spc="-5" dirty="0">
                    <a:solidFill>
                      <a:schemeClr val="tx1"/>
                    </a:solidFill>
                  </a:rPr>
                  <a:t>t</a:t>
                </a:r>
                <a:r>
                  <a:rPr lang="en-US" i="1" spc="114" dirty="0">
                    <a:solidFill>
                      <a:schemeClr val="tx1"/>
                    </a:solidFill>
                  </a:rPr>
                  <a:t> </a:t>
                </a:r>
                <a:r>
                  <a:rPr lang="en-US" spc="-50" dirty="0">
                    <a:solidFill>
                      <a:schemeClr val="tx1"/>
                    </a:solidFill>
                  </a:rPr>
                  <a:t>≤</a:t>
                </a:r>
                <a:r>
                  <a:rPr lang="en-US" spc="-40" dirty="0">
                    <a:solidFill>
                      <a:schemeClr val="tx1"/>
                    </a:solidFill>
                  </a:rPr>
                  <a:t> </a:t>
                </a:r>
                <a:r>
                  <a:rPr lang="en-US" i="1" spc="-5" dirty="0" err="1">
                    <a:solidFill>
                      <a:schemeClr val="tx1"/>
                    </a:solidFill>
                  </a:rPr>
                  <a:t>t</a:t>
                </a:r>
                <a:r>
                  <a:rPr lang="en-US" spc="97" baseline="-11111" dirty="0" err="1">
                    <a:solidFill>
                      <a:schemeClr val="tx1"/>
                    </a:solidFill>
                  </a:rPr>
                  <a:t>e</a:t>
                </a:r>
                <a:r>
                  <a:rPr lang="en-US" spc="-5" dirty="0">
                    <a:solidFill>
                      <a:schemeClr val="tx1"/>
                    </a:solidFill>
                  </a:rPr>
                  <a:t>.</a:t>
                </a:r>
                <a:r>
                  <a:rPr lang="en-US" spc="80" dirty="0">
                    <a:solidFill>
                      <a:schemeClr val="tx1"/>
                    </a:solidFill>
                  </a:rPr>
                  <a:t> </a:t>
                </a:r>
                <a:r>
                  <a:rPr lang="en-US" spc="-15" dirty="0">
                    <a:solidFill>
                      <a:schemeClr val="tx1"/>
                    </a:solidFill>
                  </a:rPr>
                  <a:t>Fo</a:t>
                </a:r>
                <a:r>
                  <a:rPr lang="en-US" spc="-5" dirty="0">
                    <a:solidFill>
                      <a:schemeClr val="tx1"/>
                    </a:solidFill>
                  </a:rPr>
                  <a:t>r</a:t>
                </a:r>
                <a:r>
                  <a:rPr lang="en-US" spc="80" dirty="0">
                    <a:solidFill>
                      <a:schemeClr val="tx1"/>
                    </a:solidFill>
                  </a:rPr>
                  <a:t> </a:t>
                </a:r>
                <a:r>
                  <a:rPr lang="en-US" i="1" spc="-5" dirty="0">
                    <a:solidFill>
                      <a:schemeClr val="tx1"/>
                    </a:solidFill>
                  </a:rPr>
                  <a:t>t</a:t>
                </a:r>
                <a:r>
                  <a:rPr lang="en-US" i="1" spc="114" dirty="0">
                    <a:solidFill>
                      <a:schemeClr val="tx1"/>
                    </a:solidFill>
                  </a:rPr>
                  <a:t> </a:t>
                </a:r>
                <a:r>
                  <a:rPr lang="en-US" i="1" spc="-50" dirty="0">
                    <a:solidFill>
                      <a:schemeClr val="tx1"/>
                    </a:solidFill>
                  </a:rPr>
                  <a:t>&gt;</a:t>
                </a:r>
                <a:r>
                  <a:rPr lang="en-US" i="1" spc="-80" dirty="0">
                    <a:solidFill>
                      <a:schemeClr val="tx1"/>
                    </a:solidFill>
                  </a:rPr>
                  <a:t> </a:t>
                </a:r>
                <a:r>
                  <a:rPr lang="en-US" i="1" spc="-5" dirty="0" err="1">
                    <a:solidFill>
                      <a:schemeClr val="tx1"/>
                    </a:solidFill>
                  </a:rPr>
                  <a:t>t</a:t>
                </a:r>
                <a:r>
                  <a:rPr lang="en-US" baseline="-11111" dirty="0" err="1">
                    <a:solidFill>
                      <a:schemeClr val="tx1"/>
                    </a:solidFill>
                  </a:rPr>
                  <a:t>e</a:t>
                </a:r>
                <a:r>
                  <a:rPr lang="en-US" spc="-10" dirty="0">
                    <a:solidFill>
                      <a:schemeClr val="tx1"/>
                    </a:solidFill>
                  </a:rPr>
                  <a:t>, th</a:t>
                </a:r>
                <a:r>
                  <a:rPr lang="en-US" spc="-5" dirty="0">
                    <a:solidFill>
                      <a:schemeClr val="tx1"/>
                    </a:solidFill>
                  </a:rPr>
                  <a:t>e</a:t>
                </a:r>
                <a:r>
                  <a:rPr lang="en-US" spc="80" dirty="0">
                    <a:solidFill>
                      <a:schemeClr val="tx1"/>
                    </a:solidFill>
                  </a:rPr>
                  <a:t> </a:t>
                </a:r>
                <a:r>
                  <a:rPr lang="en-US" spc="-5" dirty="0">
                    <a:solidFill>
                      <a:schemeClr val="tx1"/>
                    </a:solidFill>
                  </a:rPr>
                  <a:t>f</a:t>
                </a:r>
                <a:r>
                  <a:rPr lang="en-US" spc="-10" dirty="0">
                    <a:solidFill>
                      <a:schemeClr val="tx1"/>
                    </a:solidFill>
                  </a:rPr>
                  <a:t>unctio</a:t>
                </a:r>
                <a:r>
                  <a:rPr lang="en-US" spc="-5" dirty="0">
                    <a:solidFill>
                      <a:schemeClr val="tx1"/>
                    </a:solidFill>
                  </a:rPr>
                  <a:t>n</a:t>
                </a:r>
                <a:r>
                  <a:rPr lang="en-US"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90" dirty="0">
                    <a:solidFill>
                      <a:schemeClr val="tx1"/>
                    </a:solidFill>
                  </a:rPr>
                  <a:t>(</a:t>
                </a:r>
                <a:r>
                  <a:rPr lang="en-US" spc="-10" dirty="0">
                    <a:solidFill>
                      <a:schemeClr val="tx1"/>
                    </a:solidFill>
                  </a:rPr>
                  <a:t>2</a:t>
                </a:r>
                <a:r>
                  <a:rPr lang="en-US" spc="-5" dirty="0">
                    <a:solidFill>
                      <a:schemeClr val="tx1"/>
                    </a:solidFill>
                  </a:rPr>
                  <a:t>0</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0.0028</a:t>
                </a:r>
                <a:r>
                  <a:rPr lang="en-US" i="1" spc="-5" dirty="0">
                    <a:solidFill>
                      <a:schemeClr val="tx1"/>
                    </a:solidFill>
                  </a:rPr>
                  <a:t>t</a:t>
                </a:r>
                <a:r>
                  <a:rPr lang="en-US" spc="-90" dirty="0">
                    <a:solidFill>
                      <a:schemeClr val="tx1"/>
                    </a:solidFill>
                  </a:rPr>
                  <a:t>)</a:t>
                </a:r>
                <a:r>
                  <a:rPr lang="en-US" baseline="29629" dirty="0">
                    <a:solidFill>
                      <a:schemeClr val="tx1"/>
                    </a:solidFill>
                  </a:rPr>
                  <a:t>2 </a:t>
                </a:r>
                <a:r>
                  <a:rPr lang="en-US" spc="-5" dirty="0">
                    <a:solidFill>
                      <a:schemeClr val="tx1"/>
                    </a:solidFill>
                  </a:rPr>
                  <a:t>does</a:t>
                </a:r>
                <a:r>
                  <a:rPr lang="en-US" spc="80" dirty="0">
                    <a:solidFill>
                      <a:schemeClr val="tx1"/>
                    </a:solidFill>
                  </a:rPr>
                  <a:t> </a:t>
                </a:r>
                <a:r>
                  <a:rPr lang="en-US" spc="-5" dirty="0">
                    <a:solidFill>
                      <a:schemeClr val="tx1"/>
                    </a:solidFill>
                  </a:rPr>
                  <a:t>not</a:t>
                </a:r>
                <a:r>
                  <a:rPr lang="en-US" spc="80" dirty="0">
                    <a:solidFill>
                      <a:schemeClr val="tx1"/>
                    </a:solidFill>
                  </a:rPr>
                  <a:t> </a:t>
                </a:r>
                <a:r>
                  <a:rPr lang="en-US" spc="-5" dirty="0">
                    <a:solidFill>
                      <a:schemeClr val="tx1"/>
                    </a:solidFill>
                  </a:rPr>
                  <a:t>satisfy</a:t>
                </a:r>
                <a:r>
                  <a:rPr lang="en-US" spc="75" dirty="0">
                    <a:solidFill>
                      <a:schemeClr val="tx1"/>
                    </a:solidFill>
                  </a:rPr>
                  <a:t> </a:t>
                </a:r>
                <a:r>
                  <a:rPr lang="en-US" spc="-5" dirty="0">
                    <a:solidFill>
                      <a:schemeClr val="tx1"/>
                    </a:solidFill>
                  </a:rPr>
                  <a:t>the</a:t>
                </a:r>
                <a:r>
                  <a:rPr lang="en-US" spc="80" dirty="0">
                    <a:solidFill>
                      <a:schemeClr val="tx1"/>
                    </a:solidFill>
                  </a:rPr>
                  <a:t> </a:t>
                </a:r>
                <a:r>
                  <a:rPr lang="en-US" spc="-10" dirty="0">
                    <a:solidFill>
                      <a:schemeClr val="tx1"/>
                    </a:solidFill>
                  </a:rPr>
                  <a:t>d</a:t>
                </a:r>
                <a:r>
                  <a:rPr lang="en-US" spc="-5" dirty="0">
                    <a:solidFill>
                      <a:schemeClr val="tx1"/>
                    </a:solidFill>
                  </a:rPr>
                  <a:t>ifferential</a:t>
                </a:r>
                <a:r>
                  <a:rPr lang="en-US" spc="-10" dirty="0">
                    <a:solidFill>
                      <a:schemeClr val="tx1"/>
                    </a:solidFill>
                  </a:rPr>
                  <a:t> </a:t>
                </a:r>
                <a:r>
                  <a:rPr lang="en-US" spc="-5" dirty="0">
                    <a:solidFill>
                      <a:schemeClr val="tx1"/>
                    </a:solidFill>
                  </a:rPr>
                  <a:t>equation;</a:t>
                </a:r>
                <a:r>
                  <a:rPr lang="en-US" spc="-10" dirty="0">
                    <a:solidFill>
                      <a:schemeClr val="tx1"/>
                    </a:solidFill>
                  </a:rPr>
                  <a:t> </a:t>
                </a:r>
                <a:r>
                  <a:rPr lang="en-US" spc="-5" dirty="0">
                    <a:solidFill>
                      <a:schemeClr val="tx1"/>
                    </a:solidFill>
                  </a:rPr>
                  <a:t>it</a:t>
                </a:r>
                <a:r>
                  <a:rPr lang="en-US" spc="-10" dirty="0">
                    <a:solidFill>
                      <a:schemeClr val="tx1"/>
                    </a:solidFill>
                  </a:rPr>
                  <a:t> </a:t>
                </a:r>
                <a:r>
                  <a:rPr lang="en-US" spc="-5" dirty="0">
                    <a:solidFill>
                      <a:schemeClr val="tx1"/>
                    </a:solidFill>
                  </a:rPr>
                  <a:t>is</a:t>
                </a:r>
                <a:r>
                  <a:rPr lang="en-US" spc="-10" dirty="0">
                    <a:solidFill>
                      <a:schemeClr val="tx1"/>
                    </a:solidFill>
                  </a:rPr>
                  <a:t> </a:t>
                </a:r>
                <a:r>
                  <a:rPr lang="en-US" spc="-5" dirty="0">
                    <a:solidFill>
                      <a:schemeClr val="tx1"/>
                    </a:solidFill>
                  </a:rPr>
                  <a:t>increasing</a:t>
                </a:r>
                <a:r>
                  <a:rPr lang="en-US" spc="-10" dirty="0">
                    <a:solidFill>
                      <a:schemeClr val="tx1"/>
                    </a:solidFill>
                  </a:rPr>
                  <a:t> </a:t>
                </a:r>
                <a:r>
                  <a:rPr lang="en-US" spc="-15" dirty="0">
                    <a:solidFill>
                      <a:schemeClr val="tx1"/>
                    </a:solidFill>
                  </a:rPr>
                  <a:t>w</a:t>
                </a:r>
                <a:r>
                  <a:rPr lang="en-US" spc="-5" dirty="0">
                    <a:solidFill>
                      <a:schemeClr val="tx1"/>
                    </a:solidFill>
                  </a:rPr>
                  <a:t>hile</a:t>
                </a:r>
                <a:r>
                  <a:rPr lang="en-US" spc="-10" dirty="0">
                    <a:solidFill>
                      <a:schemeClr val="tx1"/>
                    </a:solidFill>
                  </a:rPr>
                  <a:t> </a:t>
                </a:r>
                <a:r>
                  <a:rPr lang="en-US" spc="-5" dirty="0">
                    <a:solidFill>
                      <a:schemeClr val="tx1"/>
                    </a:solidFill>
                  </a:rPr>
                  <a:t>the</a:t>
                </a:r>
                <a:r>
                  <a:rPr lang="en-US" spc="-10" dirty="0">
                    <a:solidFill>
                      <a:schemeClr val="tx1"/>
                    </a:solidFill>
                  </a:rPr>
                  <a:t> d</a:t>
                </a:r>
                <a:r>
                  <a:rPr lang="en-US" spc="-5" dirty="0">
                    <a:solidFill>
                      <a:schemeClr val="tx1"/>
                    </a:solidFill>
                  </a:rPr>
                  <a:t>ifferential</a:t>
                </a:r>
                <a:r>
                  <a:rPr lang="en-US" spc="-10" dirty="0">
                    <a:solidFill>
                      <a:schemeClr val="tx1"/>
                    </a:solidFill>
                  </a:rPr>
                  <a:t> </a:t>
                </a:r>
                <a:r>
                  <a:rPr lang="en-US" spc="-5" dirty="0">
                    <a:solidFill>
                      <a:schemeClr val="tx1"/>
                    </a:solidFill>
                  </a:rPr>
                  <a:t>equation</a:t>
                </a:r>
                <a:r>
                  <a:rPr lang="en-US" spc="-10" dirty="0">
                    <a:solidFill>
                      <a:schemeClr val="tx1"/>
                    </a:solidFill>
                  </a:rPr>
                  <a:t> </a:t>
                </a:r>
                <a:r>
                  <a:rPr lang="en-US" spc="-5" dirty="0">
                    <a:solidFill>
                      <a:schemeClr val="tx1"/>
                    </a:solidFill>
                  </a:rPr>
                  <a:t>requires</a:t>
                </a:r>
                <a:r>
                  <a:rPr lang="en-US" spc="-10" dirty="0">
                    <a:solidFill>
                      <a:schemeClr val="tx1"/>
                    </a:solidFill>
                  </a:rPr>
                  <a:t> </a:t>
                </a:r>
                <a:r>
                  <a:rPr lang="en-US" spc="-5" dirty="0">
                    <a:solidFill>
                      <a:schemeClr val="tx1"/>
                    </a:solidFill>
                  </a:rPr>
                  <a:t>that</a:t>
                </a:r>
                <a:r>
                  <a:rPr lang="en-US" dirty="0"/>
                  <a:t>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𝑑𝑦</m:t>
                        </m:r>
                      </m:num>
                      <m:den>
                        <m:r>
                          <a:rPr lang="en-US" b="0" i="1" smtClean="0">
                            <a:solidFill>
                              <a:schemeClr val="tx1"/>
                            </a:solidFill>
                            <a:latin typeface="Cambria Math" panose="02040503050406030204" pitchFamily="18" charset="0"/>
                            <a:cs typeface="Times New Roman"/>
                          </a:rPr>
                          <m:t>𝑑𝑡</m:t>
                        </m:r>
                      </m:den>
                    </m:f>
                  </m:oMath>
                </a14:m>
                <a:r>
                  <a:rPr lang="en-US" spc="-50" dirty="0">
                    <a:solidFill>
                      <a:schemeClr val="tx1"/>
                    </a:solidFill>
                  </a:rPr>
                  <a:t> ≤</a:t>
                </a:r>
                <a:r>
                  <a:rPr lang="en-US" spc="-40" dirty="0">
                    <a:solidFill>
                      <a:schemeClr val="tx1"/>
                    </a:solidFill>
                  </a:rPr>
                  <a:t> </a:t>
                </a:r>
                <a:r>
                  <a:rPr lang="en-US" spc="-5" dirty="0">
                    <a:solidFill>
                      <a:schemeClr val="tx1"/>
                    </a:solidFill>
                  </a:rPr>
                  <a:t>0</a:t>
                </a:r>
                <a:r>
                  <a:rPr lang="en-US" spc="-10" dirty="0">
                    <a:solidFill>
                      <a:schemeClr val="tx1"/>
                    </a:solidFill>
                  </a:rPr>
                  <a:t> </a:t>
                </a:r>
                <a:r>
                  <a:rPr lang="en-US" spc="-5" dirty="0">
                    <a:solidFill>
                      <a:schemeClr val="tx1"/>
                    </a:solidFill>
                  </a:rPr>
                  <a:t>for all</a:t>
                </a:r>
                <a:r>
                  <a:rPr lang="en-US" spc="70" dirty="0">
                    <a:solidFill>
                      <a:schemeClr val="tx1"/>
                    </a:solidFill>
                  </a:rPr>
                  <a:t> </a:t>
                </a:r>
                <a:r>
                  <a:rPr lang="en-US" i="1" spc="-5" dirty="0">
                    <a:solidFill>
                      <a:schemeClr val="tx1"/>
                    </a:solidFill>
                  </a:rPr>
                  <a:t>t</a:t>
                </a:r>
                <a:r>
                  <a:rPr lang="en-US" spc="-5" dirty="0">
                    <a:solidFill>
                      <a:schemeClr val="tx1"/>
                    </a:solidFill>
                  </a:rPr>
                  <a:t>.</a:t>
                </a:r>
                <a:r>
                  <a:rPr lang="en-US" spc="70" dirty="0">
                    <a:solidFill>
                      <a:schemeClr val="tx1"/>
                    </a:solidFill>
                  </a:rPr>
                  <a:t> </a:t>
                </a:r>
                <a:r>
                  <a:rPr lang="en-US" spc="-10" dirty="0">
                    <a:solidFill>
                      <a:schemeClr val="tx1"/>
                    </a:solidFill>
                  </a:rPr>
                  <a:t>Thi</a:t>
                </a:r>
                <a:r>
                  <a:rPr lang="en-US" spc="-5" dirty="0">
                    <a:solidFill>
                      <a:schemeClr val="tx1"/>
                    </a:solidFill>
                  </a:rPr>
                  <a:t>s</a:t>
                </a:r>
                <a:r>
                  <a:rPr lang="en-US" spc="70" dirty="0">
                    <a:solidFill>
                      <a:schemeClr val="tx1"/>
                    </a:solidFill>
                  </a:rPr>
                  <a:t> </a:t>
                </a:r>
                <a:r>
                  <a:rPr lang="en-US" spc="-10" dirty="0">
                    <a:solidFill>
                      <a:schemeClr val="tx1"/>
                    </a:solidFill>
                  </a:rPr>
                  <a:t>“extraneou</a:t>
                </a:r>
                <a:r>
                  <a:rPr lang="en-US" spc="-5" dirty="0">
                    <a:solidFill>
                      <a:schemeClr val="tx1"/>
                    </a:solidFill>
                  </a:rPr>
                  <a:t>s</a:t>
                </a:r>
                <a:r>
                  <a:rPr lang="en-US" spc="70" dirty="0">
                    <a:solidFill>
                      <a:schemeClr val="tx1"/>
                    </a:solidFill>
                  </a:rPr>
                  <a:t> </a:t>
                </a:r>
                <a:r>
                  <a:rPr lang="en-US" spc="-10" dirty="0">
                    <a:solidFill>
                      <a:schemeClr val="tx1"/>
                    </a:solidFill>
                  </a:rPr>
                  <a:t>solution</a:t>
                </a:r>
                <a:r>
                  <a:rPr lang="en-US" spc="-5" dirty="0">
                    <a:solidFill>
                      <a:schemeClr val="tx1"/>
                    </a:solidFill>
                  </a:rPr>
                  <a:t>”</a:t>
                </a:r>
                <a:r>
                  <a:rPr lang="en-US" spc="70" dirty="0">
                    <a:solidFill>
                      <a:schemeClr val="tx1"/>
                    </a:solidFill>
                  </a:rPr>
                  <a:t> </a:t>
                </a:r>
                <a:r>
                  <a:rPr lang="en-US" spc="-10" dirty="0">
                    <a:solidFill>
                      <a:schemeClr val="tx1"/>
                    </a:solidFill>
                  </a:rPr>
                  <a:t>(fo</a:t>
                </a:r>
                <a:r>
                  <a:rPr lang="en-US" spc="-5" dirty="0">
                    <a:solidFill>
                      <a:schemeClr val="tx1"/>
                    </a:solidFill>
                  </a:rPr>
                  <a:t>r</a:t>
                </a:r>
                <a:r>
                  <a:rPr lang="en-US" spc="70" dirty="0">
                    <a:solidFill>
                      <a:schemeClr val="tx1"/>
                    </a:solidFill>
                  </a:rPr>
                  <a:t> </a:t>
                </a:r>
                <a:r>
                  <a:rPr lang="en-US" i="1" spc="-5" dirty="0">
                    <a:solidFill>
                      <a:schemeClr val="tx1"/>
                    </a:solidFill>
                  </a:rPr>
                  <a:t>t</a:t>
                </a:r>
                <a:r>
                  <a:rPr lang="en-US" i="1" spc="114" dirty="0">
                    <a:solidFill>
                      <a:schemeClr val="tx1"/>
                    </a:solidFill>
                  </a:rPr>
                  <a:t> </a:t>
                </a:r>
                <a:r>
                  <a:rPr lang="en-US" i="1" spc="-50" dirty="0">
                    <a:solidFill>
                      <a:schemeClr val="tx1"/>
                    </a:solidFill>
                  </a:rPr>
                  <a:t>&gt;</a:t>
                </a:r>
                <a:r>
                  <a:rPr lang="en-US" i="1" spc="-80" dirty="0">
                    <a:solidFill>
                      <a:schemeClr val="tx1"/>
                    </a:solidFill>
                  </a:rPr>
                  <a:t> </a:t>
                </a:r>
                <a:r>
                  <a:rPr lang="en-US" i="1" spc="-10" dirty="0" err="1">
                    <a:solidFill>
                      <a:schemeClr val="tx1"/>
                    </a:solidFill>
                  </a:rPr>
                  <a:t>t</a:t>
                </a:r>
                <a:r>
                  <a:rPr lang="en-US" spc="97" baseline="-11111" dirty="0" err="1">
                    <a:solidFill>
                      <a:schemeClr val="tx1"/>
                    </a:solidFill>
                  </a:rPr>
                  <a:t>e</a:t>
                </a:r>
                <a:r>
                  <a:rPr lang="en-US" spc="-5" dirty="0">
                    <a:solidFill>
                      <a:schemeClr val="tx1"/>
                    </a:solidFill>
                  </a:rPr>
                  <a:t>)</a:t>
                </a:r>
                <a:r>
                  <a:rPr lang="en-US" spc="70" dirty="0">
                    <a:solidFill>
                      <a:schemeClr val="tx1"/>
                    </a:solidFill>
                  </a:rPr>
                  <a:t> </a:t>
                </a:r>
                <a:r>
                  <a:rPr lang="en-US" spc="-10" dirty="0">
                    <a:solidFill>
                      <a:schemeClr val="tx1"/>
                    </a:solidFill>
                  </a:rPr>
                  <a:t>a</a:t>
                </a:r>
                <a:r>
                  <a:rPr lang="en-US" spc="-5" dirty="0">
                    <a:solidFill>
                      <a:schemeClr val="tx1"/>
                    </a:solidFill>
                  </a:rPr>
                  <a:t>rose</a:t>
                </a:r>
                <a:r>
                  <a:rPr lang="en-US" spc="70" dirty="0">
                    <a:solidFill>
                      <a:schemeClr val="tx1"/>
                    </a:solidFill>
                  </a:rPr>
                  <a:t> </a:t>
                </a:r>
                <a:r>
                  <a:rPr lang="en-US" spc="-5" dirty="0">
                    <a:solidFill>
                      <a:schemeClr val="tx1"/>
                    </a:solidFill>
                  </a:rPr>
                  <a:t>as</a:t>
                </a:r>
                <a:r>
                  <a:rPr lang="en-US" spc="70" dirty="0">
                    <a:solidFill>
                      <a:schemeClr val="tx1"/>
                    </a:solidFill>
                  </a:rPr>
                  <a:t> </a:t>
                </a:r>
                <a:r>
                  <a:rPr lang="en-US" spc="-5" dirty="0">
                    <a:solidFill>
                      <a:schemeClr val="tx1"/>
                    </a:solidFill>
                  </a:rPr>
                  <a:t>a</a:t>
                </a:r>
                <a:r>
                  <a:rPr lang="en-US" spc="70" dirty="0">
                    <a:solidFill>
                      <a:schemeClr val="tx1"/>
                    </a:solidFill>
                  </a:rPr>
                  <a:t> </a:t>
                </a:r>
                <a:r>
                  <a:rPr lang="en-US" spc="-5" dirty="0">
                    <a:solidFill>
                      <a:schemeClr val="tx1"/>
                    </a:solidFill>
                  </a:rPr>
                  <a:t>result</a:t>
                </a:r>
                <a:r>
                  <a:rPr lang="en-US" spc="70" dirty="0">
                    <a:solidFill>
                      <a:schemeClr val="tx1"/>
                    </a:solidFill>
                  </a:rPr>
                  <a:t> </a:t>
                </a:r>
                <a:r>
                  <a:rPr lang="en-US" spc="-10" dirty="0">
                    <a:solidFill>
                      <a:schemeClr val="tx1"/>
                    </a:solidFill>
                  </a:rPr>
                  <a:t>o</a:t>
                </a:r>
                <a:r>
                  <a:rPr lang="en-US" spc="-5" dirty="0">
                    <a:solidFill>
                      <a:schemeClr val="tx1"/>
                    </a:solidFill>
                  </a:rPr>
                  <a:t>f</a:t>
                </a:r>
                <a:r>
                  <a:rPr lang="en-US" spc="70" dirty="0">
                    <a:solidFill>
                      <a:schemeClr val="tx1"/>
                    </a:solidFill>
                  </a:rPr>
                  <a:t> </a:t>
                </a:r>
                <a:r>
                  <a:rPr lang="en-US" spc="-5" dirty="0">
                    <a:solidFill>
                      <a:schemeClr val="tx1"/>
                    </a:solidFill>
                  </a:rPr>
                  <a:t>squaring</a:t>
                </a:r>
                <a:r>
                  <a:rPr lang="en-US" spc="70" dirty="0">
                    <a:solidFill>
                      <a:schemeClr val="tx1"/>
                    </a:solidFill>
                  </a:rPr>
                  <a:t> </a:t>
                </a:r>
                <a:r>
                  <a:rPr lang="en-US" spc="-5" dirty="0">
                    <a:solidFill>
                      <a:schemeClr val="tx1"/>
                    </a:solidFill>
                  </a:rPr>
                  <a:t>both</a:t>
                </a:r>
                <a:r>
                  <a:rPr lang="en-US" spc="70" dirty="0">
                    <a:solidFill>
                      <a:schemeClr val="tx1"/>
                    </a:solidFill>
                  </a:rPr>
                  <a:t> </a:t>
                </a:r>
                <a:r>
                  <a:rPr lang="en-US" spc="-5" dirty="0">
                    <a:solidFill>
                      <a:schemeClr val="tx1"/>
                    </a:solidFill>
                  </a:rPr>
                  <a:t>sides</a:t>
                </a:r>
                <a:r>
                  <a:rPr lang="en-US" spc="70" dirty="0">
                    <a:solidFill>
                      <a:schemeClr val="tx1"/>
                    </a:solidFill>
                  </a:rPr>
                  <a:t> </a:t>
                </a:r>
                <a:r>
                  <a:rPr lang="en-US" spc="-5" dirty="0">
                    <a:solidFill>
                      <a:schemeClr val="tx1"/>
                    </a:solidFill>
                  </a:rPr>
                  <a:t>of Eq.</a:t>
                </a:r>
                <a:r>
                  <a:rPr lang="en-US" spc="65" dirty="0">
                    <a:solidFill>
                      <a:schemeClr val="tx1"/>
                    </a:solidFill>
                  </a:rPr>
                  <a:t> </a:t>
                </a:r>
                <a:r>
                  <a:rPr lang="en-US" spc="-5" dirty="0">
                    <a:solidFill>
                      <a:schemeClr val="tx1"/>
                    </a:solidFill>
                  </a:rPr>
                  <a:t>(6).</a:t>
                </a:r>
                <a:r>
                  <a:rPr lang="en-US" spc="65" dirty="0">
                    <a:solidFill>
                      <a:schemeClr val="tx1"/>
                    </a:solidFill>
                  </a:rPr>
                  <a:t> </a:t>
                </a:r>
                <a:r>
                  <a:rPr lang="en-US" spc="-5" dirty="0">
                    <a:solidFill>
                      <a:schemeClr val="tx1"/>
                    </a:solidFill>
                  </a:rPr>
                  <a:t>It</a:t>
                </a:r>
                <a:r>
                  <a:rPr lang="en-US" spc="65" dirty="0">
                    <a:solidFill>
                      <a:schemeClr val="tx1"/>
                    </a:solidFill>
                  </a:rPr>
                  <a:t> </a:t>
                </a:r>
                <a:r>
                  <a:rPr lang="en-US" spc="-5" dirty="0">
                    <a:solidFill>
                      <a:schemeClr val="tx1"/>
                    </a:solidFill>
                  </a:rPr>
                  <a:t>is</a:t>
                </a:r>
                <a:r>
                  <a:rPr lang="en-US" spc="65" dirty="0">
                    <a:solidFill>
                      <a:schemeClr val="tx1"/>
                    </a:solidFill>
                  </a:rPr>
                  <a:t> </a:t>
                </a:r>
                <a:r>
                  <a:rPr lang="en-US" spc="-10" dirty="0">
                    <a:solidFill>
                      <a:schemeClr val="tx1"/>
                    </a:solidFill>
                  </a:rPr>
                  <a:t>c</a:t>
                </a:r>
                <a:r>
                  <a:rPr lang="en-US" spc="-5" dirty="0">
                    <a:solidFill>
                      <a:schemeClr val="tx1"/>
                    </a:solidFill>
                  </a:rPr>
                  <a:t>lear</a:t>
                </a:r>
                <a:r>
                  <a:rPr lang="en-US" spc="65" dirty="0">
                    <a:solidFill>
                      <a:schemeClr val="tx1"/>
                    </a:solidFill>
                  </a:rPr>
                  <a:t> </a:t>
                </a:r>
                <a:r>
                  <a:rPr lang="en-US" spc="-5" dirty="0">
                    <a:solidFill>
                      <a:schemeClr val="tx1"/>
                    </a:solidFill>
                  </a:rPr>
                  <a:t>physically</a:t>
                </a:r>
                <a:r>
                  <a:rPr lang="en-US" spc="65" dirty="0">
                    <a:solidFill>
                      <a:schemeClr val="tx1"/>
                    </a:solidFill>
                  </a:rPr>
                  <a:t> </a:t>
                </a:r>
                <a:r>
                  <a:rPr lang="en-US" spc="-5" dirty="0">
                    <a:solidFill>
                      <a:schemeClr val="tx1"/>
                    </a:solidFill>
                  </a:rPr>
                  <a:t>that</a:t>
                </a:r>
                <a:r>
                  <a:rPr lang="en-US" spc="65" dirty="0">
                    <a:solidFill>
                      <a:schemeClr val="tx1"/>
                    </a:solidFill>
                  </a:rPr>
                  <a:t> </a:t>
                </a:r>
                <a:r>
                  <a:rPr lang="en-US" spc="-5" dirty="0">
                    <a:solidFill>
                      <a:schemeClr val="tx1"/>
                    </a:solidFill>
                  </a:rPr>
                  <a:t>after</a:t>
                </a:r>
                <a:r>
                  <a:rPr lang="en-US" spc="65" dirty="0">
                    <a:solidFill>
                      <a:schemeClr val="tx1"/>
                    </a:solidFill>
                  </a:rPr>
                  <a:t> </a:t>
                </a:r>
                <a:r>
                  <a:rPr lang="en-US" spc="-5" dirty="0">
                    <a:solidFill>
                      <a:schemeClr val="tx1"/>
                    </a:solidFill>
                  </a:rPr>
                  <a:t>the</a:t>
                </a:r>
                <a:r>
                  <a:rPr lang="en-US" spc="65" dirty="0">
                    <a:solidFill>
                      <a:schemeClr val="tx1"/>
                    </a:solidFill>
                  </a:rPr>
                  <a:t> </a:t>
                </a:r>
                <a:r>
                  <a:rPr lang="en-US" spc="-5" dirty="0">
                    <a:solidFill>
                      <a:schemeClr val="tx1"/>
                    </a:solidFill>
                  </a:rPr>
                  <a:t>tank</a:t>
                </a:r>
                <a:r>
                  <a:rPr lang="en-US" spc="65" dirty="0">
                    <a:solidFill>
                      <a:schemeClr val="tx1"/>
                    </a:solidFill>
                  </a:rPr>
                  <a:t> </a:t>
                </a:r>
                <a:r>
                  <a:rPr lang="en-US" spc="-5" dirty="0">
                    <a:solidFill>
                      <a:schemeClr val="tx1"/>
                    </a:solidFill>
                  </a:rPr>
                  <a:t>empties,</a:t>
                </a:r>
                <a:r>
                  <a:rPr lang="en-US"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65" dirty="0">
                    <a:solidFill>
                      <a:schemeClr val="tx1"/>
                    </a:solidFill>
                  </a:rPr>
                  <a:t> </a:t>
                </a:r>
                <a:r>
                  <a:rPr lang="en-US" spc="-5" dirty="0">
                    <a:solidFill>
                      <a:schemeClr val="tx1"/>
                    </a:solidFill>
                  </a:rPr>
                  <a:t>for</a:t>
                </a:r>
                <a:r>
                  <a:rPr lang="en-US" spc="65" dirty="0">
                    <a:solidFill>
                      <a:schemeClr val="tx1"/>
                    </a:solidFill>
                  </a:rPr>
                  <a:t> </a:t>
                </a:r>
                <a:r>
                  <a:rPr lang="en-US" spc="-10" dirty="0">
                    <a:solidFill>
                      <a:schemeClr val="tx1"/>
                    </a:solidFill>
                  </a:rPr>
                  <a:t>a</a:t>
                </a:r>
                <a:r>
                  <a:rPr lang="en-US" spc="-5" dirty="0">
                    <a:solidFill>
                      <a:schemeClr val="tx1"/>
                    </a:solidFill>
                  </a:rPr>
                  <a:t>ll</a:t>
                </a:r>
                <a:r>
                  <a:rPr lang="en-US" spc="65" dirty="0">
                    <a:solidFill>
                      <a:schemeClr val="tx1"/>
                    </a:solidFill>
                  </a:rPr>
                  <a:t> </a:t>
                </a:r>
                <a:r>
                  <a:rPr lang="en-US" i="1" spc="-5" dirty="0">
                    <a:solidFill>
                      <a:schemeClr val="tx1"/>
                    </a:solidFill>
                  </a:rPr>
                  <a:t>t</a:t>
                </a:r>
                <a:r>
                  <a:rPr lang="en-US" i="1" spc="-160" dirty="0">
                    <a:solidFill>
                      <a:schemeClr val="tx1"/>
                    </a:solidFill>
                  </a:rPr>
                  <a:t> </a:t>
                </a:r>
                <a:r>
                  <a:rPr lang="en-US" spc="-5" dirty="0">
                    <a:solidFill>
                      <a:schemeClr val="tx1"/>
                    </a:solidFill>
                  </a:rPr>
                  <a:t>.</a:t>
                </a:r>
                <a:r>
                  <a:rPr lang="en-US" spc="65" dirty="0">
                    <a:solidFill>
                      <a:schemeClr val="tx1"/>
                    </a:solidFill>
                  </a:rPr>
                  <a:t> </a:t>
                </a:r>
                <a:r>
                  <a:rPr lang="en-US" spc="-5" dirty="0">
                    <a:solidFill>
                      <a:schemeClr val="tx1"/>
                    </a:solidFill>
                  </a:rPr>
                  <a:t>Mathemati</a:t>
                </a:r>
                <a:r>
                  <a:rPr lang="en-US" spc="-10" dirty="0">
                    <a:solidFill>
                      <a:schemeClr val="tx1"/>
                    </a:solidFill>
                  </a:rPr>
                  <a:t>cally</a:t>
                </a:r>
                <a:r>
                  <a:rPr lang="en-US" spc="-5" dirty="0">
                    <a:solidFill>
                      <a:schemeClr val="tx1"/>
                    </a:solidFill>
                  </a:rPr>
                  <a:t>,</a:t>
                </a:r>
                <a:r>
                  <a:rPr lang="en-US" spc="-40" dirty="0">
                    <a:solidFill>
                      <a:schemeClr val="tx1"/>
                    </a:solidFill>
                  </a:rPr>
                  <a:t> </a:t>
                </a:r>
                <a:r>
                  <a:rPr lang="en-US" spc="-5" dirty="0">
                    <a:solidFill>
                      <a:schemeClr val="tx1"/>
                    </a:solidFill>
                  </a:rPr>
                  <a:t>it</a:t>
                </a:r>
                <a:r>
                  <a:rPr lang="en-US" spc="-45" dirty="0">
                    <a:solidFill>
                      <a:schemeClr val="tx1"/>
                    </a:solidFill>
                  </a:rPr>
                  <a:t> </a:t>
                </a:r>
                <a:r>
                  <a:rPr lang="en-US" spc="-10" dirty="0">
                    <a:solidFill>
                      <a:schemeClr val="tx1"/>
                    </a:solidFill>
                  </a:rPr>
                  <a:t>als</a:t>
                </a:r>
                <a:r>
                  <a:rPr lang="en-US" spc="-5" dirty="0">
                    <a:solidFill>
                      <a:schemeClr val="tx1"/>
                    </a:solidFill>
                  </a:rPr>
                  <a:t>o</a:t>
                </a:r>
                <a:r>
                  <a:rPr lang="en-US" spc="-45" dirty="0">
                    <a:solidFill>
                      <a:schemeClr val="tx1"/>
                    </a:solidFill>
                  </a:rPr>
                  <a:t> </a:t>
                </a:r>
                <a:r>
                  <a:rPr lang="en-US" spc="-15" dirty="0">
                    <a:solidFill>
                      <a:schemeClr val="tx1"/>
                    </a:solidFill>
                  </a:rPr>
                  <a:t>work</a:t>
                </a:r>
                <a:r>
                  <a:rPr lang="en-US" spc="-5" dirty="0">
                    <a:solidFill>
                      <a:schemeClr val="tx1"/>
                    </a:solidFill>
                  </a:rPr>
                  <a:t>s</a:t>
                </a:r>
                <a:r>
                  <a:rPr lang="en-US" spc="-40" dirty="0">
                    <a:solidFill>
                      <a:schemeClr val="tx1"/>
                    </a:solidFill>
                  </a:rPr>
                  <a:t> </a:t>
                </a:r>
                <a:r>
                  <a:rPr lang="en-US" spc="-10" dirty="0">
                    <a:solidFill>
                      <a:schemeClr val="tx1"/>
                    </a:solidFill>
                  </a:rPr>
                  <a:t>t</a:t>
                </a:r>
                <a:r>
                  <a:rPr lang="en-US" spc="-5" dirty="0">
                    <a:solidFill>
                      <a:schemeClr val="tx1"/>
                    </a:solidFill>
                  </a:rPr>
                  <a:t>o</a:t>
                </a:r>
                <a:r>
                  <a:rPr lang="en-US" spc="-45" dirty="0">
                    <a:solidFill>
                      <a:schemeClr val="tx1"/>
                    </a:solidFill>
                  </a:rPr>
                  <a:t> </a:t>
                </a:r>
                <a:r>
                  <a:rPr lang="en-US" spc="-10" dirty="0">
                    <a:solidFill>
                      <a:schemeClr val="tx1"/>
                    </a:solidFill>
                  </a:rPr>
                  <a:t>exten</a:t>
                </a:r>
                <a:r>
                  <a:rPr lang="en-US" spc="-5" dirty="0">
                    <a:solidFill>
                      <a:schemeClr val="tx1"/>
                    </a:solidFill>
                  </a:rPr>
                  <a:t>d</a:t>
                </a:r>
                <a:r>
                  <a:rPr lang="en-US" spc="-40" dirty="0">
                    <a:solidFill>
                      <a:schemeClr val="tx1"/>
                    </a:solidFill>
                  </a:rPr>
                  <a:t> </a:t>
                </a:r>
                <a:r>
                  <a:rPr lang="en-US" spc="-10" dirty="0">
                    <a:solidFill>
                      <a:schemeClr val="tx1"/>
                    </a:solidFill>
                  </a:rPr>
                  <a:t>th</a:t>
                </a:r>
                <a:r>
                  <a:rPr lang="en-US" spc="-5" dirty="0">
                    <a:solidFill>
                      <a:schemeClr val="tx1"/>
                    </a:solidFill>
                  </a:rPr>
                  <a:t>e</a:t>
                </a:r>
                <a:r>
                  <a:rPr lang="en-US" spc="-40" dirty="0">
                    <a:solidFill>
                      <a:schemeClr val="tx1"/>
                    </a:solidFill>
                  </a:rPr>
                  <a:t> </a:t>
                </a:r>
                <a:r>
                  <a:rPr lang="en-US" spc="-5" dirty="0">
                    <a:solidFill>
                      <a:schemeClr val="tx1"/>
                    </a:solidFill>
                  </a:rPr>
                  <a:t>s</a:t>
                </a:r>
                <a:r>
                  <a:rPr lang="en-US" spc="-10" dirty="0">
                    <a:solidFill>
                      <a:schemeClr val="tx1"/>
                    </a:solidFill>
                  </a:rPr>
                  <a:t>olutio</a:t>
                </a:r>
                <a:r>
                  <a:rPr lang="en-US" spc="-5" dirty="0">
                    <a:solidFill>
                      <a:schemeClr val="tx1"/>
                    </a:solidFill>
                  </a:rPr>
                  <a:t>n</a:t>
                </a:r>
                <a:r>
                  <a:rPr lang="en-US" spc="-40" dirty="0">
                    <a:solidFill>
                      <a:schemeClr val="tx1"/>
                    </a:solidFill>
                  </a:rPr>
                  <a:t> </a:t>
                </a:r>
                <a:r>
                  <a:rPr lang="en-US" spc="-5" dirty="0">
                    <a:solidFill>
                      <a:schemeClr val="tx1"/>
                    </a:solidFill>
                  </a:rPr>
                  <a:t>so</a:t>
                </a:r>
                <a:r>
                  <a:rPr lang="en-US" spc="-4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25"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40" dirty="0">
                    <a:solidFill>
                      <a:schemeClr val="tx1"/>
                    </a:solidFill>
                  </a:rPr>
                  <a:t> </a:t>
                </a:r>
                <a:r>
                  <a:rPr lang="en-US" spc="-5" dirty="0">
                    <a:solidFill>
                      <a:schemeClr val="tx1"/>
                    </a:solidFill>
                  </a:rPr>
                  <a:t>for</a:t>
                </a:r>
                <a:r>
                  <a:rPr lang="en-US" spc="-40" dirty="0">
                    <a:solidFill>
                      <a:schemeClr val="tx1"/>
                    </a:solidFill>
                  </a:rPr>
                  <a:t> </a:t>
                </a:r>
                <a:r>
                  <a:rPr lang="en-US" i="1" spc="-5" dirty="0">
                    <a:solidFill>
                      <a:schemeClr val="tx1"/>
                    </a:solidFill>
                  </a:rPr>
                  <a:t>t</a:t>
                </a:r>
                <a:r>
                  <a:rPr lang="en-US" i="1" spc="114" dirty="0">
                    <a:solidFill>
                      <a:schemeClr val="tx1"/>
                    </a:solidFill>
                  </a:rPr>
                  <a:t> </a:t>
                </a:r>
                <a:r>
                  <a:rPr lang="en-US" spc="-50" dirty="0">
                    <a:solidFill>
                      <a:schemeClr val="tx1"/>
                    </a:solidFill>
                  </a:rPr>
                  <a:t>≥</a:t>
                </a:r>
                <a:r>
                  <a:rPr lang="en-US" spc="-40" dirty="0">
                    <a:solidFill>
                      <a:schemeClr val="tx1"/>
                    </a:solidFill>
                  </a:rPr>
                  <a:t> </a:t>
                </a:r>
                <a:r>
                  <a:rPr lang="en-US" i="1" spc="-10" dirty="0" err="1">
                    <a:solidFill>
                      <a:schemeClr val="tx1"/>
                    </a:solidFill>
                  </a:rPr>
                  <a:t>t</a:t>
                </a:r>
                <a:r>
                  <a:rPr lang="en-US" baseline="-11111" dirty="0" err="1">
                    <a:solidFill>
                      <a:schemeClr val="tx1"/>
                    </a:solidFill>
                  </a:rPr>
                  <a:t>e</a:t>
                </a:r>
                <a:r>
                  <a:rPr lang="en-US" i="1" spc="127" baseline="-11111" dirty="0">
                    <a:solidFill>
                      <a:schemeClr val="tx1"/>
                    </a:solidFill>
                  </a:rPr>
                  <a:t> </a:t>
                </a:r>
                <a:r>
                  <a:rPr lang="en-US" spc="-10" dirty="0">
                    <a:solidFill>
                      <a:schemeClr val="tx1"/>
                    </a:solidFill>
                  </a:rPr>
                  <a:t>becaus</a:t>
                </a:r>
                <a:r>
                  <a:rPr lang="en-US" spc="-5" dirty="0">
                    <a:solidFill>
                      <a:schemeClr val="tx1"/>
                    </a:solidFill>
                  </a:rPr>
                  <a:t>e</a:t>
                </a:r>
                <a:r>
                  <a:rPr lang="en-US" spc="25"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40" dirty="0">
                    <a:solidFill>
                      <a:schemeClr val="tx1"/>
                    </a:solidFill>
                  </a:rPr>
                  <a:t> </a:t>
                </a:r>
                <a:r>
                  <a:rPr lang="en-US" spc="-5" dirty="0">
                    <a:solidFill>
                      <a:schemeClr val="tx1"/>
                    </a:solidFill>
                  </a:rPr>
                  <a:t>also satisfies</a:t>
                </a:r>
                <a:r>
                  <a:rPr lang="en-US" spc="-30" dirty="0">
                    <a:solidFill>
                      <a:schemeClr val="tx1"/>
                    </a:solidFill>
                  </a:rPr>
                  <a:t> </a:t>
                </a:r>
                <a:r>
                  <a:rPr lang="en-US" spc="-5" dirty="0">
                    <a:solidFill>
                      <a:schemeClr val="tx1"/>
                    </a:solidFill>
                  </a:rPr>
                  <a:t>the</a:t>
                </a:r>
                <a:r>
                  <a:rPr lang="en-US" spc="-25" dirty="0">
                    <a:solidFill>
                      <a:schemeClr val="tx1"/>
                    </a:solidFill>
                  </a:rPr>
                  <a:t> </a:t>
                </a:r>
                <a:r>
                  <a:rPr lang="en-US" spc="-10" dirty="0">
                    <a:solidFill>
                      <a:schemeClr val="tx1"/>
                    </a:solidFill>
                  </a:rPr>
                  <a:t>d</a:t>
                </a:r>
                <a:r>
                  <a:rPr lang="en-US" spc="-5" dirty="0">
                    <a:solidFill>
                      <a:schemeClr val="tx1"/>
                    </a:solidFill>
                  </a:rPr>
                  <a:t>ifferential</a:t>
                </a:r>
                <a:r>
                  <a:rPr lang="en-US" spc="-25" dirty="0">
                    <a:solidFill>
                      <a:schemeClr val="tx1"/>
                    </a:solidFill>
                  </a:rPr>
                  <a:t> </a:t>
                </a:r>
                <a:r>
                  <a:rPr lang="en-US" spc="-5" dirty="0">
                    <a:solidFill>
                      <a:schemeClr val="tx1"/>
                    </a:solidFill>
                  </a:rPr>
                  <a:t>equation.</a:t>
                </a:r>
                <a:r>
                  <a:rPr lang="en-US" spc="-25" dirty="0">
                    <a:solidFill>
                      <a:schemeClr val="tx1"/>
                    </a:solidFill>
                  </a:rPr>
                  <a:t> </a:t>
                </a:r>
                <a:r>
                  <a:rPr lang="en-US" spc="-5" dirty="0">
                    <a:solidFill>
                      <a:schemeClr val="tx1"/>
                    </a:solidFill>
                  </a:rPr>
                  <a:t>Thus,</a:t>
                </a:r>
                <a:r>
                  <a:rPr lang="en-US" spc="-25" dirty="0">
                    <a:solidFill>
                      <a:schemeClr val="tx1"/>
                    </a:solidFill>
                  </a:rPr>
                  <a:t> </a:t>
                </a:r>
                <a:r>
                  <a:rPr lang="en-US" spc="-5" dirty="0">
                    <a:solidFill>
                      <a:schemeClr val="tx1"/>
                    </a:solidFill>
                  </a:rPr>
                  <a:t>the</a:t>
                </a:r>
                <a:r>
                  <a:rPr lang="en-US" spc="-30" dirty="0">
                    <a:solidFill>
                      <a:schemeClr val="tx1"/>
                    </a:solidFill>
                  </a:rPr>
                  <a:t> </a:t>
                </a:r>
                <a:r>
                  <a:rPr lang="en-US" spc="-5" dirty="0">
                    <a:solidFill>
                      <a:schemeClr val="tx1"/>
                    </a:solidFill>
                  </a:rPr>
                  <a:t>solution</a:t>
                </a:r>
                <a:r>
                  <a:rPr lang="en-US" spc="-25" dirty="0">
                    <a:solidFill>
                      <a:schemeClr val="tx1"/>
                    </a:solidFill>
                  </a:rPr>
                  <a:t> </a:t>
                </a:r>
                <a:r>
                  <a:rPr lang="en-US" spc="-5" dirty="0">
                    <a:solidFill>
                      <a:schemeClr val="tx1"/>
                    </a:solidFill>
                  </a:rPr>
                  <a:t>to</a:t>
                </a:r>
                <a:r>
                  <a:rPr lang="en-US" spc="-30" dirty="0">
                    <a:solidFill>
                      <a:schemeClr val="tx1"/>
                    </a:solidFill>
                  </a:rPr>
                  <a:t> </a:t>
                </a:r>
                <a:r>
                  <a:rPr lang="en-US" spc="-5" dirty="0">
                    <a:solidFill>
                      <a:schemeClr val="tx1"/>
                    </a:solidFill>
                  </a:rPr>
                  <a:t>the</a:t>
                </a:r>
                <a:r>
                  <a:rPr lang="en-US" spc="-25" dirty="0">
                    <a:solidFill>
                      <a:schemeClr val="tx1"/>
                    </a:solidFill>
                  </a:rPr>
                  <a:t> </a:t>
                </a:r>
                <a:r>
                  <a:rPr lang="en-US" spc="-5" dirty="0">
                    <a:solidFill>
                      <a:schemeClr val="tx1"/>
                    </a:solidFill>
                  </a:rPr>
                  <a:t>Initial</a:t>
                </a:r>
                <a:r>
                  <a:rPr lang="en-US" spc="-30" dirty="0">
                    <a:solidFill>
                      <a:schemeClr val="tx1"/>
                    </a:solidFill>
                  </a:rPr>
                  <a:t> </a:t>
                </a:r>
                <a:r>
                  <a:rPr lang="en-US" spc="-15" dirty="0">
                    <a:solidFill>
                      <a:schemeClr val="tx1"/>
                    </a:solidFill>
                  </a:rPr>
                  <a:t>V</a:t>
                </a:r>
                <a:r>
                  <a:rPr lang="en-US" spc="-5" dirty="0">
                    <a:solidFill>
                      <a:schemeClr val="tx1"/>
                    </a:solidFill>
                  </a:rPr>
                  <a:t>alue</a:t>
                </a:r>
                <a:r>
                  <a:rPr lang="en-US" spc="-25" dirty="0">
                    <a:solidFill>
                      <a:schemeClr val="tx1"/>
                    </a:solidFill>
                  </a:rPr>
                  <a:t> </a:t>
                </a:r>
                <a:r>
                  <a:rPr lang="en-US" spc="-5" dirty="0">
                    <a:solidFill>
                      <a:schemeClr val="tx1"/>
                    </a:solidFill>
                  </a:rPr>
                  <a:t>Problem,</a:t>
                </a:r>
                <a:r>
                  <a:rPr lang="en-US" spc="-25" dirty="0">
                    <a:solidFill>
                      <a:schemeClr val="tx1"/>
                    </a:solidFill>
                  </a:rPr>
                  <a:t> </a:t>
                </a:r>
                <a:r>
                  <a:rPr lang="en-US" spc="-5" dirty="0">
                    <a:solidFill>
                      <a:schemeClr val="tx1"/>
                    </a:solidFill>
                  </a:rPr>
                  <a:t>defined for </a:t>
                </a:r>
                <a:r>
                  <a:rPr lang="en-US" spc="-10" dirty="0">
                    <a:solidFill>
                      <a:schemeClr val="tx1"/>
                    </a:solidFill>
                  </a:rPr>
                  <a:t>a</a:t>
                </a:r>
                <a:r>
                  <a:rPr lang="en-US" spc="-5" dirty="0">
                    <a:solidFill>
                      <a:schemeClr val="tx1"/>
                    </a:solidFill>
                  </a:rPr>
                  <a:t>ll </a:t>
                </a:r>
                <a:r>
                  <a:rPr lang="en-US" i="1" spc="-5" dirty="0">
                    <a:solidFill>
                      <a:schemeClr val="tx1"/>
                    </a:solidFill>
                  </a:rPr>
                  <a:t>t</a:t>
                </a:r>
                <a:r>
                  <a:rPr lang="en-US" i="1" spc="114" dirty="0">
                    <a:solidFill>
                      <a:schemeClr val="tx1"/>
                    </a:solidFill>
                  </a:rPr>
                  <a:t> </a:t>
                </a:r>
                <a:r>
                  <a:rPr lang="en-US" spc="-50"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 is</a:t>
                </a:r>
              </a:p>
              <a:p>
                <a:pPr marL="0" marR="5080" indent="0">
                  <a:lnSpc>
                    <a:spcPct val="100000"/>
                  </a:lnSpc>
                  <a:buNone/>
                </a:pP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eqArr>
                            <m:eqArrPr>
                              <m:ctrlPr>
                                <a:rPr lang="en-US" b="0" i="1" smtClean="0">
                                  <a:solidFill>
                                    <a:schemeClr val="tx1"/>
                                  </a:solidFill>
                                  <a:latin typeface="Cambria Math" panose="02040503050406030204" pitchFamily="18" charset="0"/>
                                </a:rPr>
                              </m:ctrlPr>
                            </m:eqArrPr>
                            <m:e>
                              <m:m>
                                <m:mPr>
                                  <m:mcs>
                                    <m:mc>
                                      <m:mcPr>
                                        <m:count m:val="2"/>
                                        <m:mcJc m:val="center"/>
                                      </m:mcPr>
                                    </m:mc>
                                  </m:mcs>
                                  <m:ctrlPr>
                                    <a:rPr lang="en-US" b="0" i="1" smtClean="0">
                                      <a:solidFill>
                                        <a:schemeClr val="tx1"/>
                                      </a:solidFill>
                                      <a:latin typeface="Cambria Math" panose="02040503050406030204" pitchFamily="18" charset="0"/>
                                    </a:rPr>
                                  </m:ctrlPr>
                                </m:mPr>
                                <m:mr>
                                  <m:e>
                                    <m:r>
                                      <m:rPr>
                                        <m:nor/>
                                      </m:rPr>
                                      <a:rPr lang="en-US" spc="-90" dirty="0">
                                        <a:solidFill>
                                          <a:schemeClr val="tx1"/>
                                        </a:solidFill>
                                      </a:rPr>
                                      <m:t>(</m:t>
                                    </m:r>
                                    <m:r>
                                      <m:rPr>
                                        <m:nor/>
                                      </m:rPr>
                                      <a:rPr lang="en-US" spc="-10" dirty="0">
                                        <a:solidFill>
                                          <a:schemeClr val="tx1"/>
                                        </a:solidFill>
                                      </a:rPr>
                                      <m:t>2</m:t>
                                    </m:r>
                                    <m:r>
                                      <m:rPr>
                                        <m:nor/>
                                      </m:rPr>
                                      <a:rPr lang="en-US" spc="-5" dirty="0">
                                        <a:solidFill>
                                          <a:schemeClr val="tx1"/>
                                        </a:solidFill>
                                      </a:rPr>
                                      <m:t>0</m:t>
                                    </m:r>
                                    <m:r>
                                      <m:rPr>
                                        <m:nor/>
                                      </m:rPr>
                                      <a:rPr lang="en-US" spc="-30" dirty="0">
                                        <a:solidFill>
                                          <a:schemeClr val="tx1"/>
                                        </a:solidFill>
                                      </a:rPr>
                                      <m:t> </m:t>
                                    </m:r>
                                    <m:r>
                                      <m:rPr>
                                        <m:nor/>
                                      </m:rPr>
                                      <a:rPr lang="en-US" spc="-25" dirty="0">
                                        <a:solidFill>
                                          <a:schemeClr val="tx1"/>
                                        </a:solidFill>
                                      </a:rPr>
                                      <m:t>−</m:t>
                                    </m:r>
                                    <m:r>
                                      <m:rPr>
                                        <m:nor/>
                                      </m:rPr>
                                      <a:rPr lang="en-US" spc="-95" dirty="0">
                                        <a:solidFill>
                                          <a:schemeClr val="tx1"/>
                                        </a:solidFill>
                                      </a:rPr>
                                      <m:t> </m:t>
                                    </m:r>
                                    <m:r>
                                      <m:rPr>
                                        <m:nor/>
                                      </m:rPr>
                                      <a:rPr lang="en-US" spc="-10" dirty="0">
                                        <a:solidFill>
                                          <a:schemeClr val="tx1"/>
                                        </a:solidFill>
                                      </a:rPr>
                                      <m:t>0.0028</m:t>
                                    </m:r>
                                    <m:r>
                                      <m:rPr>
                                        <m:nor/>
                                      </m:rPr>
                                      <a:rPr lang="en-US" i="1" spc="-5" dirty="0">
                                        <a:solidFill>
                                          <a:schemeClr val="tx1"/>
                                        </a:solidFill>
                                      </a:rPr>
                                      <m:t>t</m:t>
                                    </m:r>
                                    <m:r>
                                      <m:rPr>
                                        <m:nor/>
                                      </m:rPr>
                                      <a:rPr lang="en-US" b="1" spc="-90" dirty="0">
                                        <a:solidFill>
                                          <a:schemeClr val="tx1"/>
                                        </a:solidFill>
                                      </a:rPr>
                                      <m:t>)</m:t>
                                    </m:r>
                                    <m:r>
                                      <m:rPr>
                                        <m:nor/>
                                      </m:rPr>
                                      <a:rPr lang="en-US" baseline="29629" dirty="0">
                                        <a:solidFill>
                                          <a:schemeClr val="tx1"/>
                                        </a:solidFill>
                                      </a:rPr>
                                      <m:t>2</m:t>
                                    </m:r>
                                  </m:e>
                                  <m:e>
                                    <m:r>
                                      <m:rPr>
                                        <m:nor/>
                                      </m:rPr>
                                      <a:rPr lang="en-US" spc="-5" dirty="0">
                                        <a:solidFill>
                                          <a:schemeClr val="tx1"/>
                                        </a:solidFill>
                                      </a:rPr>
                                      <m:t>for</m:t>
                                    </m:r>
                                    <m:r>
                                      <m:rPr>
                                        <m:nor/>
                                      </m:rPr>
                                      <a:rPr lang="en-US" spc="80" dirty="0">
                                        <a:solidFill>
                                          <a:schemeClr val="tx1"/>
                                        </a:solidFill>
                                      </a:rPr>
                                      <m:t> </m:t>
                                    </m:r>
                                    <m:r>
                                      <m:rPr>
                                        <m:nor/>
                                      </m:rPr>
                                      <a:rPr lang="en-US" spc="-5" dirty="0">
                                        <a:solidFill>
                                          <a:schemeClr val="tx1"/>
                                        </a:solidFill>
                                      </a:rPr>
                                      <m:t>0</m:t>
                                    </m:r>
                                    <m:r>
                                      <m:rPr>
                                        <m:nor/>
                                      </m:rPr>
                                      <a:rPr lang="en-US" spc="25" dirty="0">
                                        <a:solidFill>
                                          <a:schemeClr val="tx1"/>
                                        </a:solidFill>
                                      </a:rPr>
                                      <m:t> </m:t>
                                    </m:r>
                                    <m:r>
                                      <m:rPr>
                                        <m:nor/>
                                      </m:rPr>
                                      <a:rPr lang="en-US" spc="-50" dirty="0">
                                        <a:solidFill>
                                          <a:schemeClr val="tx1"/>
                                        </a:solidFill>
                                      </a:rPr>
                                      <m:t>≤</m:t>
                                    </m:r>
                                    <m:r>
                                      <m:rPr>
                                        <m:nor/>
                                      </m:rPr>
                                      <a:rPr lang="en-US" spc="-40" dirty="0">
                                        <a:solidFill>
                                          <a:schemeClr val="tx1"/>
                                        </a:solidFill>
                                      </a:rPr>
                                      <m:t> </m:t>
                                    </m:r>
                                    <m:r>
                                      <m:rPr>
                                        <m:nor/>
                                      </m:rPr>
                                      <a:rPr lang="en-US" i="1" spc="-5" dirty="0">
                                        <a:solidFill>
                                          <a:schemeClr val="tx1"/>
                                        </a:solidFill>
                                      </a:rPr>
                                      <m:t>t</m:t>
                                    </m:r>
                                    <m:r>
                                      <m:rPr>
                                        <m:nor/>
                                      </m:rPr>
                                      <a:rPr lang="en-US" i="1" spc="114" dirty="0">
                                        <a:solidFill>
                                          <a:schemeClr val="tx1"/>
                                        </a:solidFill>
                                      </a:rPr>
                                      <m:t> </m:t>
                                    </m:r>
                                    <m:r>
                                      <m:rPr>
                                        <m:nor/>
                                      </m:rPr>
                                      <a:rPr lang="en-US" spc="-50" dirty="0">
                                        <a:solidFill>
                                          <a:schemeClr val="tx1"/>
                                        </a:solidFill>
                                      </a:rPr>
                                      <m:t>≤</m:t>
                                    </m:r>
                                    <m:r>
                                      <m:rPr>
                                        <m:nor/>
                                      </m:rPr>
                                      <a:rPr lang="en-US" spc="-40" dirty="0">
                                        <a:solidFill>
                                          <a:schemeClr val="tx1"/>
                                        </a:solidFill>
                                      </a:rPr>
                                      <m:t> </m:t>
                                    </m:r>
                                    <m:r>
                                      <m:rPr>
                                        <m:nor/>
                                      </m:rPr>
                                      <a:rPr lang="en-US" i="1" spc="-5" dirty="0">
                                        <a:solidFill>
                                          <a:schemeClr val="tx1"/>
                                        </a:solidFill>
                                      </a:rPr>
                                      <m:t>t</m:t>
                                    </m:r>
                                    <m:r>
                                      <m:rPr>
                                        <m:nor/>
                                      </m:rPr>
                                      <a:rPr lang="en-US" spc="97" baseline="-11111" dirty="0">
                                        <a:solidFill>
                                          <a:schemeClr val="tx1"/>
                                        </a:solidFill>
                                      </a:rPr>
                                      <m:t>e</m:t>
                                    </m:r>
                                    <m:r>
                                      <m:rPr>
                                        <m:nor/>
                                      </m:rPr>
                                      <a:rPr lang="en-US" baseline="29629" dirty="0">
                                        <a:solidFill>
                                          <a:schemeClr val="tx1"/>
                                        </a:solidFill>
                                      </a:rPr>
                                      <m:t>2</m:t>
                                    </m:r>
                                  </m:e>
                                </m:mr>
                              </m:m>
                            </m:e>
                            <m:e>
                              <m:m>
                                <m:mPr>
                                  <m:mcs>
                                    <m:mc>
                                      <m:mcPr>
                                        <m:count m:val="2"/>
                                        <m:mcJc m:val="center"/>
                                      </m:mcPr>
                                    </m:mc>
                                  </m:mcs>
                                  <m:ctrlPr>
                                    <a:rPr lang="en-US" b="0"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0</m:t>
                                    </m:r>
                                  </m:e>
                                  <m:e>
                                    <m:r>
                                      <a:rPr lang="en-US" b="0" i="1" smtClean="0">
                                        <a:solidFill>
                                          <a:schemeClr val="tx1"/>
                                        </a:solidFill>
                                        <a:latin typeface="Cambria Math" panose="02040503050406030204" pitchFamily="18" charset="0"/>
                                      </a:rPr>
                                      <m:t> </m:t>
                                    </m:r>
                                    <m:r>
                                      <m:rPr>
                                        <m:nor/>
                                      </m:rPr>
                                      <a:rPr lang="en-US" spc="-5" dirty="0">
                                        <a:solidFill>
                                          <a:schemeClr val="tx1"/>
                                        </a:solidFill>
                                      </a:rPr>
                                      <m:t>for</m:t>
                                    </m:r>
                                    <m:r>
                                      <m:rPr>
                                        <m:nor/>
                                      </m:rPr>
                                      <a:rPr lang="en-US" spc="-40" dirty="0">
                                        <a:solidFill>
                                          <a:schemeClr val="tx1"/>
                                        </a:solidFill>
                                      </a:rPr>
                                      <m:t> </m:t>
                                    </m:r>
                                    <m:r>
                                      <m:rPr>
                                        <m:nor/>
                                      </m:rPr>
                                      <a:rPr lang="en-US" i="1" spc="-5" dirty="0">
                                        <a:solidFill>
                                          <a:schemeClr val="tx1"/>
                                        </a:solidFill>
                                      </a:rPr>
                                      <m:t>t</m:t>
                                    </m:r>
                                    <m:r>
                                      <m:rPr>
                                        <m:nor/>
                                      </m:rPr>
                                      <a:rPr lang="en-US" i="1" spc="114" dirty="0">
                                        <a:solidFill>
                                          <a:schemeClr val="tx1"/>
                                        </a:solidFill>
                                      </a:rPr>
                                      <m:t> </m:t>
                                    </m:r>
                                    <m:r>
                                      <m:rPr>
                                        <m:nor/>
                                      </m:rPr>
                                      <a:rPr lang="en-US" spc="-50" dirty="0">
                                        <a:solidFill>
                                          <a:schemeClr val="tx1"/>
                                        </a:solidFill>
                                      </a:rPr>
                                      <m:t>≥</m:t>
                                    </m:r>
                                    <m:r>
                                      <m:rPr>
                                        <m:nor/>
                                      </m:rPr>
                                      <a:rPr lang="en-US" spc="-40" dirty="0">
                                        <a:solidFill>
                                          <a:schemeClr val="tx1"/>
                                        </a:solidFill>
                                      </a:rPr>
                                      <m:t> </m:t>
                                    </m:r>
                                    <m:r>
                                      <m:rPr>
                                        <m:nor/>
                                      </m:rPr>
                                      <a:rPr lang="en-US" i="1" spc="-10" dirty="0">
                                        <a:solidFill>
                                          <a:schemeClr val="tx1"/>
                                        </a:solidFill>
                                      </a:rPr>
                                      <m:t>t</m:t>
                                    </m:r>
                                    <m:r>
                                      <m:rPr>
                                        <m:nor/>
                                      </m:rPr>
                                      <a:rPr lang="en-US" baseline="-11111" dirty="0">
                                        <a:solidFill>
                                          <a:schemeClr val="tx1"/>
                                        </a:solidFill>
                                      </a:rPr>
                                      <m:t>e</m:t>
                                    </m:r>
                                  </m:e>
                                </m:mr>
                              </m:m>
                            </m:e>
                          </m:eqArr>
                        </m:e>
                      </m:d>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2383819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14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15" dirty="0">
                    <a:solidFill>
                      <a:schemeClr val="tx1"/>
                    </a:solidFill>
                    <a:latin typeface="Times New Roman"/>
                    <a:cs typeface="Times New Roman"/>
                  </a:rPr>
                  <a:t>Man</a:t>
                </a:r>
                <a:r>
                  <a:rPr lang="en-US" spc="-5" dirty="0">
                    <a:solidFill>
                      <a:schemeClr val="tx1"/>
                    </a:solidFill>
                    <a:latin typeface="Times New Roman"/>
                    <a:cs typeface="Times New Roman"/>
                  </a:rPr>
                  <a:t>y</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phenomen</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modele</a:t>
                </a:r>
                <a:r>
                  <a:rPr lang="en-US" spc="-5" dirty="0">
                    <a:solidFill>
                      <a:schemeClr val="tx1"/>
                    </a:solidFill>
                    <a:latin typeface="Times New Roman"/>
                    <a:cs typeface="Times New Roman"/>
                  </a:rPr>
                  <a:t>d</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differentia</a:t>
                </a:r>
                <a:r>
                  <a:rPr lang="en-US" spc="-5" dirty="0">
                    <a:solidFill>
                      <a:schemeClr val="tx1"/>
                    </a:solidFill>
                    <a:latin typeface="Times New Roman"/>
                    <a:cs typeface="Times New Roman"/>
                  </a:rPr>
                  <a:t>l</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equatio</a:t>
                </a:r>
                <a:r>
                  <a:rPr lang="en-US" spc="-5" dirty="0">
                    <a:solidFill>
                      <a:schemeClr val="tx1"/>
                    </a:solidFill>
                    <a:latin typeface="Times New Roman"/>
                    <a:cs typeface="Times New Roman"/>
                  </a:rPr>
                  <a:t>n </a:t>
                </a:r>
              </a:p>
              <a:p>
                <a:pPr marL="0" marR="5080" indent="0" algn="ctr">
                  <a:lnSpc>
                    <a:spcPct val="100000"/>
                  </a:lnSpc>
                  <a:buNone/>
                </a:pP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i="1" smtClean="0">
                            <a:solidFill>
                              <a:schemeClr val="tx1"/>
                            </a:solidFill>
                            <a:latin typeface="Cambria Math" panose="02040503050406030204" pitchFamily="18" charset="0"/>
                            <a:cs typeface="Times New Roman"/>
                          </a:rPr>
                          <m:t>𝑑𝑦</m:t>
                        </m:r>
                      </m:num>
                      <m:den>
                        <m:r>
                          <a:rPr lang="en-US" i="1" smtClean="0">
                            <a:solidFill>
                              <a:schemeClr val="tx1"/>
                            </a:solidFill>
                            <a:latin typeface="Cambria Math" panose="02040503050406030204" pitchFamily="18" charset="0"/>
                            <a:cs typeface="Times New Roman"/>
                          </a:rPr>
                          <m:t>𝑑</m:t>
                        </m:r>
                        <m:r>
                          <a:rPr lang="en-US" b="0" i="1" smtClean="0">
                            <a:solidFill>
                              <a:schemeClr val="tx1"/>
                            </a:solidFill>
                            <a:latin typeface="Cambria Math" panose="02040503050406030204" pitchFamily="18" charset="0"/>
                            <a:cs typeface="Times New Roman"/>
                          </a:rPr>
                          <m:t>𝑡</m:t>
                        </m:r>
                      </m:den>
                    </m:f>
                  </m:oMath>
                </a14:m>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75" dirty="0" err="1">
                    <a:solidFill>
                      <a:schemeClr val="tx1"/>
                    </a:solidFill>
                    <a:latin typeface="Times New Roman"/>
                    <a:cs typeface="Times New Roman"/>
                  </a:rPr>
                  <a:t>k</a:t>
                </a:r>
                <a:r>
                  <a:rPr lang="en-US" i="1" spc="45" dirty="0" err="1">
                    <a:solidFill>
                      <a:schemeClr val="tx1"/>
                    </a:solidFill>
                    <a:latin typeface="Times New Roman"/>
                    <a:cs typeface="Times New Roman"/>
                  </a:rPr>
                  <a:t>y</a:t>
                </a:r>
                <a:endParaRPr lang="en-US" spc="-30" dirty="0">
                  <a:solidFill>
                    <a:schemeClr val="tx1"/>
                  </a:solidFill>
                  <a:latin typeface="Times New Roman"/>
                  <a:cs typeface="Times New Roman"/>
                </a:endParaRPr>
              </a:p>
              <a:p>
                <a:pPr marL="0" marR="5080" indent="0">
                  <a:lnSpc>
                    <a:spcPct val="100000"/>
                  </a:lnSpc>
                  <a:buNone/>
                </a:pPr>
                <a:r>
                  <a:rPr lang="en-US" spc="-10" dirty="0">
                    <a:solidFill>
                      <a:schemeClr val="tx1"/>
                    </a:solidFill>
                    <a:latin typeface="Times New Roman"/>
                    <a:cs typeface="Times New Roman"/>
                  </a:rPr>
                  <a:t>whic</a:t>
                </a:r>
                <a:r>
                  <a:rPr lang="en-US" spc="-5" dirty="0">
                    <a:solidFill>
                      <a:schemeClr val="tx1"/>
                    </a:solidFill>
                    <a:latin typeface="Times New Roman"/>
                    <a:cs typeface="Times New Roman"/>
                  </a:rPr>
                  <a:t>h</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assume</a:t>
                </a:r>
                <a:r>
                  <a:rPr lang="en-US" spc="-5" dirty="0">
                    <a:solidFill>
                      <a:schemeClr val="tx1"/>
                    </a:solidFill>
                    <a:latin typeface="Times New Roman"/>
                    <a:cs typeface="Times New Roman"/>
                  </a:rPr>
                  <a:t>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a:t>
                </a:r>
                <a:endParaRPr lang="en-US" spc="-10" dirty="0">
                  <a:latin typeface="Times New Roman"/>
                  <a:cs typeface="Times New Roman"/>
                </a:endParaRPr>
              </a:p>
              <a:p>
                <a:pPr marL="0" marR="5080" indent="0" algn="ctr">
                  <a:lnSpc>
                    <a:spcPct val="100000"/>
                  </a:lnSpc>
                  <a:buNone/>
                </a:pPr>
                <a:r>
                  <a:rPr lang="en-US" i="1" spc="-15" dirty="0">
                    <a:solidFill>
                      <a:schemeClr val="tx1"/>
                    </a:solidFill>
                    <a:latin typeface="Times New Roman"/>
                    <a:cs typeface="Times New Roman"/>
                  </a:rPr>
                  <a:t>Th</a:t>
                </a:r>
                <a:r>
                  <a:rPr lang="en-US" i="1" spc="-5" dirty="0">
                    <a:solidFill>
                      <a:schemeClr val="tx1"/>
                    </a:solidFill>
                    <a:latin typeface="Times New Roman"/>
                    <a:cs typeface="Times New Roman"/>
                  </a:rPr>
                  <a:t>e</a:t>
                </a:r>
                <a:r>
                  <a:rPr lang="en-US" i="1" dirty="0">
                    <a:solidFill>
                      <a:schemeClr val="tx1"/>
                    </a:solidFill>
                    <a:latin typeface="Times New Roman"/>
                    <a:cs typeface="Times New Roman"/>
                  </a:rPr>
                  <a:t> </a:t>
                </a:r>
                <a:r>
                  <a:rPr lang="en-US" i="1" spc="-10" dirty="0">
                    <a:solidFill>
                      <a:schemeClr val="tx1"/>
                    </a:solidFill>
                    <a:latin typeface="Times New Roman"/>
                    <a:cs typeface="Times New Roman"/>
                  </a:rPr>
                  <a:t>rat</a:t>
                </a:r>
                <a:r>
                  <a:rPr lang="en-US" i="1" spc="-5" dirty="0">
                    <a:solidFill>
                      <a:schemeClr val="tx1"/>
                    </a:solidFill>
                    <a:latin typeface="Times New Roman"/>
                    <a:cs typeface="Times New Roman"/>
                  </a:rPr>
                  <a:t>e </a:t>
                </a:r>
                <a:r>
                  <a:rPr lang="en-US" i="1" spc="-10" dirty="0">
                    <a:solidFill>
                      <a:schemeClr val="tx1"/>
                    </a:solidFill>
                    <a:latin typeface="Times New Roman"/>
                    <a:cs typeface="Times New Roman"/>
                  </a:rPr>
                  <a:t>o</a:t>
                </a:r>
                <a:r>
                  <a:rPr lang="en-US" i="1" spc="-5" dirty="0">
                    <a:solidFill>
                      <a:schemeClr val="tx1"/>
                    </a:solidFill>
                    <a:latin typeface="Times New Roman"/>
                    <a:cs typeface="Times New Roman"/>
                  </a:rPr>
                  <a:t>f </a:t>
                </a:r>
                <a:r>
                  <a:rPr lang="en-US" i="1" spc="-10" dirty="0">
                    <a:solidFill>
                      <a:schemeClr val="tx1"/>
                    </a:solidFill>
                    <a:latin typeface="Times New Roman"/>
                    <a:cs typeface="Times New Roman"/>
                  </a:rPr>
                  <a:t>chang</a:t>
                </a:r>
                <a:r>
                  <a:rPr lang="en-US" i="1" spc="-5" dirty="0">
                    <a:solidFill>
                      <a:schemeClr val="tx1"/>
                    </a:solidFill>
                    <a:latin typeface="Times New Roman"/>
                    <a:cs typeface="Times New Roman"/>
                  </a:rPr>
                  <a:t>e</a:t>
                </a:r>
                <a:r>
                  <a:rPr lang="en-US" i="1" dirty="0">
                    <a:solidFill>
                      <a:schemeClr val="tx1"/>
                    </a:solidFill>
                    <a:latin typeface="Times New Roman"/>
                    <a:cs typeface="Times New Roman"/>
                  </a:rPr>
                  <a:t> </a:t>
                </a:r>
                <a:r>
                  <a:rPr lang="en-US" i="1" spc="-10" dirty="0">
                    <a:solidFill>
                      <a:schemeClr val="tx1"/>
                    </a:solidFill>
                    <a:latin typeface="Times New Roman"/>
                    <a:cs typeface="Times New Roman"/>
                  </a:rPr>
                  <a:t>o</a:t>
                </a:r>
                <a:r>
                  <a:rPr lang="en-US" i="1" spc="-5" dirty="0">
                    <a:solidFill>
                      <a:schemeClr val="tx1"/>
                    </a:solidFill>
                    <a:latin typeface="Times New Roman"/>
                    <a:cs typeface="Times New Roman"/>
                  </a:rPr>
                  <a:t>f</a:t>
                </a:r>
                <a:r>
                  <a:rPr lang="en-US" i="1" spc="60"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50" dirty="0">
                    <a:solidFill>
                      <a:schemeClr val="tx1"/>
                    </a:solidFill>
                    <a:latin typeface="Times New Roman"/>
                    <a:cs typeface="Times New Roman"/>
                  </a:rPr>
                  <a:t> </a:t>
                </a:r>
                <a:r>
                  <a:rPr lang="en-US" i="1" spc="-10" dirty="0">
                    <a:solidFill>
                      <a:schemeClr val="tx1"/>
                    </a:solidFill>
                    <a:latin typeface="Times New Roman"/>
                    <a:cs typeface="Times New Roman"/>
                  </a:rPr>
                  <a:t>i</a:t>
                </a:r>
                <a:r>
                  <a:rPr lang="en-US" i="1" spc="-5" dirty="0">
                    <a:solidFill>
                      <a:schemeClr val="tx1"/>
                    </a:solidFill>
                    <a:latin typeface="Times New Roman"/>
                    <a:cs typeface="Times New Roman"/>
                  </a:rPr>
                  <a:t>s </a:t>
                </a:r>
                <a:r>
                  <a:rPr lang="en-US" i="1" spc="-10" dirty="0">
                    <a:solidFill>
                      <a:schemeClr val="tx1"/>
                    </a:solidFill>
                    <a:latin typeface="Times New Roman"/>
                    <a:cs typeface="Times New Roman"/>
                  </a:rPr>
                  <a:t>proportiona</a:t>
                </a:r>
                <a:r>
                  <a:rPr lang="en-US" i="1" spc="-5" dirty="0">
                    <a:solidFill>
                      <a:schemeClr val="tx1"/>
                    </a:solidFill>
                    <a:latin typeface="Times New Roman"/>
                    <a:cs typeface="Times New Roman"/>
                  </a:rPr>
                  <a:t>l</a:t>
                </a:r>
                <a:r>
                  <a:rPr lang="en-US" i="1" dirty="0">
                    <a:solidFill>
                      <a:schemeClr val="tx1"/>
                    </a:solidFill>
                    <a:latin typeface="Times New Roman"/>
                    <a:cs typeface="Times New Roman"/>
                  </a:rPr>
                  <a:t> </a:t>
                </a:r>
                <a:r>
                  <a:rPr lang="en-US" i="1" spc="-10" dirty="0">
                    <a:solidFill>
                      <a:schemeClr val="tx1"/>
                    </a:solidFill>
                    <a:latin typeface="Times New Roman"/>
                    <a:cs typeface="Times New Roman"/>
                  </a:rPr>
                  <a:t>t</a:t>
                </a:r>
                <a:r>
                  <a:rPr lang="en-US" i="1" spc="-5" dirty="0">
                    <a:solidFill>
                      <a:schemeClr val="tx1"/>
                    </a:solidFill>
                    <a:latin typeface="Times New Roman"/>
                    <a:cs typeface="Times New Roman"/>
                  </a:rPr>
                  <a:t>o </a:t>
                </a:r>
                <a:r>
                  <a:rPr lang="en-US" i="1" spc="-10" dirty="0">
                    <a:solidFill>
                      <a:schemeClr val="tx1"/>
                    </a:solidFill>
                    <a:latin typeface="Times New Roman"/>
                    <a:cs typeface="Times New Roman"/>
                  </a:rPr>
                  <a:t>th</a:t>
                </a:r>
                <a:r>
                  <a:rPr lang="en-US" i="1" spc="-5" dirty="0">
                    <a:solidFill>
                      <a:schemeClr val="tx1"/>
                    </a:solidFill>
                    <a:latin typeface="Times New Roman"/>
                    <a:cs typeface="Times New Roman"/>
                  </a:rPr>
                  <a:t>e </a:t>
                </a:r>
                <a:r>
                  <a:rPr lang="en-US" i="1" spc="-15" dirty="0">
                    <a:solidFill>
                      <a:schemeClr val="tx1"/>
                    </a:solidFill>
                    <a:latin typeface="Times New Roman"/>
                    <a:cs typeface="Times New Roman"/>
                  </a:rPr>
                  <a:t>amoun</a:t>
                </a:r>
                <a:r>
                  <a:rPr lang="en-US" i="1" spc="-5" dirty="0">
                    <a:solidFill>
                      <a:schemeClr val="tx1"/>
                    </a:solidFill>
                    <a:latin typeface="Times New Roman"/>
                    <a:cs typeface="Times New Roman"/>
                  </a:rPr>
                  <a:t>t</a:t>
                </a:r>
                <a:r>
                  <a:rPr lang="en-US" i="1" dirty="0">
                    <a:solidFill>
                      <a:schemeClr val="tx1"/>
                    </a:solidFill>
                    <a:latin typeface="Times New Roman"/>
                    <a:cs typeface="Times New Roman"/>
                  </a:rPr>
                  <a:t> </a:t>
                </a:r>
                <a:r>
                  <a:rPr lang="en-US" i="1" spc="-10" dirty="0">
                    <a:solidFill>
                      <a:schemeClr val="tx1"/>
                    </a:solidFill>
                    <a:latin typeface="Times New Roman"/>
                    <a:cs typeface="Times New Roman"/>
                  </a:rPr>
                  <a:t>o</a:t>
                </a:r>
                <a:r>
                  <a:rPr lang="en-US" i="1" spc="-5" dirty="0">
                    <a:solidFill>
                      <a:schemeClr val="tx1"/>
                    </a:solidFill>
                    <a:latin typeface="Times New Roman"/>
                    <a:cs typeface="Times New Roman"/>
                  </a:rPr>
                  <a:t>f</a:t>
                </a:r>
                <a:r>
                  <a:rPr lang="en-US" i="1" spc="60"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50" dirty="0">
                    <a:solidFill>
                      <a:schemeClr val="tx1"/>
                    </a:solidFill>
                    <a:latin typeface="Times New Roman"/>
                    <a:cs typeface="Times New Roman"/>
                  </a:rPr>
                  <a:t> </a:t>
                </a:r>
                <a:r>
                  <a:rPr lang="en-US" i="1" spc="-5" dirty="0">
                    <a:solidFill>
                      <a:schemeClr val="tx1"/>
                    </a:solidFill>
                    <a:latin typeface="Times New Roman"/>
                    <a:cs typeface="Times New Roman"/>
                  </a:rPr>
                  <a:t>present.</a:t>
                </a:r>
                <a:endParaRPr lang="en-US" dirty="0">
                  <a:solidFill>
                    <a:schemeClr val="tx1"/>
                  </a:solidFill>
                  <a:latin typeface="Times New Roman"/>
                  <a:cs typeface="Times New Roman"/>
                </a:endParaRPr>
              </a:p>
              <a:p>
                <a:pPr marL="12700" marR="5080" indent="0">
                  <a:lnSpc>
                    <a:spcPct val="100000"/>
                  </a:lnSpc>
                  <a:spcBef>
                    <a:spcPts val="735"/>
                  </a:spcBef>
                  <a:buNone/>
                </a:pPr>
                <a:r>
                  <a:rPr lang="en-US" spc="-10" dirty="0">
                    <a:solidFill>
                      <a:schemeClr val="tx1"/>
                    </a:solidFill>
                    <a:latin typeface="Times New Roman"/>
                    <a:cs typeface="Times New Roman"/>
                  </a:rPr>
                  <a:t>Example</a:t>
                </a:r>
                <a:r>
                  <a:rPr lang="en-US" spc="-5" dirty="0">
                    <a:solidFill>
                      <a:schemeClr val="tx1"/>
                    </a:solidFill>
                    <a:latin typeface="Times New Roman"/>
                    <a:cs typeface="Times New Roman"/>
                  </a:rPr>
                  <a:t>s</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includ</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growt</a:t>
                </a:r>
                <a:r>
                  <a:rPr lang="en-US" spc="-5" dirty="0">
                    <a:solidFill>
                      <a:schemeClr val="tx1"/>
                    </a:solidFill>
                    <a:latin typeface="Times New Roman"/>
                    <a:cs typeface="Times New Roman"/>
                  </a:rPr>
                  <a:t>h</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population</a:t>
                </a:r>
                <a:r>
                  <a:rPr lang="en-US" spc="-5" dirty="0">
                    <a:solidFill>
                      <a:schemeClr val="tx1"/>
                    </a:solidFill>
                    <a:latin typeface="Times New Roman"/>
                    <a:cs typeface="Times New Roman"/>
                  </a:rPr>
                  <a:t>,</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prea</a:t>
                </a:r>
                <a:r>
                  <a:rPr lang="en-US" spc="-5" dirty="0">
                    <a:solidFill>
                      <a:schemeClr val="tx1"/>
                    </a:solidFill>
                    <a:latin typeface="Times New Roman"/>
                    <a:cs typeface="Times New Roman"/>
                  </a:rPr>
                  <a:t>d</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2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compute</a:t>
                </a:r>
                <a:r>
                  <a:rPr lang="en-US" spc="-5" dirty="0">
                    <a:solidFill>
                      <a:schemeClr val="tx1"/>
                    </a:solidFill>
                    <a:latin typeface="Times New Roman"/>
                    <a:cs typeface="Times New Roman"/>
                  </a:rPr>
                  <a:t>r</a:t>
                </a:r>
                <a:r>
                  <a:rPr lang="en-US" spc="-20" dirty="0">
                    <a:solidFill>
                      <a:schemeClr val="tx1"/>
                    </a:solidFill>
                    <a:latin typeface="Times New Roman"/>
                    <a:cs typeface="Times New Roman"/>
                  </a:rPr>
                  <a:t> </a:t>
                </a:r>
                <a:r>
                  <a:rPr lang="en-US" spc="-10" dirty="0">
                    <a:solidFill>
                      <a:schemeClr val="tx1"/>
                    </a:solidFill>
                    <a:latin typeface="Times New Roman"/>
                    <a:cs typeface="Times New Roman"/>
                  </a:rPr>
                  <a:t>virus</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spc="-10" dirty="0">
                    <a:solidFill>
                      <a:schemeClr val="tx1"/>
                    </a:solidFill>
                    <a:latin typeface="Times New Roman"/>
                    <a:cs typeface="Times New Roman"/>
                  </a:rPr>
                  <a:t>deca</a:t>
                </a:r>
                <a:r>
                  <a:rPr lang="en-US" spc="-5" dirty="0">
                    <a:solidFill>
                      <a:schemeClr val="tx1"/>
                    </a:solidFill>
                    <a:latin typeface="Times New Roman"/>
                    <a:cs typeface="Times New Roman"/>
                  </a:rPr>
                  <a:t>y</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adioactiv</a:t>
                </a:r>
                <a:r>
                  <a:rPr lang="en-US" spc="-5" dirty="0">
                    <a:solidFill>
                      <a:schemeClr val="tx1"/>
                    </a:solidFill>
                    <a:latin typeface="Times New Roman"/>
                    <a:cs typeface="Times New Roman"/>
                  </a:rPr>
                  <a:t>e</a:t>
                </a:r>
                <a:r>
                  <a:rPr lang="en-US" spc="-5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ubstance</a:t>
                </a:r>
                <a:r>
                  <a:rPr lang="en-US" spc="-5" dirty="0">
                    <a:solidFill>
                      <a:schemeClr val="tx1"/>
                    </a:solidFill>
                    <a:latin typeface="Times New Roman"/>
                    <a:cs typeface="Times New Roman"/>
                  </a:rPr>
                  <a:t>,</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eliminatio</a:t>
                </a:r>
                <a:r>
                  <a:rPr lang="en-US" spc="-5" dirty="0">
                    <a:solidFill>
                      <a:schemeClr val="tx1"/>
                    </a:solidFill>
                    <a:latin typeface="Times New Roman"/>
                    <a:cs typeface="Times New Roman"/>
                  </a:rPr>
                  <a:t>n</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dru</a:t>
                </a:r>
                <a:r>
                  <a:rPr lang="en-US" spc="-5" dirty="0">
                    <a:solidFill>
                      <a:schemeClr val="tx1"/>
                    </a:solidFill>
                    <a:latin typeface="Times New Roman"/>
                    <a:cs typeface="Times New Roman"/>
                  </a:rPr>
                  <a:t>g</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from</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patient’</a:t>
                </a:r>
                <a:r>
                  <a:rPr lang="en-US" spc="-5" dirty="0">
                    <a:solidFill>
                      <a:schemeClr val="tx1"/>
                    </a:solidFill>
                    <a:latin typeface="Times New Roman"/>
                    <a:cs typeface="Times New Roman"/>
                  </a:rPr>
                  <a:t>s</a:t>
                </a:r>
                <a:r>
                  <a:rPr lang="en-US" spc="-50" dirty="0">
                    <a:solidFill>
                      <a:schemeClr val="tx1"/>
                    </a:solidFill>
                    <a:latin typeface="Times New Roman"/>
                    <a:cs typeface="Times New Roman"/>
                  </a:rPr>
                  <a:t> </a:t>
                </a:r>
                <a:r>
                  <a:rPr lang="en-US" spc="-10" dirty="0">
                    <a:solidFill>
                      <a:schemeClr val="tx1"/>
                    </a:solidFill>
                    <a:latin typeface="Times New Roman"/>
                    <a:cs typeface="Times New Roman"/>
                  </a:rPr>
                  <a:t>bloodstream. Fo</a:t>
                </a:r>
                <a:r>
                  <a:rPr lang="en-US" spc="-5" dirty="0">
                    <a:solidFill>
                      <a:schemeClr val="tx1"/>
                    </a:solidFill>
                    <a:latin typeface="Times New Roman"/>
                    <a:cs typeface="Times New Roman"/>
                  </a:rPr>
                  <a:t>r</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“growth</a:t>
                </a:r>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“spread,</a:t>
                </a:r>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proportionalit</a:t>
                </a:r>
                <a:r>
                  <a:rPr lang="en-US" spc="-5" dirty="0">
                    <a:solidFill>
                      <a:schemeClr val="tx1"/>
                    </a:solidFill>
                    <a:latin typeface="Times New Roman"/>
                    <a:cs typeface="Times New Roman"/>
                  </a:rPr>
                  <a:t>y</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constan</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i="1" spc="-5" dirty="0">
                    <a:solidFill>
                      <a:schemeClr val="tx1"/>
                    </a:solidFill>
                    <a:latin typeface="Times New Roman"/>
                    <a:cs typeface="Times New Roman"/>
                  </a:rPr>
                  <a:t>k</a:t>
                </a:r>
                <a:r>
                  <a:rPr lang="en-US" i="1" spc="95"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d</a:t>
                </a:r>
                <a:r>
                  <a:rPr lang="en-US" spc="-5" dirty="0">
                    <a:solidFill>
                      <a:schemeClr val="tx1"/>
                    </a:solidFill>
                    <a:latin typeface="Times New Roman"/>
                    <a:cs typeface="Times New Roman"/>
                  </a:rPr>
                  <a:t>ifferential</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equation</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is positive </a:t>
                </a:r>
                <a:r>
                  <a:rPr lang="en-US" spc="50" dirty="0">
                    <a:solidFill>
                      <a:schemeClr val="tx1"/>
                    </a:solidFill>
                    <a:latin typeface="Times New Roman"/>
                    <a:cs typeface="Times New Roman"/>
                  </a:rPr>
                  <a:t>(</a:t>
                </a:r>
                <a:r>
                  <a:rPr lang="en-US" i="1" spc="-5" dirty="0">
                    <a:solidFill>
                      <a:schemeClr val="tx1"/>
                    </a:solidFill>
                    <a:latin typeface="Times New Roman"/>
                    <a:cs typeface="Times New Roman"/>
                  </a:rPr>
                  <a:t>y</a:t>
                </a:r>
                <a:r>
                  <a:rPr lang="en-US" i="1" spc="50" dirty="0">
                    <a:solidFill>
                      <a:schemeClr val="tx1"/>
                    </a:solidFill>
                    <a:latin typeface="Times New Roman"/>
                    <a:cs typeface="Times New Roman"/>
                  </a:rPr>
                  <a:t> </a:t>
                </a:r>
                <a:r>
                  <a:rPr lang="en-US" spc="-10" dirty="0">
                    <a:solidFill>
                      <a:schemeClr val="tx1"/>
                    </a:solidFill>
                    <a:latin typeface="Times New Roman"/>
                    <a:cs typeface="Times New Roman"/>
                  </a:rPr>
                  <a:t>woul</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 i</a:t>
                </a:r>
                <a:r>
                  <a:rPr lang="en-US" spc="-10" dirty="0">
                    <a:solidFill>
                      <a:schemeClr val="tx1"/>
                    </a:solidFill>
                    <a:latin typeface="Times New Roman"/>
                    <a:cs typeface="Times New Roman"/>
                  </a:rPr>
                  <a:t>ncreasing)</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 </a:t>
                </a:r>
                <a:r>
                  <a:rPr lang="en-US" spc="-10" dirty="0">
                    <a:solidFill>
                      <a:schemeClr val="tx1"/>
                    </a:solidFill>
                    <a:latin typeface="Times New Roman"/>
                    <a:cs typeface="Times New Roman"/>
                  </a:rPr>
                  <a:t>“decay</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“elimination,</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5" dirty="0">
                    <a:solidFill>
                      <a:schemeClr val="tx1"/>
                    </a:solidFill>
                    <a:latin typeface="Times New Roman"/>
                    <a:cs typeface="Times New Roman"/>
                  </a:rPr>
                  <a:t>it is </a:t>
                </a:r>
                <a:r>
                  <a:rPr lang="en-US" spc="-10" dirty="0">
                    <a:solidFill>
                      <a:schemeClr val="tx1"/>
                    </a:solidFill>
                    <a:latin typeface="Times New Roman"/>
                    <a:cs typeface="Times New Roman"/>
                  </a:rPr>
                  <a:t>negative.</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r="-339"/>
                </a:stretch>
              </a:blipFill>
            </p:spPr>
            <p:txBody>
              <a:bodyPr/>
              <a:lstStyle/>
              <a:p>
                <a:r>
                  <a:rPr lang="en-US">
                    <a:noFill/>
                  </a:rPr>
                  <a:t> </a:t>
                </a:r>
              </a:p>
            </p:txBody>
          </p:sp>
        </mc:Fallback>
      </mc:AlternateContent>
    </p:spTree>
    <p:extLst>
      <p:ext uri="{BB962C8B-B14F-4D97-AF65-F5344CB8AC3E}">
        <p14:creationId xmlns:p14="http://schemas.microsoft.com/office/powerpoint/2010/main" val="3935700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15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909560" cy="4370567"/>
              </a:xfrm>
            </p:spPr>
            <p:txBody>
              <a:bodyPr>
                <a:noAutofit/>
              </a:bodyPr>
              <a:lstStyle/>
              <a:p>
                <a:pPr marL="0" marR="5080" indent="0" algn="just">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dirty="0">
                    <a:solidFill>
                      <a:schemeClr val="tx1"/>
                    </a:solidFill>
                  </a:rPr>
                  <a:t> </a:t>
                </a:r>
                <a:r>
                  <a:rPr lang="en-US" spc="-10" dirty="0">
                    <a:solidFill>
                      <a:schemeClr val="tx1"/>
                    </a:solidFill>
                  </a:rPr>
                  <a:t>Fin</a:t>
                </a:r>
                <a:r>
                  <a:rPr lang="en-US" spc="-5" dirty="0">
                    <a:solidFill>
                      <a:schemeClr val="tx1"/>
                    </a:solidFill>
                  </a:rPr>
                  <a:t>d </a:t>
                </a:r>
                <a:r>
                  <a:rPr lang="en-US" spc="-10" dirty="0">
                    <a:solidFill>
                      <a:schemeClr val="tx1"/>
                    </a:solidFill>
                  </a:rPr>
                  <a:t>th</a:t>
                </a:r>
                <a:r>
                  <a:rPr lang="en-US" spc="-5" dirty="0">
                    <a:solidFill>
                      <a:schemeClr val="tx1"/>
                    </a:solidFill>
                  </a:rPr>
                  <a:t>e </a:t>
                </a:r>
                <a:r>
                  <a:rPr lang="en-US" spc="-10" dirty="0">
                    <a:solidFill>
                      <a:schemeClr val="tx1"/>
                    </a:solidFill>
                  </a:rPr>
                  <a:t>genera</a:t>
                </a:r>
                <a:r>
                  <a:rPr lang="en-US" spc="-5" dirty="0">
                    <a:solidFill>
                      <a:schemeClr val="tx1"/>
                    </a:solidFill>
                  </a:rPr>
                  <a:t>l</a:t>
                </a:r>
                <a:r>
                  <a:rPr lang="en-US" dirty="0">
                    <a:solidFill>
                      <a:schemeClr val="tx1"/>
                    </a:solidFill>
                  </a:rPr>
                  <a:t> </a:t>
                </a:r>
                <a:r>
                  <a:rPr lang="en-US" spc="-10" dirty="0">
                    <a:solidFill>
                      <a:schemeClr val="tx1"/>
                    </a:solidFill>
                  </a:rPr>
                  <a:t>solutio</a:t>
                </a:r>
                <a:r>
                  <a:rPr lang="en-US" spc="-5" dirty="0">
                    <a:solidFill>
                      <a:schemeClr val="tx1"/>
                    </a:solidFill>
                  </a:rPr>
                  <a:t>n to</a:t>
                </a:r>
                <a:r>
                  <a:rPr lang="en-US" dirty="0"/>
                  <a:t>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𝑑𝑦</m:t>
                        </m:r>
                      </m:num>
                      <m:den>
                        <m:r>
                          <a:rPr lang="en-US" b="0" i="1" smtClean="0">
                            <a:solidFill>
                              <a:schemeClr val="tx1"/>
                            </a:solidFill>
                            <a:latin typeface="Cambria Math" panose="02040503050406030204" pitchFamily="18" charset="0"/>
                            <a:cs typeface="Times New Roman"/>
                          </a:rPr>
                          <m:t>𝑑𝑡</m:t>
                        </m:r>
                      </m:den>
                    </m:f>
                  </m:oMath>
                </a14:m>
                <a:r>
                  <a:rPr lang="en-US" spc="-25" dirty="0">
                    <a:solidFill>
                      <a:schemeClr val="tx1"/>
                    </a:solidFill>
                  </a:rPr>
                  <a:t> =</a:t>
                </a:r>
                <a:r>
                  <a:rPr lang="en-US" spc="-40" dirty="0">
                    <a:solidFill>
                      <a:schemeClr val="tx1"/>
                    </a:solidFill>
                  </a:rPr>
                  <a:t> </a:t>
                </a:r>
                <a:r>
                  <a:rPr lang="en-US" i="1" spc="75" dirty="0" err="1">
                    <a:solidFill>
                      <a:schemeClr val="tx1"/>
                    </a:solidFill>
                  </a:rPr>
                  <a:t>k</a:t>
                </a:r>
                <a:r>
                  <a:rPr lang="en-US" i="1" spc="45" dirty="0" err="1">
                    <a:solidFill>
                      <a:schemeClr val="tx1"/>
                    </a:solidFill>
                  </a:rPr>
                  <a:t>y</a:t>
                </a:r>
                <a:r>
                  <a:rPr lang="en-US" spc="-5" dirty="0" err="1">
                    <a:solidFill>
                      <a:schemeClr val="tx1"/>
                    </a:solidFill>
                  </a:rPr>
                  <a:t>.</a:t>
                </a:r>
                <a:endParaRPr lang="en-US" dirty="0">
                  <a:solidFill>
                    <a:schemeClr val="tx1"/>
                  </a:solidFill>
                </a:endParaRPr>
              </a:p>
              <a:p>
                <a:pPr marL="12065" marR="5080" indent="0">
                  <a:lnSpc>
                    <a:spcPct val="100000"/>
                  </a:lnSpc>
                  <a:buNone/>
                </a:pPr>
                <a:r>
                  <a:rPr lang="en-US" b="1" spc="-5" dirty="0">
                    <a:solidFill>
                      <a:schemeClr val="tx1"/>
                    </a:solidFill>
                  </a:rPr>
                  <a:t>Solution </a:t>
                </a:r>
                <a:r>
                  <a:rPr lang="en-US" spc="-5" dirty="0">
                    <a:solidFill>
                      <a:schemeClr val="tx1"/>
                    </a:solidFill>
                  </a:rPr>
                  <a:t>First,</a:t>
                </a:r>
                <a:r>
                  <a:rPr lang="en-US" spc="-15" dirty="0">
                    <a:solidFill>
                      <a:schemeClr val="tx1"/>
                    </a:solidFill>
                  </a:rPr>
                  <a:t> </a:t>
                </a:r>
                <a:r>
                  <a:rPr lang="en-US" spc="-5" dirty="0">
                    <a:solidFill>
                      <a:schemeClr val="tx1"/>
                    </a:solidFill>
                  </a:rPr>
                  <a:t>note</a:t>
                </a:r>
                <a:r>
                  <a:rPr lang="en-US" spc="-10" dirty="0">
                    <a:solidFill>
                      <a:schemeClr val="tx1"/>
                    </a:solidFill>
                  </a:rPr>
                  <a:t> </a:t>
                </a:r>
                <a:r>
                  <a:rPr lang="en-US" spc="-5" dirty="0">
                    <a:solidFill>
                      <a:schemeClr val="tx1"/>
                    </a:solidFill>
                  </a:rPr>
                  <a:t>that</a:t>
                </a:r>
                <a:r>
                  <a:rPr lang="en-US" spc="55"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10" dirty="0">
                    <a:solidFill>
                      <a:schemeClr val="tx1"/>
                    </a:solidFill>
                  </a:rPr>
                  <a:t> </a:t>
                </a:r>
                <a:r>
                  <a:rPr lang="en-US" spc="-5" dirty="0">
                    <a:solidFill>
                      <a:schemeClr val="tx1"/>
                    </a:solidFill>
                  </a:rPr>
                  <a:t>is</a:t>
                </a:r>
                <a:r>
                  <a:rPr lang="en-US" spc="-15" dirty="0">
                    <a:solidFill>
                      <a:schemeClr val="tx1"/>
                    </a:solidFill>
                  </a:rPr>
                  <a:t> </a:t>
                </a:r>
                <a:r>
                  <a:rPr lang="en-US" spc="-5" dirty="0">
                    <a:solidFill>
                      <a:schemeClr val="tx1"/>
                    </a:solidFill>
                  </a:rPr>
                  <a:t>a</a:t>
                </a:r>
                <a:r>
                  <a:rPr lang="en-US" spc="-10" dirty="0">
                    <a:solidFill>
                      <a:schemeClr val="tx1"/>
                    </a:solidFill>
                  </a:rPr>
                  <a:t> </a:t>
                </a:r>
                <a:r>
                  <a:rPr lang="en-US" spc="-5" dirty="0">
                    <a:solidFill>
                      <a:schemeClr val="tx1"/>
                    </a:solidFill>
                  </a:rPr>
                  <a:t>solution</a:t>
                </a:r>
                <a:r>
                  <a:rPr lang="en-US" spc="-10" dirty="0">
                    <a:solidFill>
                      <a:schemeClr val="tx1"/>
                    </a:solidFill>
                  </a:rPr>
                  <a:t> </a:t>
                </a:r>
                <a:r>
                  <a:rPr lang="en-US" spc="-5" dirty="0">
                    <a:solidFill>
                      <a:schemeClr val="tx1"/>
                    </a:solidFill>
                  </a:rPr>
                  <a:t>to</a:t>
                </a:r>
                <a:r>
                  <a:rPr lang="en-US" spc="-10" dirty="0">
                    <a:solidFill>
                      <a:schemeClr val="tx1"/>
                    </a:solidFill>
                  </a:rPr>
                  <a:t> </a:t>
                </a:r>
                <a:r>
                  <a:rPr lang="en-US" spc="-5" dirty="0">
                    <a:solidFill>
                      <a:schemeClr val="tx1"/>
                    </a:solidFill>
                  </a:rPr>
                  <a:t>the</a:t>
                </a:r>
                <a:r>
                  <a:rPr lang="en-US" spc="-10" dirty="0">
                    <a:solidFill>
                      <a:schemeClr val="tx1"/>
                    </a:solidFill>
                  </a:rPr>
                  <a:t> </a:t>
                </a:r>
                <a:r>
                  <a:rPr lang="en-US" spc="-5" dirty="0">
                    <a:solidFill>
                      <a:schemeClr val="tx1"/>
                    </a:solidFill>
                  </a:rPr>
                  <a:t>differential</a:t>
                </a:r>
                <a:r>
                  <a:rPr lang="en-US" spc="-10" dirty="0">
                    <a:solidFill>
                      <a:schemeClr val="tx1"/>
                    </a:solidFill>
                  </a:rPr>
                  <a:t> </a:t>
                </a:r>
                <a:r>
                  <a:rPr lang="en-US" spc="-5" dirty="0">
                    <a:solidFill>
                      <a:schemeClr val="tx1"/>
                    </a:solidFill>
                  </a:rPr>
                  <a:t>equation.</a:t>
                </a:r>
                <a:r>
                  <a:rPr lang="en-US" spc="-10" dirty="0">
                    <a:solidFill>
                      <a:schemeClr val="tx1"/>
                    </a:solidFill>
                  </a:rPr>
                  <a:t> </a:t>
                </a:r>
                <a:r>
                  <a:rPr lang="en-US" spc="-5" dirty="0">
                    <a:solidFill>
                      <a:schemeClr val="tx1"/>
                    </a:solidFill>
                  </a:rPr>
                  <a:t>Then,</a:t>
                </a:r>
                <a:r>
                  <a:rPr lang="en-US" spc="-10" dirty="0">
                    <a:solidFill>
                      <a:schemeClr val="tx1"/>
                    </a:solidFill>
                  </a:rPr>
                  <a:t> </a:t>
                </a:r>
                <a:r>
                  <a:rPr lang="en-US" spc="-5" dirty="0">
                    <a:solidFill>
                      <a:schemeClr val="tx1"/>
                    </a:solidFill>
                  </a:rPr>
                  <a:t>assuming</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0" dirty="0">
                    <a:solidFill>
                      <a:schemeClr val="tx1"/>
                    </a:solidFill>
                    <a:ea typeface="Cambria Math" panose="02040503050406030204" pitchFamily="18" charset="0"/>
                  </a:rPr>
                  <a:t>≠</a:t>
                </a:r>
                <a:r>
                  <a:rPr lang="en-US" spc="-40" dirty="0">
                    <a:solidFill>
                      <a:schemeClr val="tx1"/>
                    </a:solidFill>
                  </a:rPr>
                  <a:t> </a:t>
                </a:r>
                <a:r>
                  <a:rPr lang="en-US" spc="-10" dirty="0">
                    <a:solidFill>
                      <a:schemeClr val="tx1"/>
                    </a:solidFill>
                  </a:rPr>
                  <a:t>0</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employ</a:t>
                </a:r>
                <a:r>
                  <a:rPr lang="en-US" spc="-5" dirty="0">
                    <a:solidFill>
                      <a:schemeClr val="tx1"/>
                    </a:solidFill>
                  </a:rPr>
                  <a:t> Separation</a:t>
                </a:r>
                <a:r>
                  <a:rPr lang="en-US" dirty="0">
                    <a:solidFill>
                      <a:schemeClr val="tx1"/>
                    </a:solidFill>
                  </a:rPr>
                  <a:t> </a:t>
                </a:r>
                <a:r>
                  <a:rPr lang="en-US" spc="-10" dirty="0">
                    <a:solidFill>
                      <a:schemeClr val="tx1"/>
                    </a:solidFill>
                  </a:rPr>
                  <a:t>o</a:t>
                </a:r>
                <a:r>
                  <a:rPr lang="en-US" spc="-5" dirty="0">
                    <a:solidFill>
                      <a:schemeClr val="tx1"/>
                    </a:solidFill>
                  </a:rPr>
                  <a:t>f </a:t>
                </a:r>
                <a:r>
                  <a:rPr lang="en-US" spc="-15" dirty="0">
                    <a:solidFill>
                      <a:schemeClr val="tx1"/>
                    </a:solidFill>
                  </a:rPr>
                  <a:t>V</a:t>
                </a:r>
                <a:r>
                  <a:rPr lang="en-US" spc="-5" dirty="0">
                    <a:solidFill>
                      <a:schemeClr val="tx1"/>
                    </a:solidFill>
                  </a:rPr>
                  <a:t>ariables:</a:t>
                </a:r>
              </a:p>
              <a:p>
                <a:pPr marL="12065" marR="5080" indent="0" algn="ctr">
                  <a:lnSpc>
                    <a:spcPct val="100000"/>
                  </a:lnSpc>
                  <a:buNone/>
                </a:pP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𝑑𝑦</m:t>
                        </m:r>
                      </m:num>
                      <m:den>
                        <m:r>
                          <a:rPr lang="en-US" b="0" i="1" smtClean="0">
                            <a:solidFill>
                              <a:schemeClr val="tx1"/>
                            </a:solidFill>
                            <a:latin typeface="Cambria Math" panose="02040503050406030204" pitchFamily="18" charset="0"/>
                            <a:cs typeface="Times New Roman"/>
                          </a:rPr>
                          <m:t>𝑦</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𝑘𝑑𝑡</m:t>
                    </m:r>
                  </m:oMath>
                </a14:m>
                <a:r>
                  <a:rPr lang="en-US" dirty="0">
                    <a:solidFill>
                      <a:schemeClr val="tx1"/>
                    </a:solidFill>
                  </a:rPr>
                  <a:t> or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cs typeface="Times New Roman"/>
                          </a:rPr>
                        </m:ctrlPr>
                      </m:naryPr>
                      <m:sub/>
                      <m:sup/>
                      <m:e>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𝑑𝑦</m:t>
                            </m:r>
                          </m:num>
                          <m:den>
                            <m:r>
                              <a:rPr lang="en-US" i="1">
                                <a:solidFill>
                                  <a:schemeClr val="tx1"/>
                                </a:solidFill>
                                <a:latin typeface="Cambria Math" panose="02040503050406030204" pitchFamily="18" charset="0"/>
                                <a:cs typeface="Times New Roman"/>
                              </a:rPr>
                              <m:t>𝑦</m:t>
                            </m:r>
                          </m:den>
                        </m:f>
                      </m:e>
                    </m:nary>
                    <m:r>
                      <a:rPr lang="en-US" b="0" i="1" smtClean="0">
                        <a:solidFill>
                          <a:schemeClr val="tx1"/>
                        </a:solidFill>
                        <a:latin typeface="Cambria Math" panose="02040503050406030204" pitchFamily="18" charset="0"/>
                        <a:cs typeface="Times New Roman"/>
                      </a:rPr>
                      <m:t>=</m:t>
                    </m:r>
                    <m:nary>
                      <m:naryPr>
                        <m:limLoc m:val="undOvr"/>
                        <m:subHide m:val="on"/>
                        <m:supHide m:val="on"/>
                        <m:ctrlPr>
                          <a:rPr lang="en-US" b="0" i="1" smtClean="0">
                            <a:solidFill>
                              <a:schemeClr val="tx1"/>
                            </a:solidFill>
                            <a:latin typeface="Cambria Math" panose="02040503050406030204" pitchFamily="18" charset="0"/>
                            <a:cs typeface="Times New Roman"/>
                          </a:rPr>
                        </m:ctrlPr>
                      </m:naryPr>
                      <m:sub/>
                      <m:sup/>
                      <m:e>
                        <m:r>
                          <a:rPr lang="en-US" i="1">
                            <a:solidFill>
                              <a:schemeClr val="tx1"/>
                            </a:solidFill>
                            <a:latin typeface="Cambria Math" panose="02040503050406030204" pitchFamily="18" charset="0"/>
                            <a:cs typeface="Times New Roman"/>
                          </a:rPr>
                          <m:t>𝑘𝑑𝑡</m:t>
                        </m:r>
                      </m:e>
                    </m:nary>
                  </m:oMath>
                </a14:m>
                <a:endParaRPr lang="en-US" dirty="0">
                  <a:solidFill>
                    <a:schemeClr val="tx1"/>
                  </a:solidFill>
                </a:endParaRPr>
              </a:p>
              <a:p>
                <a:pPr marL="12065" marR="5080" indent="0">
                  <a:lnSpc>
                    <a:spcPct val="100000"/>
                  </a:lnSpc>
                  <a:buNone/>
                </a:pPr>
                <a:r>
                  <a:rPr lang="en-US" dirty="0">
                    <a:solidFill>
                      <a:schemeClr val="tx1"/>
                    </a:solidFill>
                  </a:rPr>
                  <a:t>Hence, </a:t>
                </a:r>
                <a14:m>
                  <m:oMath xmlns:m="http://schemas.openxmlformats.org/officeDocument/2006/math">
                    <m:func>
                      <m:funcPr>
                        <m:ctrlPr>
                          <a:rPr lang="en-US" i="1" smtClean="0">
                            <a:solidFill>
                              <a:schemeClr val="tx1"/>
                            </a:solidFill>
                            <a:latin typeface="Cambria Math" panose="02040503050406030204" pitchFamily="18" charset="0"/>
                            <a:cs typeface="Times New Roman"/>
                          </a:rPr>
                        </m:ctrlPr>
                      </m:funcPr>
                      <m:fName>
                        <m:r>
                          <m:rPr>
                            <m:sty m:val="p"/>
                          </m:rPr>
                          <a:rPr lang="en-US" i="0" smtClean="0">
                            <a:solidFill>
                              <a:schemeClr val="tx1"/>
                            </a:solidFill>
                            <a:latin typeface="Cambria Math" panose="02040503050406030204" pitchFamily="18" charset="0"/>
                            <a:cs typeface="Times New Roman"/>
                          </a:rPr>
                          <m:t>ln</m:t>
                        </m:r>
                      </m:fName>
                      <m:e>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𝑦</m:t>
                        </m:r>
                        <m:r>
                          <a:rPr lang="en-US" b="0" i="1" smtClean="0">
                            <a:solidFill>
                              <a:schemeClr val="tx1"/>
                            </a:solidFill>
                            <a:latin typeface="Cambria Math" panose="02040503050406030204" pitchFamily="18" charset="0"/>
                            <a:cs typeface="Times New Roman"/>
                          </a:rPr>
                          <m:t>|</m:t>
                        </m:r>
                      </m:e>
                    </m:func>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𝑘𝑡</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oMath>
                </a14:m>
                <a:r>
                  <a:rPr lang="en-US" dirty="0">
                    <a:solidFill>
                      <a:schemeClr val="tx1"/>
                    </a:solidFill>
                  </a:rPr>
                  <a:t> or </a:t>
                </a:r>
                <a14:m>
                  <m:oMath xmlns:m="http://schemas.openxmlformats.org/officeDocument/2006/math">
                    <m:d>
                      <m:dPr>
                        <m:begChr m:val="|"/>
                        <m:endChr m:val="|"/>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𝑦</m:t>
                        </m:r>
                      </m:e>
                    </m:d>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𝑘𝑡</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sup>
                    </m:sSup>
                  </m:oMath>
                </a14:m>
                <a:r>
                  <a:rPr lang="en-US" dirty="0">
                    <a:solidFill>
                      <a:schemeClr val="tx1"/>
                    </a:solidFill>
                  </a:rPr>
                  <a:t>. We can rewrite the last equation, which yields </a:t>
                </a:r>
                <a14:m>
                  <m:oMath xmlns:m="http://schemas.openxmlformats.org/officeDocument/2006/math">
                    <m:r>
                      <a:rPr lang="en-US" b="0" i="1" smtClean="0">
                        <a:solidFill>
                          <a:schemeClr val="tx1"/>
                        </a:solidFill>
                        <a:latin typeface="Cambria Math" panose="02040503050406030204" pitchFamily="18" charset="0"/>
                        <a:cs typeface="Times New Roman"/>
                      </a:rPr>
                      <m:t>𝑦</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𝐷</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𝑒</m:t>
                        </m:r>
                      </m:e>
                      <m:sup>
                        <m:r>
                          <a:rPr lang="en-US" b="0" i="1" smtClean="0">
                            <a:solidFill>
                              <a:schemeClr val="tx1"/>
                            </a:solidFill>
                            <a:latin typeface="Cambria Math" panose="02040503050406030204" pitchFamily="18" charset="0"/>
                            <a:cs typeface="Times New Roman"/>
                          </a:rPr>
                          <m:t>𝑘𝑡</m:t>
                        </m:r>
                      </m:sup>
                    </m:sSup>
                    <m:r>
                      <a:rPr lang="en-US" b="0" i="1" smtClean="0">
                        <a:solidFill>
                          <a:schemeClr val="tx1"/>
                        </a:solidFill>
                        <a:latin typeface="Cambria Math" panose="02040503050406030204" pitchFamily="18" charset="0"/>
                        <a:cs typeface="Times New Roman"/>
                      </a:rPr>
                      <m:t> </m:t>
                    </m:r>
                  </m:oMath>
                </a14:m>
                <a:r>
                  <a:rPr lang="en-US" dirty="0">
                    <a:solidFill>
                      <a:schemeClr val="tx1"/>
                    </a:solidFill>
                  </a:rPr>
                  <a:t>as the general solution of </a:t>
                </a:r>
                <a14:m>
                  <m:oMath xmlns:m="http://schemas.openxmlformats.org/officeDocument/2006/math">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𝑑𝑦</m:t>
                        </m:r>
                      </m:num>
                      <m:den>
                        <m:r>
                          <a:rPr lang="en-US" i="1">
                            <a:latin typeface="Cambria Math" panose="02040503050406030204" pitchFamily="18" charset="0"/>
                            <a:cs typeface="Times New Roman"/>
                          </a:rPr>
                          <m:t>𝑑𝑡</m:t>
                        </m:r>
                      </m:den>
                    </m:f>
                    <m:r>
                      <a:rPr lang="en-US" i="1">
                        <a:latin typeface="Cambria Math" panose="02040503050406030204" pitchFamily="18" charset="0"/>
                        <a:cs typeface="Times New Roman"/>
                      </a:rPr>
                      <m:t>=</m:t>
                    </m:r>
                    <m:r>
                      <a:rPr lang="en-US" i="1">
                        <a:latin typeface="Cambria Math" panose="02040503050406030204" pitchFamily="18" charset="0"/>
                        <a:cs typeface="Times New Roman"/>
                      </a:rPr>
                      <m:t>𝑘𝑦</m:t>
                    </m:r>
                  </m:oMath>
                </a14:m>
                <a:r>
                  <a:rPr lang="en-US" dirty="0"/>
                  <a:t> b</a:t>
                </a:r>
                <a:r>
                  <a:rPr lang="en-US" dirty="0">
                    <a:solidFill>
                      <a:schemeClr val="tx1"/>
                    </a:solidFill>
                  </a:rPr>
                  <a:t>ecause we can choose </a:t>
                </a:r>
                <a:r>
                  <a:rPr lang="en-US" i="1" dirty="0">
                    <a:solidFill>
                      <a:schemeClr val="tx1"/>
                    </a:solidFill>
                  </a:rPr>
                  <a:t>D </a:t>
                </a:r>
                <a:r>
                  <a:rPr lang="en-US" dirty="0">
                    <a:solidFill>
                      <a:schemeClr val="tx1"/>
                    </a:solidFill>
                  </a:rPr>
                  <a:t>to be positive or negative or </a:t>
                </a:r>
                <a:r>
                  <a:rPr lang="en-US" i="1" dirty="0">
                    <a:solidFill>
                      <a:schemeClr val="tx1"/>
                    </a:solidFill>
                  </a:rPr>
                  <a:t>D = </a:t>
                </a:r>
                <a:r>
                  <a:rPr lang="en-US" dirty="0">
                    <a:solidFill>
                      <a:schemeClr val="tx1"/>
                    </a:solidFill>
                  </a:rPr>
                  <a:t>0</a:t>
                </a:r>
                <a:r>
                  <a:rPr lang="en-US" i="1" dirty="0">
                    <a:solidFill>
                      <a:schemeClr val="tx1"/>
                    </a:solidFill>
                  </a:rPr>
                  <a:t>.</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909560" cy="4370567"/>
              </a:xfrm>
              <a:blipFill>
                <a:blip r:embed="rId2"/>
                <a:stretch>
                  <a:fillRect l="-1002"/>
                </a:stretch>
              </a:blipFill>
            </p:spPr>
            <p:txBody>
              <a:bodyPr/>
              <a:lstStyle/>
              <a:p>
                <a:r>
                  <a:rPr lang="en-US">
                    <a:noFill/>
                  </a:rPr>
                  <a:t> </a:t>
                </a:r>
              </a:p>
            </p:txBody>
          </p:sp>
        </mc:Fallback>
      </mc:AlternateContent>
      <p:pic>
        <p:nvPicPr>
          <p:cNvPr id="5" name="Picture 2" descr="The graphs of eight curves are shown, four of which increase through quadrants 2 and 1 and four of  which decrease through quadrants 3 and 4, the general solution to d y over d t equals k times y, for k greater than 0. The horizontal axis is labeled t and has tick marks with no indicated scale. The y axis has tick marks with no indicated scale. The increasing curves in quadrants 2 and 1 increase from a horizontal asymptote along the negative t axis to a y intercept, then continue increasing in quadrant 1. They all have different y intercepts.  The decreasing curves in quadrants 3 and 4 decrease from a horizontal asymptote along the negative t axis to a y intercept, then continue decreasing in quadrant 4. They all have different y intercept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95360" y="1371600"/>
            <a:ext cx="3502473" cy="4012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538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16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12700" marR="5080" indent="0">
              <a:lnSpc>
                <a:spcPct val="100000"/>
              </a:lnSpc>
              <a:buNone/>
            </a:pPr>
            <a:r>
              <a:rPr lang="en-US" spc="-15" dirty="0"/>
              <a:t>Th</a:t>
            </a:r>
            <a:r>
              <a:rPr lang="en-US" spc="-5" dirty="0"/>
              <a:t>e</a:t>
            </a:r>
            <a:r>
              <a:rPr lang="en-US" dirty="0"/>
              <a:t> </a:t>
            </a:r>
            <a:r>
              <a:rPr lang="en-US" spc="-5" dirty="0"/>
              <a:t>f</a:t>
            </a:r>
            <a:r>
              <a:rPr lang="en-US" spc="-10" dirty="0"/>
              <a:t>unctio</a:t>
            </a:r>
            <a:r>
              <a:rPr lang="en-US" spc="-5" dirty="0"/>
              <a:t>n</a:t>
            </a:r>
            <a:r>
              <a:rPr lang="en-US" dirty="0"/>
              <a:t> </a:t>
            </a:r>
            <a:r>
              <a:rPr lang="en-US" i="1" spc="-5" dirty="0"/>
              <a:t>y</a:t>
            </a:r>
            <a:r>
              <a:rPr lang="en-US" i="1" spc="75" dirty="0"/>
              <a:t> </a:t>
            </a:r>
            <a:r>
              <a:rPr lang="en-US" spc="-25" dirty="0"/>
              <a:t>=</a:t>
            </a:r>
            <a:r>
              <a:rPr lang="en-US" spc="35" dirty="0"/>
              <a:t> </a:t>
            </a:r>
            <a:r>
              <a:rPr lang="en-US" i="1" spc="25" dirty="0" err="1"/>
              <a:t>D</a:t>
            </a:r>
            <a:r>
              <a:rPr lang="en-US" i="1" spc="5" dirty="0" err="1"/>
              <a:t>e</a:t>
            </a:r>
            <a:r>
              <a:rPr lang="en-US" i="1" spc="67" baseline="25925" dirty="0" err="1"/>
              <a:t>k</a:t>
            </a:r>
            <a:r>
              <a:rPr lang="en-US" i="1" baseline="25925" dirty="0" err="1"/>
              <a:t>t</a:t>
            </a:r>
            <a:r>
              <a:rPr lang="en-US" i="1" baseline="25925" dirty="0"/>
              <a:t> </a:t>
            </a:r>
            <a:r>
              <a:rPr lang="en-US" spc="-10" dirty="0"/>
              <a:t>model</a:t>
            </a:r>
            <a:r>
              <a:rPr lang="en-US" spc="-5" dirty="0"/>
              <a:t>s</a:t>
            </a:r>
            <a:r>
              <a:rPr lang="en-US" dirty="0"/>
              <a:t> </a:t>
            </a:r>
            <a:r>
              <a:rPr lang="en-US" b="1" i="1" spc="-10" dirty="0"/>
              <a:t>exponentia</a:t>
            </a:r>
            <a:r>
              <a:rPr lang="en-US" b="1" i="1" spc="-5" dirty="0"/>
              <a:t>l</a:t>
            </a:r>
            <a:r>
              <a:rPr lang="en-US" b="1" i="1" dirty="0"/>
              <a:t> </a:t>
            </a:r>
            <a:r>
              <a:rPr lang="en-US" b="1" i="1" spc="-10" dirty="0"/>
              <a:t>growth</a:t>
            </a:r>
            <a:r>
              <a:rPr lang="en-US" b="1" i="1" dirty="0"/>
              <a:t> </a:t>
            </a:r>
            <a:r>
              <a:rPr lang="en-US" spc="-15" dirty="0"/>
              <a:t>whe</a:t>
            </a:r>
            <a:r>
              <a:rPr lang="en-US" spc="-5" dirty="0"/>
              <a:t>n</a:t>
            </a:r>
            <a:r>
              <a:rPr lang="en-US" dirty="0"/>
              <a:t> </a:t>
            </a:r>
            <a:r>
              <a:rPr lang="en-US" i="1" spc="-5" dirty="0"/>
              <a:t>k</a:t>
            </a:r>
            <a:r>
              <a:rPr lang="en-US" i="1" spc="85" dirty="0"/>
              <a:t> </a:t>
            </a:r>
            <a:r>
              <a:rPr lang="en-US" i="1" spc="-50" dirty="0"/>
              <a:t>&gt;</a:t>
            </a:r>
            <a:r>
              <a:rPr lang="en-US" i="1" spc="-80" dirty="0"/>
              <a:t> </a:t>
            </a:r>
            <a:r>
              <a:rPr lang="en-US" spc="-10" dirty="0"/>
              <a:t>0</a:t>
            </a:r>
            <a:r>
              <a:rPr lang="en-US" spc="-5" dirty="0"/>
              <a:t>,</a:t>
            </a:r>
            <a:r>
              <a:rPr lang="en-US" dirty="0"/>
              <a:t> </a:t>
            </a:r>
            <a:r>
              <a:rPr lang="en-US" spc="-10" dirty="0"/>
              <a:t>an</a:t>
            </a:r>
            <a:r>
              <a:rPr lang="en-US" spc="-5" dirty="0"/>
              <a:t>d</a:t>
            </a:r>
            <a:r>
              <a:rPr lang="en-US" dirty="0"/>
              <a:t> </a:t>
            </a:r>
            <a:r>
              <a:rPr lang="en-US" spc="-10" dirty="0"/>
              <a:t>i</a:t>
            </a:r>
            <a:r>
              <a:rPr lang="en-US" spc="-5" dirty="0"/>
              <a:t>t</a:t>
            </a:r>
            <a:r>
              <a:rPr lang="en-US" dirty="0"/>
              <a:t> </a:t>
            </a:r>
            <a:r>
              <a:rPr lang="en-US" spc="-10" dirty="0"/>
              <a:t>models</a:t>
            </a:r>
            <a:r>
              <a:rPr lang="en-US" i="1" spc="-10" dirty="0"/>
              <a:t> </a:t>
            </a:r>
            <a:r>
              <a:rPr lang="en-US" b="1" i="1" spc="-10" dirty="0"/>
              <a:t>exponentia</a:t>
            </a:r>
            <a:r>
              <a:rPr lang="en-US" b="1" i="1" spc="-5" dirty="0"/>
              <a:t>l</a:t>
            </a:r>
            <a:r>
              <a:rPr lang="en-US" b="1" i="1" spc="65" dirty="0"/>
              <a:t> </a:t>
            </a:r>
            <a:r>
              <a:rPr lang="en-US" b="1" i="1" spc="-10" dirty="0"/>
              <a:t>deca</a:t>
            </a:r>
            <a:r>
              <a:rPr lang="en-US" b="1" i="1" spc="-5" dirty="0"/>
              <a:t>y</a:t>
            </a:r>
            <a:r>
              <a:rPr lang="en-US" b="1" i="1" spc="65" dirty="0"/>
              <a:t> </a:t>
            </a:r>
            <a:r>
              <a:rPr lang="en-US" spc="-15" dirty="0"/>
              <a:t>whe</a:t>
            </a:r>
            <a:r>
              <a:rPr lang="en-US" spc="-5" dirty="0"/>
              <a:t>n</a:t>
            </a:r>
            <a:r>
              <a:rPr lang="en-US" spc="65" dirty="0"/>
              <a:t> </a:t>
            </a:r>
            <a:r>
              <a:rPr lang="en-US" i="1" spc="-5" dirty="0"/>
              <a:t>k</a:t>
            </a:r>
            <a:r>
              <a:rPr lang="en-US" i="1" spc="85" dirty="0"/>
              <a:t> </a:t>
            </a:r>
            <a:r>
              <a:rPr lang="en-US" i="1" spc="-50" dirty="0"/>
              <a:t>&lt;</a:t>
            </a:r>
            <a:r>
              <a:rPr lang="en-US" i="1" spc="-80" dirty="0"/>
              <a:t> </a:t>
            </a:r>
            <a:r>
              <a:rPr lang="en-US" spc="-10" dirty="0"/>
              <a:t>0</a:t>
            </a:r>
            <a:r>
              <a:rPr lang="en-US" spc="-5" dirty="0"/>
              <a:t>.</a:t>
            </a:r>
            <a:r>
              <a:rPr lang="en-US" spc="65" dirty="0"/>
              <a:t> </a:t>
            </a:r>
            <a:r>
              <a:rPr lang="en-US" spc="-15" dirty="0"/>
              <a:t>Fo</a:t>
            </a:r>
            <a:r>
              <a:rPr lang="en-US" spc="-5" dirty="0"/>
              <a:t>r</a:t>
            </a:r>
            <a:r>
              <a:rPr lang="en-US" spc="65" dirty="0"/>
              <a:t> </a:t>
            </a:r>
            <a:r>
              <a:rPr lang="en-US" spc="-5" dirty="0"/>
              <a:t>a</a:t>
            </a:r>
            <a:r>
              <a:rPr lang="en-US" spc="65" dirty="0"/>
              <a:t> </a:t>
            </a:r>
            <a:r>
              <a:rPr lang="en-US" spc="-5" dirty="0"/>
              <a:t>s</a:t>
            </a:r>
            <a:r>
              <a:rPr lang="en-US" spc="-10" dirty="0"/>
              <a:t>impl</a:t>
            </a:r>
            <a:r>
              <a:rPr lang="en-US" spc="-5" dirty="0"/>
              <a:t>e</a:t>
            </a:r>
            <a:r>
              <a:rPr lang="en-US" spc="65" dirty="0"/>
              <a:t> </a:t>
            </a:r>
            <a:r>
              <a:rPr lang="en-US" spc="-10" dirty="0"/>
              <a:t>populatio</a:t>
            </a:r>
            <a:r>
              <a:rPr lang="en-US" spc="-5" dirty="0"/>
              <a:t>n</a:t>
            </a:r>
            <a:r>
              <a:rPr lang="en-US" spc="65" dirty="0"/>
              <a:t> </a:t>
            </a:r>
            <a:r>
              <a:rPr lang="en-US" spc="-10" dirty="0"/>
              <a:t>growt</a:t>
            </a:r>
            <a:r>
              <a:rPr lang="en-US" spc="-5" dirty="0"/>
              <a:t>h</a:t>
            </a:r>
            <a:r>
              <a:rPr lang="en-US" spc="65" dirty="0"/>
              <a:t> </a:t>
            </a:r>
            <a:r>
              <a:rPr lang="en-US" spc="-10" dirty="0"/>
              <a:t>model</a:t>
            </a:r>
            <a:r>
              <a:rPr lang="en-US" spc="-5" dirty="0"/>
              <a:t>,</a:t>
            </a:r>
            <a:r>
              <a:rPr lang="en-US" spc="65" dirty="0"/>
              <a:t> </a:t>
            </a:r>
            <a:r>
              <a:rPr lang="en-US" spc="-5" dirty="0"/>
              <a:t>it</a:t>
            </a:r>
            <a:r>
              <a:rPr lang="en-US" spc="65" dirty="0"/>
              <a:t> </a:t>
            </a:r>
            <a:r>
              <a:rPr lang="en-US" spc="-5" dirty="0"/>
              <a:t>is</a:t>
            </a:r>
            <a:r>
              <a:rPr lang="en-US" spc="65" dirty="0"/>
              <a:t> </a:t>
            </a:r>
            <a:r>
              <a:rPr lang="en-US" spc="-10" dirty="0"/>
              <a:t>natura</a:t>
            </a:r>
            <a:r>
              <a:rPr lang="en-US" spc="-5" dirty="0"/>
              <a:t>l</a:t>
            </a:r>
            <a:r>
              <a:rPr lang="en-US" spc="65" dirty="0"/>
              <a:t> </a:t>
            </a:r>
            <a:r>
              <a:rPr lang="en-US" spc="-10" dirty="0"/>
              <a:t>to </a:t>
            </a:r>
            <a:r>
              <a:rPr lang="en-US" spc="-5" dirty="0"/>
              <a:t>assume that the rate </a:t>
            </a:r>
            <a:r>
              <a:rPr lang="en-US" spc="-10" dirty="0"/>
              <a:t>o</a:t>
            </a:r>
            <a:r>
              <a:rPr lang="en-US" spc="-5" dirty="0"/>
              <a:t>f </a:t>
            </a:r>
            <a:r>
              <a:rPr lang="en-US" spc="-10" dirty="0"/>
              <a:t>g</a:t>
            </a:r>
            <a:r>
              <a:rPr lang="en-US" spc="-5" dirty="0"/>
              <a:t>rowth </a:t>
            </a:r>
            <a:r>
              <a:rPr lang="en-US" spc="-10" dirty="0"/>
              <a:t>o</a:t>
            </a:r>
            <a:r>
              <a:rPr lang="en-US" spc="-5" dirty="0"/>
              <a:t>f the population is </a:t>
            </a:r>
            <a:r>
              <a:rPr lang="en-US" spc="-10" dirty="0"/>
              <a:t>p</a:t>
            </a:r>
            <a:r>
              <a:rPr lang="en-US" spc="-5" dirty="0"/>
              <a:t>roportional to the population </a:t>
            </a:r>
            <a:r>
              <a:rPr lang="en-US" spc="-10" dirty="0"/>
              <a:t>p</a:t>
            </a:r>
            <a:r>
              <a:rPr lang="en-US" spc="-5" dirty="0"/>
              <a:t>resent </a:t>
            </a:r>
            <a:r>
              <a:rPr lang="en-US" spc="-10" dirty="0"/>
              <a:t>becaus</a:t>
            </a:r>
            <a:r>
              <a:rPr lang="en-US" spc="-5" dirty="0"/>
              <a:t>e</a:t>
            </a:r>
            <a:r>
              <a:rPr lang="en-US" spc="30" dirty="0"/>
              <a:t> </a:t>
            </a:r>
            <a:r>
              <a:rPr lang="en-US" spc="-15" dirty="0"/>
              <a:t>w</a:t>
            </a:r>
            <a:r>
              <a:rPr lang="en-US" spc="-5" dirty="0"/>
              <a:t>e</a:t>
            </a:r>
            <a:r>
              <a:rPr lang="en-US" spc="30" dirty="0"/>
              <a:t> </a:t>
            </a:r>
            <a:r>
              <a:rPr lang="en-US" spc="-10" dirty="0"/>
              <a:t>expec</a:t>
            </a:r>
            <a:r>
              <a:rPr lang="en-US" spc="-5" dirty="0"/>
              <a:t>t</a:t>
            </a:r>
            <a:r>
              <a:rPr lang="en-US" spc="30" dirty="0"/>
              <a:t> </a:t>
            </a:r>
            <a:r>
              <a:rPr lang="en-US" spc="-15" dirty="0"/>
              <a:t>som</a:t>
            </a:r>
            <a:r>
              <a:rPr lang="en-US" spc="-5" dirty="0"/>
              <a:t>e</a:t>
            </a:r>
            <a:r>
              <a:rPr lang="en-US" spc="30" dirty="0"/>
              <a:t> </a:t>
            </a:r>
            <a:r>
              <a:rPr lang="en-US" spc="-10" dirty="0"/>
              <a:t>fixe</a:t>
            </a:r>
            <a:r>
              <a:rPr lang="en-US" spc="-5" dirty="0"/>
              <a:t>d</a:t>
            </a:r>
            <a:r>
              <a:rPr lang="en-US" spc="30" dirty="0"/>
              <a:t> </a:t>
            </a:r>
            <a:r>
              <a:rPr lang="en-US" spc="-10" dirty="0"/>
              <a:t>percentag</a:t>
            </a:r>
            <a:r>
              <a:rPr lang="en-US" spc="-5" dirty="0"/>
              <a:t>e</a:t>
            </a:r>
            <a:r>
              <a:rPr lang="en-US" spc="35" dirty="0"/>
              <a:t> </a:t>
            </a:r>
            <a:r>
              <a:rPr lang="en-US" spc="-10" dirty="0"/>
              <a:t>o</a:t>
            </a:r>
            <a:r>
              <a:rPr lang="en-US" spc="-5" dirty="0"/>
              <a:t>f</a:t>
            </a:r>
            <a:r>
              <a:rPr lang="en-US" spc="30" dirty="0"/>
              <a:t> </a:t>
            </a:r>
            <a:r>
              <a:rPr lang="en-US" spc="-10" dirty="0"/>
              <a:t>al</a:t>
            </a:r>
            <a:r>
              <a:rPr lang="en-US" spc="-5" dirty="0"/>
              <a:t>l</a:t>
            </a:r>
            <a:r>
              <a:rPr lang="en-US" spc="30" dirty="0"/>
              <a:t> </a:t>
            </a:r>
            <a:r>
              <a:rPr lang="en-US" spc="-5" dirty="0"/>
              <a:t>i</a:t>
            </a:r>
            <a:r>
              <a:rPr lang="en-US" spc="-10" dirty="0"/>
              <a:t>ndividual</a:t>
            </a:r>
            <a:r>
              <a:rPr lang="en-US" spc="-5" dirty="0"/>
              <a:t>s</a:t>
            </a:r>
            <a:r>
              <a:rPr lang="en-US" spc="30" dirty="0"/>
              <a:t> </a:t>
            </a:r>
            <a:r>
              <a:rPr lang="en-US" spc="-10" dirty="0"/>
              <a:t>wil</a:t>
            </a:r>
            <a:r>
              <a:rPr lang="en-US" spc="-5" dirty="0"/>
              <a:t>l</a:t>
            </a:r>
            <a:r>
              <a:rPr lang="en-US" spc="30" dirty="0"/>
              <a:t> </a:t>
            </a:r>
            <a:r>
              <a:rPr lang="en-US" spc="-10" dirty="0"/>
              <a:t>contribut</a:t>
            </a:r>
            <a:r>
              <a:rPr lang="en-US" spc="-5" dirty="0"/>
              <a:t>e</a:t>
            </a:r>
            <a:r>
              <a:rPr lang="en-US" spc="30" dirty="0"/>
              <a:t> </a:t>
            </a:r>
            <a:r>
              <a:rPr lang="en-US" spc="-5" dirty="0"/>
              <a:t>to</a:t>
            </a:r>
            <a:r>
              <a:rPr lang="en-US" spc="30" dirty="0"/>
              <a:t> </a:t>
            </a:r>
            <a:r>
              <a:rPr lang="en-US" spc="-5" dirty="0"/>
              <a:t>r</a:t>
            </a:r>
            <a:r>
              <a:rPr lang="en-US" spc="-10" dirty="0"/>
              <a:t>eproduction</a:t>
            </a:r>
            <a:r>
              <a:rPr lang="en-US" spc="-5" dirty="0"/>
              <a:t>.</a:t>
            </a:r>
            <a:r>
              <a:rPr lang="en-US" spc="55" dirty="0"/>
              <a:t> </a:t>
            </a:r>
          </a:p>
          <a:p>
            <a:pPr marL="12700" marR="5080" indent="0">
              <a:lnSpc>
                <a:spcPct val="100000"/>
              </a:lnSpc>
              <a:buNone/>
            </a:pPr>
            <a:endParaRPr lang="en-US" dirty="0"/>
          </a:p>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spc="-140" dirty="0"/>
              <a:t> </a:t>
            </a:r>
            <a:r>
              <a:rPr lang="en-US" i="1" spc="-5" dirty="0"/>
              <a:t>Escherichia</a:t>
            </a:r>
            <a:r>
              <a:rPr lang="en-US" i="1" spc="90" dirty="0"/>
              <a:t> </a:t>
            </a:r>
            <a:r>
              <a:rPr lang="en-US" i="1" spc="-5" dirty="0"/>
              <a:t>coli</a:t>
            </a:r>
            <a:r>
              <a:rPr lang="en-US" i="1" spc="90" dirty="0"/>
              <a:t> </a:t>
            </a:r>
            <a:r>
              <a:rPr lang="en-US" spc="-10" dirty="0"/>
              <a:t>bacteri</a:t>
            </a:r>
            <a:r>
              <a:rPr lang="en-US" spc="-5" dirty="0"/>
              <a:t>a</a:t>
            </a:r>
            <a:r>
              <a:rPr lang="en-US" spc="90" dirty="0"/>
              <a:t> </a:t>
            </a:r>
            <a:r>
              <a:rPr lang="en-US" spc="-15" dirty="0"/>
              <a:t>grow</a:t>
            </a:r>
            <a:r>
              <a:rPr lang="en-US" spc="-5" dirty="0"/>
              <a:t>s</a:t>
            </a:r>
            <a:r>
              <a:rPr lang="en-US" spc="90" dirty="0"/>
              <a:t> </a:t>
            </a:r>
            <a:r>
              <a:rPr lang="en-US" spc="-5" dirty="0"/>
              <a:t>s</a:t>
            </a:r>
            <a:r>
              <a:rPr lang="en-US" spc="-10" dirty="0"/>
              <a:t>uc</a:t>
            </a:r>
            <a:r>
              <a:rPr lang="en-US" spc="-5" dirty="0"/>
              <a:t>h</a:t>
            </a:r>
            <a:r>
              <a:rPr lang="en-US" spc="90" dirty="0"/>
              <a:t> </a:t>
            </a:r>
            <a:r>
              <a:rPr lang="en-US" spc="-10" dirty="0"/>
              <a:t>tha</a:t>
            </a:r>
            <a:r>
              <a:rPr lang="en-US" spc="-5" dirty="0"/>
              <a:t>t</a:t>
            </a:r>
            <a:r>
              <a:rPr lang="en-US" spc="90" dirty="0"/>
              <a:t> </a:t>
            </a:r>
            <a:r>
              <a:rPr lang="en-US" spc="-10" dirty="0"/>
              <a:t>th</a:t>
            </a:r>
            <a:r>
              <a:rPr lang="en-US" spc="-5" dirty="0"/>
              <a:t>e</a:t>
            </a:r>
            <a:r>
              <a:rPr lang="en-US" spc="90" dirty="0"/>
              <a:t> </a:t>
            </a:r>
            <a:r>
              <a:rPr lang="en-US" spc="-5" dirty="0"/>
              <a:t>r</a:t>
            </a:r>
            <a:r>
              <a:rPr lang="en-US" spc="-10" dirty="0"/>
              <a:t>ate o</a:t>
            </a:r>
            <a:r>
              <a:rPr lang="en-US" spc="-5" dirty="0"/>
              <a:t>f</a:t>
            </a:r>
            <a:r>
              <a:rPr lang="en-US" spc="30" dirty="0"/>
              <a:t> </a:t>
            </a:r>
            <a:r>
              <a:rPr lang="en-US" spc="-10" dirty="0"/>
              <a:t>chang</a:t>
            </a:r>
            <a:r>
              <a:rPr lang="en-US" spc="-5" dirty="0"/>
              <a:t>e</a:t>
            </a:r>
            <a:r>
              <a:rPr lang="en-US" spc="30" dirty="0"/>
              <a:t> </a:t>
            </a:r>
            <a:r>
              <a:rPr lang="en-US" spc="-10" dirty="0"/>
              <a:t>o</a:t>
            </a:r>
            <a:r>
              <a:rPr lang="en-US" spc="-5" dirty="0"/>
              <a:t>f</a:t>
            </a:r>
            <a:r>
              <a:rPr lang="en-US" spc="30" dirty="0"/>
              <a:t> </a:t>
            </a:r>
            <a:r>
              <a:rPr lang="en-US" spc="-10" dirty="0"/>
              <a:t>th</a:t>
            </a:r>
            <a:r>
              <a:rPr lang="en-US" spc="-5" dirty="0"/>
              <a:t>e</a:t>
            </a:r>
            <a:r>
              <a:rPr lang="en-US" spc="25" dirty="0"/>
              <a:t> </a:t>
            </a:r>
            <a:r>
              <a:rPr lang="en-US" spc="-10" dirty="0"/>
              <a:t>populatio</a:t>
            </a:r>
            <a:r>
              <a:rPr lang="en-US" spc="-5" dirty="0"/>
              <a:t>n</a:t>
            </a:r>
            <a:r>
              <a:rPr lang="en-US" spc="30" dirty="0"/>
              <a:t> </a:t>
            </a:r>
            <a:r>
              <a:rPr lang="en-US" spc="-5" dirty="0"/>
              <a:t>is</a:t>
            </a:r>
            <a:r>
              <a:rPr lang="en-US" spc="25" dirty="0"/>
              <a:t> </a:t>
            </a:r>
            <a:r>
              <a:rPr lang="en-US" spc="-10" dirty="0"/>
              <a:t>proportiona</a:t>
            </a:r>
            <a:r>
              <a:rPr lang="en-US" spc="-5" dirty="0"/>
              <a:t>l</a:t>
            </a:r>
            <a:r>
              <a:rPr lang="en-US" spc="30" dirty="0"/>
              <a:t> </a:t>
            </a:r>
            <a:r>
              <a:rPr lang="en-US" spc="-10" dirty="0"/>
              <a:t>t</a:t>
            </a:r>
            <a:r>
              <a:rPr lang="en-US" spc="-5" dirty="0"/>
              <a:t>o</a:t>
            </a:r>
            <a:r>
              <a:rPr lang="en-US" spc="30" dirty="0"/>
              <a:t> </a:t>
            </a:r>
            <a:r>
              <a:rPr lang="en-US" spc="-10" dirty="0"/>
              <a:t>th</a:t>
            </a:r>
            <a:r>
              <a:rPr lang="en-US" spc="-5" dirty="0"/>
              <a:t>e</a:t>
            </a:r>
            <a:r>
              <a:rPr lang="en-US" spc="25" dirty="0"/>
              <a:t> </a:t>
            </a:r>
            <a:r>
              <a:rPr lang="en-US" spc="-10" dirty="0"/>
              <a:t>populatio</a:t>
            </a:r>
            <a:r>
              <a:rPr lang="en-US" spc="-5" dirty="0"/>
              <a:t>n</a:t>
            </a:r>
            <a:r>
              <a:rPr lang="en-US" spc="30" dirty="0"/>
              <a:t> </a:t>
            </a:r>
            <a:r>
              <a:rPr lang="en-US" spc="-10" dirty="0"/>
              <a:t>present</a:t>
            </a:r>
            <a:r>
              <a:rPr lang="en-US" spc="-5" dirty="0"/>
              <a:t>.</a:t>
            </a:r>
            <a:r>
              <a:rPr lang="en-US" spc="30" dirty="0"/>
              <a:t> </a:t>
            </a:r>
            <a:r>
              <a:rPr lang="en-US" spc="-15" dirty="0"/>
              <a:t>Assum</a:t>
            </a:r>
            <a:r>
              <a:rPr lang="en-US" spc="-5" dirty="0"/>
              <a:t>e</a:t>
            </a:r>
            <a:r>
              <a:rPr lang="en-US" spc="25" dirty="0"/>
              <a:t> </a:t>
            </a:r>
            <a:r>
              <a:rPr lang="en-US" spc="-10" dirty="0"/>
              <a:t>tha</a:t>
            </a:r>
            <a:r>
              <a:rPr lang="en-US" spc="-5" dirty="0"/>
              <a:t>t</a:t>
            </a:r>
            <a:r>
              <a:rPr lang="en-US" spc="30" dirty="0"/>
              <a:t> </a:t>
            </a:r>
            <a:r>
              <a:rPr lang="en-US" spc="-10" dirty="0"/>
              <a:t>1000 </a:t>
            </a:r>
            <a:r>
              <a:rPr lang="en-US" spc="-5" dirty="0"/>
              <a:t>bacteria are initially present, and 1500</a:t>
            </a:r>
            <a:r>
              <a:rPr lang="en-US" dirty="0"/>
              <a:t> </a:t>
            </a:r>
            <a:r>
              <a:rPr lang="en-US" spc="-5" dirty="0"/>
              <a:t>are </a:t>
            </a:r>
            <a:r>
              <a:rPr lang="en-US" spc="-10" dirty="0"/>
              <a:t>p</a:t>
            </a:r>
            <a:r>
              <a:rPr lang="en-US" spc="-5" dirty="0"/>
              <a:t>resent</a:t>
            </a:r>
            <a:r>
              <a:rPr lang="en-US" dirty="0"/>
              <a:t> </a:t>
            </a:r>
            <a:r>
              <a:rPr lang="en-US" spc="-5" dirty="0"/>
              <a:t>after one hour.</a:t>
            </a:r>
            <a:endParaRPr lang="en-US" dirty="0"/>
          </a:p>
          <a:p>
            <a:pPr marL="355600" indent="-342900">
              <a:lnSpc>
                <a:spcPct val="100000"/>
              </a:lnSpc>
              <a:spcBef>
                <a:spcPts val="590"/>
              </a:spcBef>
              <a:tabLst>
                <a:tab pos="223520" algn="l"/>
              </a:tabLst>
            </a:pPr>
            <a:r>
              <a:rPr lang="en-US" spc="-5" dirty="0"/>
              <a:t>Determine</a:t>
            </a:r>
            <a:r>
              <a:rPr lang="en-US" spc="85" dirty="0"/>
              <a:t> </a:t>
            </a:r>
            <a:r>
              <a:rPr lang="en-US" i="1" spc="70" dirty="0"/>
              <a:t>P</a:t>
            </a:r>
            <a:r>
              <a:rPr lang="en-US" spc="-5" dirty="0"/>
              <a:t>(</a:t>
            </a:r>
            <a:r>
              <a:rPr lang="en-US" i="1" spc="-5" dirty="0"/>
              <a:t>t</a:t>
            </a:r>
            <a:r>
              <a:rPr lang="en-US" spc="-5" dirty="0"/>
              <a:t>), t</a:t>
            </a:r>
            <a:r>
              <a:rPr lang="en-US" spc="-10" dirty="0"/>
              <a:t>h</a:t>
            </a:r>
            <a:r>
              <a:rPr lang="en-US" spc="-5" dirty="0"/>
              <a:t>e </a:t>
            </a:r>
            <a:r>
              <a:rPr lang="en-US" spc="-10" dirty="0"/>
              <a:t>populatio</a:t>
            </a:r>
            <a:r>
              <a:rPr lang="en-US" spc="-5" dirty="0"/>
              <a:t>n</a:t>
            </a:r>
            <a:r>
              <a:rPr lang="en-US" dirty="0"/>
              <a:t> </a:t>
            </a:r>
            <a:r>
              <a:rPr lang="en-US" spc="-10" dirty="0"/>
              <a:t>afte</a:t>
            </a:r>
            <a:r>
              <a:rPr lang="en-US" spc="-5" dirty="0"/>
              <a:t>r</a:t>
            </a:r>
            <a:r>
              <a:rPr lang="en-US" dirty="0"/>
              <a:t> </a:t>
            </a:r>
            <a:r>
              <a:rPr lang="en-US" i="1" spc="-5" dirty="0"/>
              <a:t>t</a:t>
            </a:r>
            <a:r>
              <a:rPr lang="en-US" i="1" spc="85" dirty="0"/>
              <a:t> </a:t>
            </a:r>
            <a:r>
              <a:rPr lang="en-US" spc="-5" dirty="0"/>
              <a:t>hours.</a:t>
            </a:r>
            <a:endParaRPr lang="en-US" dirty="0"/>
          </a:p>
          <a:p>
            <a:pPr marL="355600" indent="-342900">
              <a:lnSpc>
                <a:spcPct val="100000"/>
              </a:lnSpc>
              <a:spcBef>
                <a:spcPts val="195"/>
              </a:spcBef>
              <a:tabLst>
                <a:tab pos="231140" algn="l"/>
              </a:tabLst>
            </a:pPr>
            <a:r>
              <a:rPr lang="en-US" spc="-10" dirty="0"/>
              <a:t>How</a:t>
            </a:r>
            <a:r>
              <a:rPr lang="en-US" spc="-5" dirty="0"/>
              <a:t> large is the population</a:t>
            </a:r>
            <a:r>
              <a:rPr lang="en-US" dirty="0"/>
              <a:t> </a:t>
            </a:r>
            <a:r>
              <a:rPr lang="en-US" spc="-10" dirty="0"/>
              <a:t>a</a:t>
            </a:r>
            <a:r>
              <a:rPr lang="en-US" spc="-5" dirty="0"/>
              <a:t>fter 5 </a:t>
            </a:r>
            <a:r>
              <a:rPr lang="en-US" spc="-10" dirty="0"/>
              <a:t>h</a:t>
            </a:r>
            <a:r>
              <a:rPr lang="en-US" spc="-5" dirty="0"/>
              <a:t>?</a:t>
            </a:r>
            <a:endParaRPr lang="en-US" dirty="0"/>
          </a:p>
          <a:p>
            <a:pPr marL="355600" indent="-342900">
              <a:lnSpc>
                <a:spcPct val="100000"/>
              </a:lnSpc>
              <a:spcBef>
                <a:spcPts val="195"/>
              </a:spcBef>
              <a:tabLst>
                <a:tab pos="216535" algn="l"/>
              </a:tabLst>
            </a:pPr>
            <a:r>
              <a:rPr lang="en-US" spc="-15" dirty="0"/>
              <a:t>Ho</a:t>
            </a:r>
            <a:r>
              <a:rPr lang="en-US" spc="-10" dirty="0"/>
              <a:t>w</a:t>
            </a:r>
            <a:r>
              <a:rPr lang="en-US" spc="-5" dirty="0"/>
              <a:t> l</a:t>
            </a:r>
            <a:r>
              <a:rPr lang="en-US" spc="-10" dirty="0"/>
              <a:t>on</a:t>
            </a:r>
            <a:r>
              <a:rPr lang="en-US" spc="-5" dirty="0"/>
              <a:t>g </a:t>
            </a:r>
            <a:r>
              <a:rPr lang="en-US" spc="-10" dirty="0"/>
              <a:t>doe</a:t>
            </a:r>
            <a:r>
              <a:rPr lang="en-US" spc="-5" dirty="0"/>
              <a:t>s</a:t>
            </a:r>
            <a:r>
              <a:rPr lang="en-US" dirty="0"/>
              <a:t> </a:t>
            </a:r>
            <a:r>
              <a:rPr lang="en-US" spc="-10" dirty="0"/>
              <a:t>i</a:t>
            </a:r>
            <a:r>
              <a:rPr lang="en-US" spc="-5" dirty="0"/>
              <a:t>t </a:t>
            </a:r>
            <a:r>
              <a:rPr lang="en-US" spc="-10" dirty="0"/>
              <a:t>tak</a:t>
            </a:r>
            <a:r>
              <a:rPr lang="en-US" spc="-5" dirty="0"/>
              <a:t>e </a:t>
            </a:r>
            <a:r>
              <a:rPr lang="en-US" spc="-10" dirty="0"/>
              <a:t>fo</a:t>
            </a:r>
            <a:r>
              <a:rPr lang="en-US" spc="-5" dirty="0"/>
              <a:t>r t</a:t>
            </a:r>
            <a:r>
              <a:rPr lang="en-US" spc="-10" dirty="0"/>
              <a:t>h</a:t>
            </a:r>
            <a:r>
              <a:rPr lang="en-US" spc="-5" dirty="0"/>
              <a:t>e </a:t>
            </a:r>
            <a:r>
              <a:rPr lang="en-US" spc="-10" dirty="0"/>
              <a:t>populatio</a:t>
            </a:r>
            <a:r>
              <a:rPr lang="en-US" spc="-5" dirty="0"/>
              <a:t>n</a:t>
            </a:r>
            <a:r>
              <a:rPr lang="en-US" dirty="0"/>
              <a:t> </a:t>
            </a:r>
            <a:r>
              <a:rPr lang="en-US" spc="-5" dirty="0"/>
              <a:t>to </a:t>
            </a:r>
            <a:r>
              <a:rPr lang="en-US" spc="-10" dirty="0"/>
              <a:t>doubl</a:t>
            </a:r>
            <a:r>
              <a:rPr lang="en-US" spc="-5" dirty="0"/>
              <a:t>e</a:t>
            </a:r>
            <a:r>
              <a:rPr lang="en-US" dirty="0"/>
              <a:t> </a:t>
            </a:r>
            <a:r>
              <a:rPr lang="en-US" spc="-5" dirty="0"/>
              <a:t>in s</a:t>
            </a:r>
            <a:r>
              <a:rPr lang="en-US" spc="-10" dirty="0"/>
              <a:t>ize?</a:t>
            </a:r>
            <a:endParaRPr lang="en-US" dirty="0"/>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346036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17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indent="0">
                  <a:lnSpc>
                    <a:spcPct val="100000"/>
                  </a:lnSpc>
                  <a:spcBef>
                    <a:spcPts val="590"/>
                  </a:spcBef>
                  <a:buNone/>
                </a:pPr>
                <a:r>
                  <a:rPr lang="en-US" b="1" spc="-5" dirty="0">
                    <a:latin typeface="Times New Roman"/>
                    <a:cs typeface="Times New Roman"/>
                  </a:rPr>
                  <a:t>Solution </a:t>
                </a:r>
                <a:r>
                  <a:rPr lang="en-US" spc="-10" dirty="0">
                    <a:latin typeface="Times New Roman"/>
                    <a:cs typeface="Times New Roman"/>
                  </a:rPr>
                  <a:t>Sinc</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at</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 dirty="0">
                    <a:latin typeface="Times New Roman"/>
                    <a:cs typeface="Times New Roman"/>
                  </a:rPr>
                  <a:t> </a:t>
                </a:r>
                <a:r>
                  <a:rPr lang="en-US" spc="-10" dirty="0">
                    <a:latin typeface="Times New Roman"/>
                    <a:cs typeface="Times New Roman"/>
                  </a:rPr>
                  <a:t>chang</a:t>
                </a:r>
                <a:r>
                  <a:rPr lang="en-US" spc="-5" dirty="0">
                    <a:latin typeface="Times New Roman"/>
                    <a:cs typeface="Times New Roman"/>
                  </a:rPr>
                  <a:t>e</a:t>
                </a:r>
                <a:r>
                  <a:rPr lang="en-US" spc="100" dirty="0">
                    <a:latin typeface="Times New Roman"/>
                    <a:cs typeface="Times New Roman"/>
                  </a:rPr>
                  <a:t> </a:t>
                </a:r>
                <a14:m>
                  <m:oMath xmlns:m="http://schemas.openxmlformats.org/officeDocument/2006/math">
                    <m:r>
                      <a:rPr lang="en-US" b="0" i="1" spc="70" dirty="0" smtClean="0">
                        <a:latin typeface="Cambria Math" panose="02040503050406030204" pitchFamily="18" charset="0"/>
                        <a:cs typeface="Times New Roman"/>
                      </a:rPr>
                      <m:t>𝑃</m:t>
                    </m:r>
                    <m:r>
                      <a:rPr lang="en-US" b="0" i="1" spc="70" dirty="0" smtClean="0">
                        <a:latin typeface="Cambria Math" panose="02040503050406030204" pitchFamily="18" charset="0"/>
                        <a:cs typeface="Times New Roman"/>
                      </a:rPr>
                      <m:t>′</m:t>
                    </m:r>
                  </m:oMath>
                </a14:m>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 is</a:t>
                </a:r>
                <a:r>
                  <a:rPr lang="en-US" spc="10" dirty="0">
                    <a:latin typeface="Times New Roman"/>
                    <a:cs typeface="Times New Roman"/>
                  </a:rPr>
                  <a:t> </a:t>
                </a:r>
                <a:r>
                  <a:rPr lang="en-US" spc="-5" dirty="0">
                    <a:latin typeface="Times New Roman"/>
                    <a:cs typeface="Times New Roman"/>
                  </a:rPr>
                  <a:t>proportional</a:t>
                </a:r>
                <a:r>
                  <a:rPr lang="en-US" spc="10" dirty="0">
                    <a:latin typeface="Times New Roman"/>
                    <a:cs typeface="Times New Roman"/>
                  </a:rPr>
                  <a:t> </a:t>
                </a:r>
                <a:r>
                  <a:rPr lang="en-US" spc="-5" dirty="0">
                    <a:latin typeface="Times New Roman"/>
                    <a:cs typeface="Times New Roman"/>
                  </a:rPr>
                  <a:t>to</a:t>
                </a:r>
                <a:r>
                  <a:rPr lang="en-US" spc="95" dirty="0">
                    <a:latin typeface="Times New Roman"/>
                    <a:cs typeface="Times New Roman"/>
                  </a:rPr>
                  <a:t> </a:t>
                </a:r>
                <a:r>
                  <a:rPr lang="en-US" i="1" spc="70" dirty="0">
                    <a:latin typeface="Times New Roman"/>
                    <a:cs typeface="Times New Roman"/>
                  </a:rPr>
                  <a:t>P</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1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hav</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differentia</a:t>
                </a:r>
                <a:r>
                  <a:rPr lang="en-US" spc="-5" dirty="0">
                    <a:latin typeface="Times New Roman"/>
                    <a:cs typeface="Times New Roman"/>
                  </a:rPr>
                  <a:t>l</a:t>
                </a:r>
                <a:r>
                  <a:rPr lang="en-US" spc="10" dirty="0">
                    <a:latin typeface="Times New Roman"/>
                    <a:cs typeface="Times New Roman"/>
                  </a:rPr>
                  <a:t> </a:t>
                </a:r>
                <a:r>
                  <a:rPr lang="en-US" spc="-10" dirty="0">
                    <a:latin typeface="Times New Roman"/>
                    <a:cs typeface="Times New Roman"/>
                  </a:rPr>
                  <a:t>equa</a:t>
                </a:r>
                <a:r>
                  <a:rPr lang="en-US" spc="-5" dirty="0">
                    <a:latin typeface="Times New Roman"/>
                    <a:cs typeface="Times New Roman"/>
                  </a:rPr>
                  <a:t>tion</a:t>
                </a:r>
                <a:r>
                  <a:rPr lang="en-US" dirty="0">
                    <a:latin typeface="Times New Roman"/>
                    <a:cs typeface="Times New Roman"/>
                  </a:rPr>
                  <a:t> </a:t>
                </a:r>
                <a14:m>
                  <m:oMath xmlns:m="http://schemas.openxmlformats.org/officeDocument/2006/math">
                    <m:r>
                      <a:rPr lang="en-US" b="0" i="1" spc="70" dirty="0" smtClean="0">
                        <a:latin typeface="Cambria Math" panose="02040503050406030204" pitchFamily="18" charset="0"/>
                        <a:cs typeface="Times New Roman"/>
                      </a:rPr>
                      <m:t>𝑃</m:t>
                    </m:r>
                    <m:r>
                      <a:rPr lang="en-US" b="0" i="1" spc="70" dirty="0" smtClean="0">
                        <a:latin typeface="Cambria Math" panose="02040503050406030204" pitchFamily="18" charset="0"/>
                        <a:cs typeface="Times New Roman"/>
                      </a:rPr>
                      <m:t>′</m:t>
                    </m:r>
                  </m:oMath>
                </a14:m>
                <a:r>
                  <a:rPr lang="en-US" spc="-5" dirty="0">
                    <a:latin typeface="Times New Roman"/>
                    <a:cs typeface="Times New Roman"/>
                  </a:rPr>
                  <a:t>(</a:t>
                </a:r>
                <a:r>
                  <a:rPr lang="en-US" i="1" spc="-5" dirty="0">
                    <a:latin typeface="Times New Roman"/>
                    <a:cs typeface="Times New Roman"/>
                  </a:rPr>
                  <a:t>t</a:t>
                </a:r>
                <a:r>
                  <a:rPr lang="en-US" i="1" spc="-160" dirty="0">
                    <a:latin typeface="Times New Roman"/>
                    <a:cs typeface="Times New Roman"/>
                  </a:rPr>
                  <a:t> </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135" dirty="0" err="1">
                    <a:latin typeface="Times New Roman"/>
                    <a:cs typeface="Times New Roman"/>
                  </a:rPr>
                  <a:t>k</a:t>
                </a:r>
                <a:r>
                  <a:rPr lang="en-US" i="1" spc="70" dirty="0" err="1">
                    <a:latin typeface="Times New Roman"/>
                    <a:cs typeface="Times New Roman"/>
                  </a:rPr>
                  <a:t>P</a:t>
                </a:r>
                <a:r>
                  <a:rPr lang="en-US" spc="-5" dirty="0">
                    <a:latin typeface="Times New Roman"/>
                    <a:cs typeface="Times New Roman"/>
                  </a:rPr>
                  <a:t>(</a:t>
                </a:r>
                <a:r>
                  <a:rPr lang="en-US" i="1" spc="-5" dirty="0">
                    <a:latin typeface="Times New Roman"/>
                    <a:cs typeface="Times New Roman"/>
                  </a:rPr>
                  <a:t>t</a:t>
                </a:r>
                <a:r>
                  <a:rPr lang="en-US" i="1" spc="-160" dirty="0">
                    <a:latin typeface="Times New Roman"/>
                    <a:cs typeface="Times New Roman"/>
                  </a:rPr>
                  <a:t> </a:t>
                </a:r>
                <a:r>
                  <a:rPr lang="en-US" spc="-5" dirty="0">
                    <a:latin typeface="Times New Roman"/>
                    <a:cs typeface="Times New Roman"/>
                  </a:rPr>
                  <a:t>).</a:t>
                </a:r>
                <a:r>
                  <a:rPr lang="en-US" spc="100" dirty="0">
                    <a:latin typeface="Times New Roman"/>
                    <a:cs typeface="Times New Roman"/>
                  </a:rPr>
                  <a:t> </a:t>
                </a:r>
                <a:r>
                  <a:rPr lang="en-US" spc="-5" dirty="0">
                    <a:latin typeface="Times New Roman"/>
                    <a:cs typeface="Times New Roman"/>
                  </a:rPr>
                  <a:t>Furthermore,</a:t>
                </a:r>
                <a:r>
                  <a:rPr lang="en-US" spc="10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0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r>
                  <a:rPr lang="en-US" spc="105" dirty="0">
                    <a:latin typeface="Times New Roman"/>
                    <a:cs typeface="Times New Roman"/>
                  </a:rPr>
                  <a:t> </a:t>
                </a:r>
                <a:r>
                  <a:rPr lang="en-US" spc="-5" dirty="0">
                    <a:latin typeface="Times New Roman"/>
                    <a:cs typeface="Times New Roman"/>
                  </a:rPr>
                  <a:t>given</a:t>
                </a:r>
                <a:r>
                  <a:rPr lang="en-US" spc="105" dirty="0">
                    <a:latin typeface="Times New Roman"/>
                    <a:cs typeface="Times New Roman"/>
                  </a:rPr>
                  <a:t> </a:t>
                </a:r>
                <a:r>
                  <a:rPr lang="en-US" spc="-5" dirty="0">
                    <a:latin typeface="Times New Roman"/>
                    <a:cs typeface="Times New Roman"/>
                  </a:rPr>
                  <a:t>the</a:t>
                </a:r>
                <a:r>
                  <a:rPr lang="en-US" spc="105" dirty="0">
                    <a:latin typeface="Times New Roman"/>
                    <a:cs typeface="Times New Roman"/>
                  </a:rPr>
                  <a:t> </a:t>
                </a:r>
                <a:r>
                  <a:rPr lang="en-US" spc="-5" dirty="0">
                    <a:latin typeface="Times New Roman"/>
                    <a:cs typeface="Times New Roman"/>
                  </a:rPr>
                  <a:t>initial</a:t>
                </a:r>
                <a:r>
                  <a:rPr lang="en-US" spc="100" dirty="0">
                    <a:latin typeface="Times New Roman"/>
                    <a:cs typeface="Times New Roman"/>
                  </a:rPr>
                  <a:t> </a:t>
                </a:r>
                <a:r>
                  <a:rPr lang="en-US" spc="-5" dirty="0">
                    <a:latin typeface="Times New Roman"/>
                    <a:cs typeface="Times New Roman"/>
                  </a:rPr>
                  <a:t>conditions</a:t>
                </a:r>
                <a:r>
                  <a:rPr lang="en-US" dirty="0">
                    <a:latin typeface="Times New Roman"/>
                    <a:cs typeface="Times New Roman"/>
                  </a:rPr>
                  <a:t> </a:t>
                </a:r>
                <a:r>
                  <a:rPr lang="en-US" i="1" spc="70" dirty="0">
                    <a:latin typeface="Times New Roman"/>
                    <a:cs typeface="Times New Roman"/>
                  </a:rPr>
                  <a:t>P</a:t>
                </a:r>
                <a:r>
                  <a:rPr lang="en-US" spc="-5" dirty="0">
                    <a:latin typeface="Times New Roman"/>
                    <a:cs typeface="Times New Roman"/>
                  </a:rPr>
                  <a:t>(0)</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100</a:t>
                </a:r>
                <a:r>
                  <a:rPr lang="en-US" spc="-5" dirty="0">
                    <a:latin typeface="Times New Roman"/>
                    <a:cs typeface="Times New Roman"/>
                  </a:rPr>
                  <a:t>0</a:t>
                </a:r>
                <a:r>
                  <a:rPr lang="en-US" spc="105" dirty="0">
                    <a:latin typeface="Times New Roman"/>
                    <a:cs typeface="Times New Roman"/>
                  </a:rPr>
                  <a:t> </a:t>
                </a:r>
                <a:r>
                  <a:rPr lang="en-US" spc="-10" dirty="0">
                    <a:latin typeface="Times New Roman"/>
                    <a:cs typeface="Times New Roman"/>
                  </a:rPr>
                  <a:t>and </a:t>
                </a:r>
                <a:r>
                  <a:rPr lang="en-US" i="1" spc="70" dirty="0">
                    <a:latin typeface="Times New Roman"/>
                    <a:cs typeface="Times New Roman"/>
                  </a:rPr>
                  <a:t>P</a:t>
                </a:r>
                <a:r>
                  <a:rPr lang="en-US" spc="-5" dirty="0">
                    <a:latin typeface="Times New Roman"/>
                    <a:cs typeface="Times New Roman"/>
                  </a:rPr>
                  <a:t>(1)</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1500</a:t>
                </a:r>
                <a:r>
                  <a:rPr lang="en-US" spc="-5" dirty="0">
                    <a:latin typeface="Times New Roman"/>
                    <a:cs typeface="Times New Roman"/>
                  </a:rPr>
                  <a:t>.</a:t>
                </a:r>
                <a:r>
                  <a:rPr lang="en-US" spc="30" dirty="0">
                    <a:latin typeface="Times New Roman"/>
                    <a:cs typeface="Times New Roman"/>
                  </a:rPr>
                  <a:t> </a:t>
                </a:r>
                <a:r>
                  <a:rPr lang="en-US" spc="-10" dirty="0">
                    <a:latin typeface="Times New Roman"/>
                    <a:cs typeface="Times New Roman"/>
                  </a:rPr>
                  <a:t>Together</a:t>
                </a:r>
                <a:r>
                  <a:rPr lang="en-US" spc="-5" dirty="0">
                    <a:latin typeface="Times New Roman"/>
                    <a:cs typeface="Times New Roman"/>
                  </a:rPr>
                  <a:t>,</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differentia</a:t>
                </a:r>
                <a:r>
                  <a:rPr lang="en-US" spc="-5" dirty="0">
                    <a:latin typeface="Times New Roman"/>
                    <a:cs typeface="Times New Roman"/>
                  </a:rPr>
                  <a:t>l</a:t>
                </a:r>
                <a:r>
                  <a:rPr lang="en-US" spc="30" dirty="0">
                    <a:latin typeface="Times New Roman"/>
                    <a:cs typeface="Times New Roman"/>
                  </a:rPr>
                  <a:t> </a:t>
                </a:r>
                <a:r>
                  <a:rPr lang="en-US" spc="-10" dirty="0">
                    <a:latin typeface="Times New Roman"/>
                    <a:cs typeface="Times New Roman"/>
                  </a:rPr>
                  <a:t>equatio</a:t>
                </a:r>
                <a:r>
                  <a:rPr lang="en-US" spc="-5" dirty="0">
                    <a:latin typeface="Times New Roman"/>
                    <a:cs typeface="Times New Roman"/>
                  </a:rPr>
                  <a:t>n</a:t>
                </a:r>
                <a:r>
                  <a:rPr lang="en-US" spc="3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30" dirty="0">
                    <a:latin typeface="Times New Roman"/>
                    <a:cs typeface="Times New Roman"/>
                  </a:rPr>
                  <a:t> </a:t>
                </a:r>
                <a:r>
                  <a:rPr lang="en-US" spc="-10" dirty="0">
                    <a:latin typeface="Times New Roman"/>
                    <a:cs typeface="Times New Roman"/>
                  </a:rPr>
                  <a:t>initia</a:t>
                </a:r>
                <a:r>
                  <a:rPr lang="en-US" spc="-5" dirty="0">
                    <a:latin typeface="Times New Roman"/>
                    <a:cs typeface="Times New Roman"/>
                  </a:rPr>
                  <a:t>l</a:t>
                </a:r>
                <a:r>
                  <a:rPr lang="en-US" spc="30" dirty="0">
                    <a:latin typeface="Times New Roman"/>
                    <a:cs typeface="Times New Roman"/>
                  </a:rPr>
                  <a:t> </a:t>
                </a:r>
                <a:r>
                  <a:rPr lang="en-US" spc="-10" dirty="0">
                    <a:latin typeface="Times New Roman"/>
                    <a:cs typeface="Times New Roman"/>
                  </a:rPr>
                  <a:t>condition</a:t>
                </a:r>
                <a:r>
                  <a:rPr lang="en-US" spc="-5" dirty="0">
                    <a:latin typeface="Times New Roman"/>
                    <a:cs typeface="Times New Roman"/>
                  </a:rPr>
                  <a:t>s</a:t>
                </a:r>
                <a:r>
                  <a:rPr lang="en-US" spc="30" dirty="0">
                    <a:latin typeface="Times New Roman"/>
                    <a:cs typeface="Times New Roman"/>
                  </a:rPr>
                  <a:t> </a:t>
                </a:r>
                <a:r>
                  <a:rPr lang="en-US" spc="-15" dirty="0">
                    <a:latin typeface="Times New Roman"/>
                    <a:cs typeface="Times New Roman"/>
                  </a:rPr>
                  <a:t>mak</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u</a:t>
                </a:r>
                <a:r>
                  <a:rPr lang="en-US" spc="-5" dirty="0">
                    <a:latin typeface="Times New Roman"/>
                    <a:cs typeface="Times New Roman"/>
                  </a:rPr>
                  <a:t>p</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nitia</a:t>
                </a:r>
                <a:r>
                  <a:rPr lang="en-US" spc="-5" dirty="0">
                    <a:latin typeface="Times New Roman"/>
                    <a:cs typeface="Times New Roman"/>
                  </a:rPr>
                  <a:t>l </a:t>
                </a:r>
                <a:r>
                  <a:rPr lang="en-US" spc="-10" dirty="0">
                    <a:latin typeface="Times New Roman"/>
                    <a:cs typeface="Times New Roman"/>
                  </a:rPr>
                  <a:t>Valu</a:t>
                </a:r>
                <a:r>
                  <a:rPr lang="en-US" spc="-5" dirty="0">
                    <a:latin typeface="Times New Roman"/>
                    <a:cs typeface="Times New Roman"/>
                  </a:rPr>
                  <a:t>e </a:t>
                </a:r>
                <a:r>
                  <a:rPr lang="en-US" spc="-10" dirty="0">
                    <a:latin typeface="Times New Roman"/>
                    <a:cs typeface="Times New Roman"/>
                  </a:rPr>
                  <a:t>Problem</a:t>
                </a:r>
                <a:r>
                  <a:rPr lang="en-US"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 </a:t>
                </a:r>
                <a:r>
                  <a:rPr lang="en-US" spc="-15" dirty="0">
                    <a:latin typeface="Times New Roman"/>
                    <a:cs typeface="Times New Roman"/>
                  </a:rPr>
                  <a:t>mus</a:t>
                </a:r>
                <a:r>
                  <a:rPr lang="en-US" spc="-5" dirty="0">
                    <a:latin typeface="Times New Roman"/>
                    <a:cs typeface="Times New Roman"/>
                  </a:rPr>
                  <a:t>t </a:t>
                </a:r>
                <a:r>
                  <a:rPr lang="en-US" spc="-10" dirty="0">
                    <a:latin typeface="Times New Roman"/>
                    <a:cs typeface="Times New Roman"/>
                  </a:rPr>
                  <a:t>solve.</a:t>
                </a:r>
              </a:p>
              <a:p>
                <a:pPr marL="0" indent="0">
                  <a:lnSpc>
                    <a:spcPct val="100000"/>
                  </a:lnSpc>
                  <a:spcBef>
                    <a:spcPts val="590"/>
                  </a:spcBef>
                  <a:buNone/>
                </a:pPr>
                <a:endParaRPr lang="en-US" dirty="0">
                  <a:latin typeface="Times New Roman"/>
                  <a:cs typeface="Times New Roman"/>
                </a:endParaRPr>
              </a:p>
              <a:p>
                <a:pPr marL="12700" marR="5080" indent="0">
                  <a:lnSpc>
                    <a:spcPct val="100000"/>
                  </a:lnSpc>
                  <a:spcBef>
                    <a:spcPts val="35"/>
                  </a:spcBef>
                  <a:buNone/>
                </a:pPr>
                <a:r>
                  <a:rPr lang="en-US" spc="-5" dirty="0">
                    <a:latin typeface="Times New Roman"/>
                    <a:cs typeface="Times New Roman"/>
                  </a:rPr>
                  <a:t>Note</a:t>
                </a:r>
                <a:r>
                  <a:rPr lang="en-US" spc="114" dirty="0">
                    <a:latin typeface="Times New Roman"/>
                    <a:cs typeface="Times New Roman"/>
                  </a:rPr>
                  <a:t> </a:t>
                </a:r>
                <a:r>
                  <a:rPr lang="en-US" spc="-5" dirty="0">
                    <a:latin typeface="Times New Roman"/>
                    <a:cs typeface="Times New Roman"/>
                  </a:rPr>
                  <a:t>that</a:t>
                </a:r>
                <a:r>
                  <a:rPr lang="en-US" spc="114" dirty="0">
                    <a:latin typeface="Times New Roman"/>
                    <a:cs typeface="Times New Roman"/>
                  </a:rPr>
                  <a:t> </a:t>
                </a:r>
                <a:r>
                  <a:rPr lang="en-US" spc="-10" dirty="0">
                    <a:latin typeface="Times New Roman"/>
                    <a:cs typeface="Times New Roman"/>
                  </a:rPr>
                  <a:t>we</a:t>
                </a:r>
                <a:r>
                  <a:rPr lang="en-US" spc="114" dirty="0">
                    <a:latin typeface="Times New Roman"/>
                    <a:cs typeface="Times New Roman"/>
                  </a:rPr>
                  <a:t> </a:t>
                </a:r>
                <a:r>
                  <a:rPr lang="en-US" spc="-5" dirty="0">
                    <a:latin typeface="Times New Roman"/>
                    <a:cs typeface="Times New Roman"/>
                  </a:rPr>
                  <a:t>have</a:t>
                </a:r>
                <a:r>
                  <a:rPr lang="en-US" spc="114" dirty="0">
                    <a:latin typeface="Times New Roman"/>
                    <a:cs typeface="Times New Roman"/>
                  </a:rPr>
                  <a:t> </a:t>
                </a:r>
                <a:r>
                  <a:rPr lang="en-US" spc="-5" dirty="0">
                    <a:latin typeface="Times New Roman"/>
                    <a:cs typeface="Times New Roman"/>
                  </a:rPr>
                  <a:t>two</a:t>
                </a:r>
                <a:r>
                  <a:rPr lang="en-US" spc="114" dirty="0">
                    <a:latin typeface="Times New Roman"/>
                    <a:cs typeface="Times New Roman"/>
                  </a:rPr>
                  <a:t> </a:t>
                </a:r>
                <a:r>
                  <a:rPr lang="en-US" spc="-5" dirty="0">
                    <a:latin typeface="Times New Roman"/>
                    <a:cs typeface="Times New Roman"/>
                  </a:rPr>
                  <a:t>initial</a:t>
                </a:r>
                <a:r>
                  <a:rPr lang="en-US" spc="114" dirty="0">
                    <a:latin typeface="Times New Roman"/>
                    <a:cs typeface="Times New Roman"/>
                  </a:rPr>
                  <a:t> </a:t>
                </a:r>
                <a:r>
                  <a:rPr lang="en-US" spc="-5" dirty="0">
                    <a:latin typeface="Times New Roman"/>
                    <a:cs typeface="Times New Roman"/>
                  </a:rPr>
                  <a:t>conditions.</a:t>
                </a:r>
                <a:r>
                  <a:rPr lang="en-US" spc="120" dirty="0">
                    <a:latin typeface="Times New Roman"/>
                    <a:cs typeface="Times New Roman"/>
                  </a:rPr>
                  <a:t> </a:t>
                </a:r>
                <a:r>
                  <a:rPr lang="en-US" spc="-15" dirty="0">
                    <a:latin typeface="Times New Roman"/>
                    <a:cs typeface="Times New Roman"/>
                  </a:rPr>
                  <a:t>B</a:t>
                </a:r>
                <a:r>
                  <a:rPr lang="en-US" spc="-5" dirty="0">
                    <a:latin typeface="Times New Roman"/>
                    <a:cs typeface="Times New Roman"/>
                  </a:rPr>
                  <a:t>oth</a:t>
                </a:r>
                <a:r>
                  <a:rPr lang="en-US" spc="114" dirty="0">
                    <a:latin typeface="Times New Roman"/>
                    <a:cs typeface="Times New Roman"/>
                  </a:rPr>
                  <a:t> </a:t>
                </a:r>
                <a:r>
                  <a:rPr lang="en-US" spc="-10" dirty="0">
                    <a:latin typeface="Times New Roman"/>
                    <a:cs typeface="Times New Roman"/>
                  </a:rPr>
                  <a:t>a</a:t>
                </a:r>
                <a:r>
                  <a:rPr lang="en-US" spc="-5" dirty="0">
                    <a:latin typeface="Times New Roman"/>
                    <a:cs typeface="Times New Roman"/>
                  </a:rPr>
                  <a:t>re</a:t>
                </a:r>
                <a:r>
                  <a:rPr lang="en-US" spc="114" dirty="0">
                    <a:latin typeface="Times New Roman"/>
                    <a:cs typeface="Times New Roman"/>
                  </a:rPr>
                  <a:t> </a:t>
                </a:r>
                <a:r>
                  <a:rPr lang="en-US" spc="-5" dirty="0">
                    <a:latin typeface="Times New Roman"/>
                    <a:cs typeface="Times New Roman"/>
                  </a:rPr>
                  <a:t>necessary</a:t>
                </a:r>
                <a:r>
                  <a:rPr lang="en-US" spc="114" dirty="0">
                    <a:latin typeface="Times New Roman"/>
                    <a:cs typeface="Times New Roman"/>
                  </a:rPr>
                  <a:t> </a:t>
                </a:r>
                <a:r>
                  <a:rPr lang="en-US" spc="-5" dirty="0">
                    <a:latin typeface="Times New Roman"/>
                    <a:cs typeface="Times New Roman"/>
                  </a:rPr>
                  <a:t>because</a:t>
                </a:r>
                <a:r>
                  <a:rPr lang="en-US" spc="12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114" dirty="0">
                    <a:latin typeface="Times New Roman"/>
                    <a:cs typeface="Times New Roman"/>
                  </a:rPr>
                  <a:t> </a:t>
                </a:r>
                <a:r>
                  <a:rPr lang="en-US" spc="-5" dirty="0">
                    <a:latin typeface="Times New Roman"/>
                    <a:cs typeface="Times New Roman"/>
                  </a:rPr>
                  <a:t>need</a:t>
                </a:r>
                <a:r>
                  <a:rPr lang="en-US" spc="114" dirty="0">
                    <a:latin typeface="Times New Roman"/>
                    <a:cs typeface="Times New Roman"/>
                  </a:rPr>
                  <a:t> </a:t>
                </a:r>
                <a:r>
                  <a:rPr lang="en-US" spc="-5" dirty="0">
                    <a:latin typeface="Times New Roman"/>
                    <a:cs typeface="Times New Roman"/>
                  </a:rPr>
                  <a:t>to determine the constant term</a:t>
                </a:r>
                <a:r>
                  <a:rPr lang="en-US" spc="70" dirty="0">
                    <a:latin typeface="Times New Roman"/>
                    <a:cs typeface="Times New Roman"/>
                  </a:rPr>
                  <a:t> </a:t>
                </a:r>
                <a:r>
                  <a:rPr lang="en-US" i="1" spc="-10" dirty="0">
                    <a:latin typeface="Times New Roman"/>
                    <a:cs typeface="Times New Roman"/>
                  </a:rPr>
                  <a:t>D</a:t>
                </a:r>
                <a:r>
                  <a:rPr lang="en-US" i="1" spc="35" dirty="0">
                    <a:latin typeface="Times New Roman"/>
                    <a:cs typeface="Times New Roman"/>
                  </a:rPr>
                  <a:t> </a:t>
                </a:r>
                <a:r>
                  <a:rPr lang="en-US" spc="-5" dirty="0">
                    <a:latin typeface="Times New Roman"/>
                    <a:cs typeface="Times New Roman"/>
                  </a:rPr>
                  <a:t>in the general solution to the differential equation and the term </a:t>
                </a:r>
                <a:r>
                  <a:rPr lang="en-US" i="1" spc="-5" dirty="0">
                    <a:latin typeface="Times New Roman"/>
                    <a:cs typeface="Times New Roman"/>
                  </a:rPr>
                  <a:t>k</a:t>
                </a:r>
                <a:r>
                  <a:rPr lang="en-US" i="1" spc="55" dirty="0">
                    <a:latin typeface="Times New Roman"/>
                    <a:cs typeface="Times New Roman"/>
                  </a:rPr>
                  <a:t> </a:t>
                </a:r>
                <a:r>
                  <a:rPr lang="en-US" spc="-5" dirty="0">
                    <a:latin typeface="Times New Roman"/>
                    <a:cs typeface="Times New Roman"/>
                  </a:rPr>
                  <a:t>in the </a:t>
                </a:r>
                <a:r>
                  <a:rPr lang="en-US" spc="-10" dirty="0">
                    <a:latin typeface="Times New Roman"/>
                    <a:cs typeface="Times New Roman"/>
                  </a:rPr>
                  <a:t>d</a:t>
                </a:r>
                <a:r>
                  <a:rPr lang="en-US" spc="-5" dirty="0">
                    <a:latin typeface="Times New Roman"/>
                    <a:cs typeface="Times New Roman"/>
                  </a:rPr>
                  <a:t>ifferential equation</a:t>
                </a:r>
                <a:r>
                  <a:rPr lang="en-US" dirty="0">
                    <a:latin typeface="Times New Roman"/>
                    <a:cs typeface="Times New Roman"/>
                  </a:rPr>
                  <a:t> </a:t>
                </a:r>
                <a:r>
                  <a:rPr lang="en-US" spc="-5" dirty="0">
                    <a:latin typeface="Times New Roman"/>
                    <a:cs typeface="Times New Roman"/>
                  </a:rPr>
                  <a:t>itself.</a:t>
                </a:r>
              </a:p>
              <a:p>
                <a:pPr marL="12700" marR="5080" indent="0">
                  <a:lnSpc>
                    <a:spcPct val="100000"/>
                  </a:lnSpc>
                  <a:spcBef>
                    <a:spcPts val="35"/>
                  </a:spcBef>
                  <a:buNone/>
                </a:pPr>
                <a:endParaRPr lang="en-US" dirty="0">
                  <a:latin typeface="Times New Roman"/>
                  <a:cs typeface="Times New Roman"/>
                </a:endParaRPr>
              </a:p>
              <a:p>
                <a:pPr marL="12700" marR="5080"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genera</a:t>
                </a:r>
                <a:r>
                  <a:rPr lang="en-US" spc="-5" dirty="0">
                    <a:latin typeface="Times New Roman"/>
                    <a:cs typeface="Times New Roman"/>
                  </a:rPr>
                  <a:t>l</a:t>
                </a:r>
                <a:r>
                  <a:rPr lang="en-US" spc="10" dirty="0">
                    <a:latin typeface="Times New Roman"/>
                    <a:cs typeface="Times New Roman"/>
                  </a:rPr>
                  <a:t> </a:t>
                </a:r>
                <a:r>
                  <a:rPr lang="en-US" spc="-10" dirty="0">
                    <a:latin typeface="Times New Roman"/>
                    <a:cs typeface="Times New Roman"/>
                  </a:rPr>
                  <a:t>solutio</a:t>
                </a:r>
                <a:r>
                  <a:rPr lang="en-US" spc="-5" dirty="0">
                    <a:latin typeface="Times New Roman"/>
                    <a:cs typeface="Times New Roman"/>
                  </a:rPr>
                  <a:t>n</a:t>
                </a:r>
                <a:r>
                  <a:rPr lang="en-US" spc="5" dirty="0">
                    <a:latin typeface="Times New Roman"/>
                    <a:cs typeface="Times New Roman"/>
                  </a:rPr>
                  <a:t> </a:t>
                </a:r>
                <a:r>
                  <a:rPr lang="en-US" spc="-5" dirty="0">
                    <a:latin typeface="Times New Roman"/>
                    <a:cs typeface="Times New Roman"/>
                  </a:rPr>
                  <a:t>to</a:t>
                </a:r>
                <a:r>
                  <a:rPr lang="en-US" spc="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differentia</a:t>
                </a:r>
                <a:r>
                  <a:rPr lang="en-US" spc="-5" dirty="0">
                    <a:latin typeface="Times New Roman"/>
                    <a:cs typeface="Times New Roman"/>
                  </a:rPr>
                  <a:t>l</a:t>
                </a:r>
                <a:r>
                  <a:rPr lang="en-US" spc="10" dirty="0">
                    <a:latin typeface="Times New Roman"/>
                    <a:cs typeface="Times New Roman"/>
                  </a:rPr>
                  <a:t> </a:t>
                </a:r>
                <a:r>
                  <a:rPr lang="en-US" spc="-10" dirty="0">
                    <a:latin typeface="Times New Roman"/>
                    <a:cs typeface="Times New Roman"/>
                  </a:rPr>
                  <a:t>equatio</a:t>
                </a:r>
                <a:r>
                  <a:rPr lang="en-US" spc="-5" dirty="0">
                    <a:latin typeface="Times New Roman"/>
                    <a:cs typeface="Times New Roman"/>
                  </a:rPr>
                  <a:t>n</a:t>
                </a:r>
                <a:r>
                  <a:rPr lang="en-US" spc="10" dirty="0">
                    <a:latin typeface="Times New Roman"/>
                    <a:cs typeface="Times New Roman"/>
                  </a:rPr>
                  <a:t> </a:t>
                </a:r>
                <a:r>
                  <a:rPr lang="en-US" spc="-5" dirty="0">
                    <a:latin typeface="Times New Roman"/>
                    <a:cs typeface="Times New Roman"/>
                  </a:rPr>
                  <a:t>is</a:t>
                </a:r>
                <a:r>
                  <a:rPr lang="en-US" spc="95" dirty="0">
                    <a:latin typeface="Times New Roman"/>
                    <a:cs typeface="Times New Roman"/>
                  </a:rPr>
                  <a:t> </a:t>
                </a:r>
                <a:r>
                  <a:rPr lang="en-US" i="1" spc="70" dirty="0">
                    <a:latin typeface="Times New Roman"/>
                    <a:cs typeface="Times New Roman"/>
                  </a:rPr>
                  <a:t>P</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35" dirty="0">
                    <a:latin typeface="Lucida Sans Unicode"/>
                    <a:cs typeface="Lucida Sans Unicode"/>
                  </a:rPr>
                  <a:t> </a:t>
                </a:r>
                <a:r>
                  <a:rPr lang="en-US" i="1" spc="25" dirty="0" err="1">
                    <a:latin typeface="Times New Roman"/>
                    <a:cs typeface="Times New Roman"/>
                  </a:rPr>
                  <a:t>D</a:t>
                </a:r>
                <a:r>
                  <a:rPr lang="en-US" i="1" spc="5" dirty="0" err="1">
                    <a:latin typeface="Times New Roman"/>
                    <a:cs typeface="Times New Roman"/>
                  </a:rPr>
                  <a:t>e</a:t>
                </a:r>
                <a:r>
                  <a:rPr lang="en-US" i="1" spc="67" baseline="25925" dirty="0" err="1">
                    <a:latin typeface="Times New Roman"/>
                    <a:cs typeface="Times New Roman"/>
                  </a:rPr>
                  <a:t>k</a:t>
                </a:r>
                <a:r>
                  <a:rPr lang="en-US" i="1" baseline="25925" dirty="0" err="1">
                    <a:latin typeface="Times New Roman"/>
                    <a:cs typeface="Times New Roman"/>
                  </a:rPr>
                  <a:t>t</a:t>
                </a:r>
                <a:r>
                  <a:rPr lang="en-US" i="1" spc="-104" baseline="25925" dirty="0">
                    <a:latin typeface="Times New Roman"/>
                    <a:cs typeface="Times New Roman"/>
                  </a:rPr>
                  <a:t> </a:t>
                </a:r>
                <a:r>
                  <a:rPr lang="en-US" spc="-5" dirty="0">
                    <a:latin typeface="Times New Roman"/>
                    <a:cs typeface="Times New Roman"/>
                  </a:rPr>
                  <a:t>,</a:t>
                </a:r>
                <a:r>
                  <a:rPr lang="en-US" spc="1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nitia</a:t>
                </a:r>
                <a:r>
                  <a:rPr lang="en-US" spc="-5" dirty="0">
                    <a:latin typeface="Times New Roman"/>
                    <a:cs typeface="Times New Roman"/>
                  </a:rPr>
                  <a:t>l</a:t>
                </a:r>
                <a:r>
                  <a:rPr lang="en-US" spc="10" dirty="0">
                    <a:latin typeface="Times New Roman"/>
                    <a:cs typeface="Times New Roman"/>
                  </a:rPr>
                  <a:t> </a:t>
                </a:r>
                <a:r>
                  <a:rPr lang="en-US" spc="-10" dirty="0">
                    <a:latin typeface="Times New Roman"/>
                    <a:cs typeface="Times New Roman"/>
                  </a:rPr>
                  <a:t>con</a:t>
                </a:r>
                <a:r>
                  <a:rPr lang="en-US" spc="-5" dirty="0">
                    <a:latin typeface="Times New Roman"/>
                    <a:cs typeface="Times New Roman"/>
                  </a:rPr>
                  <a:t>dition</a:t>
                </a:r>
                <a:r>
                  <a:rPr lang="en-US" spc="85" dirty="0">
                    <a:latin typeface="Times New Roman"/>
                    <a:cs typeface="Times New Roman"/>
                  </a:rPr>
                  <a:t> </a:t>
                </a:r>
              </a:p>
              <a:p>
                <a:pPr marL="12700" marR="5080" indent="0">
                  <a:lnSpc>
                    <a:spcPct val="100000"/>
                  </a:lnSpc>
                  <a:buNone/>
                </a:pPr>
                <a:r>
                  <a:rPr lang="en-US" i="1" spc="70" dirty="0">
                    <a:latin typeface="Times New Roman"/>
                    <a:cs typeface="Times New Roman"/>
                  </a:rPr>
                  <a:t>P</a:t>
                </a:r>
                <a:r>
                  <a:rPr lang="en-US" spc="-5" dirty="0">
                    <a:latin typeface="Times New Roman"/>
                    <a:cs typeface="Times New Roman"/>
                  </a:rPr>
                  <a:t>(0)</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100</a:t>
                </a:r>
                <a:r>
                  <a:rPr lang="en-US" spc="-5" dirty="0">
                    <a:latin typeface="Times New Roman"/>
                    <a:cs typeface="Times New Roman"/>
                  </a:rPr>
                  <a:t>0 </a:t>
                </a:r>
                <a:r>
                  <a:rPr lang="en-US" spc="-10" dirty="0">
                    <a:latin typeface="Times New Roman"/>
                    <a:cs typeface="Times New Roman"/>
                  </a:rPr>
                  <a:t>implie</a:t>
                </a:r>
                <a:r>
                  <a:rPr lang="en-US" spc="-5" dirty="0">
                    <a:latin typeface="Times New Roman"/>
                    <a:cs typeface="Times New Roman"/>
                  </a:rPr>
                  <a:t>s t</a:t>
                </a:r>
                <a:r>
                  <a:rPr lang="en-US" spc="-10" dirty="0">
                    <a:latin typeface="Times New Roman"/>
                    <a:cs typeface="Times New Roman"/>
                  </a:rPr>
                  <a:t>ha</a:t>
                </a:r>
                <a:r>
                  <a:rPr lang="en-US" spc="-5" dirty="0">
                    <a:latin typeface="Times New Roman"/>
                    <a:cs typeface="Times New Roman"/>
                  </a:rPr>
                  <a:t>t</a:t>
                </a:r>
                <a:r>
                  <a:rPr lang="en-US" spc="75" dirty="0">
                    <a:latin typeface="Times New Roman"/>
                    <a:cs typeface="Times New Roman"/>
                  </a:rPr>
                  <a:t> </a:t>
                </a:r>
                <a:r>
                  <a:rPr lang="en-US" i="1" spc="-10" dirty="0">
                    <a:latin typeface="Times New Roman"/>
                    <a:cs typeface="Times New Roman"/>
                  </a:rPr>
                  <a:t>D</a:t>
                </a:r>
                <a:r>
                  <a:rPr lang="en-US" i="1" spc="6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1000</a:t>
                </a:r>
                <a:r>
                  <a:rPr lang="en-US" spc="-5" dirty="0">
                    <a:latin typeface="Times New Roman"/>
                    <a:cs typeface="Times New Roman"/>
                  </a:rPr>
                  <a:t>.</a:t>
                </a:r>
                <a:r>
                  <a:rPr lang="en-US"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hus, the solution is in the form </a:t>
                </a:r>
                <a:r>
                  <a:rPr lang="en-US" i="1" spc="70" dirty="0">
                    <a:latin typeface="Times New Roman"/>
                    <a:cs typeface="Times New Roman"/>
                  </a:rPr>
                  <a:t>P</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1000</a:t>
                </a:r>
                <a:r>
                  <a:rPr lang="en-US" i="1" spc="5" dirty="0">
                    <a:latin typeface="Times New Roman"/>
                    <a:cs typeface="Times New Roman"/>
                  </a:rPr>
                  <a:t>e</a:t>
                </a:r>
                <a:r>
                  <a:rPr lang="en-US" i="1" spc="67" baseline="29629" dirty="0">
                    <a:latin typeface="Times New Roman"/>
                    <a:cs typeface="Times New Roman"/>
                  </a:rPr>
                  <a:t>kt</a:t>
                </a:r>
                <a:r>
                  <a:rPr lang="en-US" i="1" spc="67"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2773634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18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12700" marR="5080" indent="0">
              <a:lnSpc>
                <a:spcPct val="100000"/>
              </a:lnSpc>
              <a:buNone/>
            </a:pPr>
            <a:r>
              <a:rPr lang="en-US" spc="-15" dirty="0">
                <a:latin typeface="Times New Roman"/>
                <a:cs typeface="Times New Roman"/>
              </a:rPr>
              <a:t>T</a:t>
            </a:r>
            <a:r>
              <a:rPr lang="en-US" spc="-5" dirty="0">
                <a:latin typeface="Times New Roman"/>
                <a:cs typeface="Times New Roman"/>
              </a:rPr>
              <a:t>o</a:t>
            </a:r>
            <a:r>
              <a:rPr lang="en-US" spc="70" dirty="0">
                <a:latin typeface="Times New Roman"/>
                <a:cs typeface="Times New Roman"/>
              </a:rPr>
              <a:t> </a:t>
            </a:r>
            <a:r>
              <a:rPr lang="en-US" spc="-10" dirty="0">
                <a:latin typeface="Times New Roman"/>
                <a:cs typeface="Times New Roman"/>
              </a:rPr>
              <a:t>determin</a:t>
            </a:r>
            <a:r>
              <a:rPr lang="en-US" spc="-5" dirty="0">
                <a:latin typeface="Times New Roman"/>
                <a:cs typeface="Times New Roman"/>
              </a:rPr>
              <a:t>e</a:t>
            </a:r>
            <a:r>
              <a:rPr lang="en-US" spc="70" dirty="0">
                <a:latin typeface="Times New Roman"/>
                <a:cs typeface="Times New Roman"/>
              </a:rPr>
              <a:t> </a:t>
            </a:r>
            <a:r>
              <a:rPr lang="en-US" i="1" spc="50" dirty="0">
                <a:latin typeface="Times New Roman"/>
                <a:cs typeface="Times New Roman"/>
              </a:rPr>
              <a:t>k</a:t>
            </a:r>
            <a:r>
              <a:rPr lang="en-US" spc="-5" dirty="0">
                <a:latin typeface="Times New Roman"/>
                <a:cs typeface="Times New Roman"/>
              </a:rPr>
              <a:t>,</a:t>
            </a:r>
            <a:r>
              <a:rPr lang="en-US" spc="6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70" dirty="0">
                <a:latin typeface="Times New Roman"/>
                <a:cs typeface="Times New Roman"/>
              </a:rPr>
              <a:t> </a:t>
            </a:r>
            <a:r>
              <a:rPr lang="en-US" spc="-5" dirty="0">
                <a:latin typeface="Times New Roman"/>
                <a:cs typeface="Times New Roman"/>
              </a:rPr>
              <a:t>substitute</a:t>
            </a:r>
            <a:r>
              <a:rPr lang="en-US" dirty="0">
                <a:latin typeface="Times New Roman"/>
                <a:cs typeface="Times New Roman"/>
              </a:rPr>
              <a:t> </a:t>
            </a:r>
            <a:r>
              <a:rPr lang="en-US" i="1" spc="-10" dirty="0">
                <a:latin typeface="Times New Roman"/>
                <a:cs typeface="Times New Roman"/>
              </a:rPr>
              <a:t>P</a:t>
            </a:r>
            <a:r>
              <a:rPr lang="en-US" i="1" spc="10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150</a:t>
            </a:r>
            <a:r>
              <a:rPr lang="en-US" spc="-5" dirty="0">
                <a:latin typeface="Times New Roman"/>
                <a:cs typeface="Times New Roman"/>
              </a:rPr>
              <a:t>0</a:t>
            </a:r>
            <a:r>
              <a:rPr lang="en-US" spc="7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70" dirty="0">
                <a:latin typeface="Times New Roman"/>
                <a:cs typeface="Times New Roman"/>
              </a:rPr>
              <a:t> </a:t>
            </a:r>
            <a:r>
              <a:rPr lang="en-US" i="1" spc="-5" dirty="0">
                <a:latin typeface="Times New Roman"/>
                <a:cs typeface="Times New Roman"/>
              </a:rPr>
              <a:t>t</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1</a:t>
            </a:r>
            <a:r>
              <a:rPr lang="en-US" spc="70" dirty="0">
                <a:latin typeface="Times New Roman"/>
                <a:cs typeface="Times New Roman"/>
              </a:rPr>
              <a:t> </a:t>
            </a:r>
            <a:r>
              <a:rPr lang="en-US" spc="-5" dirty="0">
                <a:latin typeface="Times New Roman"/>
                <a:cs typeface="Times New Roman"/>
              </a:rPr>
              <a:t>into</a:t>
            </a:r>
            <a:r>
              <a:rPr lang="en-US" dirty="0">
                <a:latin typeface="Times New Roman"/>
                <a:cs typeface="Times New Roman"/>
              </a:rPr>
              <a:t> </a:t>
            </a:r>
            <a:r>
              <a:rPr lang="en-US" i="1" spc="70" dirty="0">
                <a:latin typeface="Times New Roman"/>
                <a:cs typeface="Times New Roman"/>
              </a:rPr>
              <a:t>P</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1000</a:t>
            </a:r>
            <a:r>
              <a:rPr lang="en-US" i="1" spc="5" dirty="0">
                <a:latin typeface="Times New Roman"/>
                <a:cs typeface="Times New Roman"/>
              </a:rPr>
              <a:t>e</a:t>
            </a:r>
            <a:r>
              <a:rPr lang="en-US" i="1" spc="67" baseline="25925" dirty="0">
                <a:latin typeface="Times New Roman"/>
                <a:cs typeface="Times New Roman"/>
              </a:rPr>
              <a:t>k</a:t>
            </a:r>
            <a:r>
              <a:rPr lang="en-US" i="1" baseline="25925" dirty="0">
                <a:latin typeface="Times New Roman"/>
                <a:cs typeface="Times New Roman"/>
              </a:rPr>
              <a:t>t </a:t>
            </a:r>
            <a:r>
              <a:rPr lang="en-US" spc="-10" dirty="0">
                <a:latin typeface="Times New Roman"/>
                <a:cs typeface="Times New Roman"/>
              </a:rPr>
              <a:t>an</a:t>
            </a:r>
            <a:r>
              <a:rPr lang="en-US" spc="-5" dirty="0">
                <a:latin typeface="Times New Roman"/>
                <a:cs typeface="Times New Roman"/>
              </a:rPr>
              <a:t>d</a:t>
            </a:r>
            <a:r>
              <a:rPr lang="en-US" spc="70" dirty="0">
                <a:latin typeface="Times New Roman"/>
                <a:cs typeface="Times New Roman"/>
              </a:rPr>
              <a:t> </a:t>
            </a:r>
            <a:r>
              <a:rPr lang="en-US" spc="-10" dirty="0">
                <a:latin typeface="Times New Roman"/>
                <a:cs typeface="Times New Roman"/>
              </a:rPr>
              <a:t>solve </a:t>
            </a:r>
            <a:r>
              <a:rPr lang="en-US" spc="-5" dirty="0">
                <a:latin typeface="Times New Roman"/>
                <a:cs typeface="Times New Roman"/>
              </a:rPr>
              <a:t>for </a:t>
            </a:r>
            <a:r>
              <a:rPr lang="en-US" i="1" spc="50" dirty="0">
                <a:latin typeface="Times New Roman"/>
                <a:cs typeface="Times New Roman"/>
              </a:rPr>
              <a:t>k</a:t>
            </a:r>
            <a:r>
              <a:rPr lang="en-US" spc="-5" dirty="0">
                <a:latin typeface="Times New Roman"/>
                <a:cs typeface="Times New Roman"/>
              </a:rPr>
              <a:t>:</a:t>
            </a:r>
            <a:endParaRPr lang="en-US" dirty="0">
              <a:latin typeface="Times New Roman"/>
              <a:cs typeface="Times New Roman"/>
            </a:endParaRPr>
          </a:p>
          <a:p>
            <a:pPr marL="0" indent="0" algn="ctr">
              <a:lnSpc>
                <a:spcPct val="100000"/>
              </a:lnSpc>
              <a:spcBef>
                <a:spcPts val="790"/>
              </a:spcBef>
              <a:buNone/>
            </a:pPr>
            <a:r>
              <a:rPr lang="en-US" spc="-10" dirty="0">
                <a:latin typeface="Times New Roman"/>
                <a:cs typeface="Times New Roman"/>
              </a:rPr>
              <a:t>150</a:t>
            </a:r>
            <a:r>
              <a:rPr lang="en-US" spc="-5" dirty="0">
                <a:latin typeface="Times New Roman"/>
                <a:cs typeface="Times New Roman"/>
              </a:rPr>
              <a:t>0</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1000</a:t>
            </a:r>
            <a:r>
              <a:rPr lang="en-US" i="1" spc="5" dirty="0">
                <a:latin typeface="Times New Roman"/>
                <a:cs typeface="Times New Roman"/>
              </a:rPr>
              <a:t>e</a:t>
            </a:r>
            <a:r>
              <a:rPr lang="en-US" i="1" baseline="29629" dirty="0">
                <a:latin typeface="Times New Roman"/>
                <a:cs typeface="Times New Roman"/>
              </a:rPr>
              <a:t>k</a:t>
            </a:r>
            <a:endParaRPr lang="en-US" baseline="29629" dirty="0">
              <a:latin typeface="Times New Roman"/>
              <a:cs typeface="Times New Roman"/>
            </a:endParaRPr>
          </a:p>
          <a:p>
            <a:pPr marL="0" marR="137795" indent="0" algn="ctr">
              <a:lnSpc>
                <a:spcPct val="100000"/>
              </a:lnSpc>
              <a:spcBef>
                <a:spcPts val="775"/>
              </a:spcBef>
              <a:buNone/>
            </a:pPr>
            <a:r>
              <a:rPr lang="en-US" spc="-5" dirty="0">
                <a:latin typeface="Times New Roman"/>
                <a:cs typeface="Times New Roman"/>
              </a:rPr>
              <a:t>1.5</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err="1">
                <a:latin typeface="Times New Roman"/>
                <a:cs typeface="Times New Roman"/>
              </a:rPr>
              <a:t>e</a:t>
            </a:r>
            <a:r>
              <a:rPr lang="en-US" i="1" baseline="29629" dirty="0" err="1">
                <a:latin typeface="Times New Roman"/>
                <a:cs typeface="Times New Roman"/>
              </a:rPr>
              <a:t>k</a:t>
            </a:r>
            <a:endParaRPr lang="en-US" baseline="29629" dirty="0">
              <a:latin typeface="Times New Roman"/>
              <a:cs typeface="Times New Roman"/>
            </a:endParaRPr>
          </a:p>
          <a:p>
            <a:pPr marL="0" marR="302260" indent="0" algn="ctr">
              <a:lnSpc>
                <a:spcPct val="100000"/>
              </a:lnSpc>
              <a:spcBef>
                <a:spcPts val="590"/>
              </a:spcBef>
              <a:buNone/>
            </a:pPr>
            <a:r>
              <a:rPr lang="en-US" spc="-5" dirty="0">
                <a:latin typeface="Times New Roman"/>
                <a:cs typeface="Times New Roman"/>
              </a:rPr>
              <a:t>ln</a:t>
            </a:r>
            <a:r>
              <a:rPr lang="en-US" spc="-85" dirty="0">
                <a:latin typeface="Times New Roman"/>
                <a:cs typeface="Times New Roman"/>
              </a:rPr>
              <a:t> </a:t>
            </a:r>
            <a:r>
              <a:rPr lang="en-US" spc="-5" dirty="0">
                <a:latin typeface="Times New Roman"/>
                <a:cs typeface="Times New Roman"/>
              </a:rPr>
              <a:t>1.5</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k</a:t>
            </a:r>
            <a:endParaRPr lang="en-US" dirty="0">
              <a:latin typeface="Times New Roman"/>
              <a:cs typeface="Times New Roman"/>
            </a:endParaRPr>
          </a:p>
          <a:p>
            <a:pPr marL="0" indent="0" algn="ctr">
              <a:lnSpc>
                <a:spcPct val="100000"/>
              </a:lnSpc>
              <a:spcBef>
                <a:spcPts val="590"/>
              </a:spcBef>
              <a:buNone/>
            </a:pPr>
            <a:r>
              <a:rPr lang="en-US" i="1" spc="-5" dirty="0">
                <a:latin typeface="Times New Roman"/>
                <a:cs typeface="Times New Roman"/>
              </a:rPr>
              <a:t>k</a:t>
            </a:r>
            <a:r>
              <a:rPr lang="en-US" i="1" spc="8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0.405</a:t>
            </a:r>
          </a:p>
          <a:p>
            <a:pPr marL="0" indent="0">
              <a:lnSpc>
                <a:spcPct val="100000"/>
              </a:lnSpc>
              <a:spcBef>
                <a:spcPts val="590"/>
              </a:spcBef>
              <a:buNone/>
            </a:pPr>
            <a:r>
              <a:rPr lang="en-US" spc="-10" dirty="0">
                <a:latin typeface="Times New Roman"/>
                <a:cs typeface="Times New Roman"/>
              </a:rPr>
              <a:t>Therefore</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wit</a:t>
            </a:r>
            <a:r>
              <a:rPr lang="en-US" spc="-5" dirty="0">
                <a:latin typeface="Times New Roman"/>
                <a:cs typeface="Times New Roman"/>
              </a:rPr>
              <a:t>h</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approximat</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valu</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dirty="0">
                <a:latin typeface="Times New Roman"/>
                <a:cs typeface="Times New Roman"/>
              </a:rPr>
              <a:t> </a:t>
            </a:r>
            <a:r>
              <a:rPr lang="en-US" i="1" spc="50" dirty="0">
                <a:latin typeface="Times New Roman"/>
                <a:cs typeface="Times New Roman"/>
              </a:rPr>
              <a:t>k</a:t>
            </a:r>
            <a:r>
              <a:rPr lang="en-US" spc="-5" dirty="0">
                <a:latin typeface="Times New Roman"/>
                <a:cs typeface="Times New Roman"/>
              </a:rPr>
              <a:t>,</a:t>
            </a:r>
            <a:r>
              <a:rPr lang="en-US" dirty="0">
                <a:latin typeface="Times New Roman"/>
                <a:cs typeface="Times New Roman"/>
              </a:rPr>
              <a:t> </a:t>
            </a:r>
            <a:endParaRPr lang="en-US" spc="35" dirty="0">
              <a:latin typeface="Times New Roman"/>
              <a:cs typeface="Times New Roman"/>
            </a:endParaRPr>
          </a:p>
          <a:p>
            <a:pPr marL="0" indent="0">
              <a:lnSpc>
                <a:spcPct val="100000"/>
              </a:lnSpc>
              <a:spcBef>
                <a:spcPts val="590"/>
              </a:spcBef>
              <a:buNone/>
            </a:pPr>
            <a:r>
              <a:rPr lang="en-US" spc="-15" dirty="0">
                <a:latin typeface="Times New Roman"/>
                <a:cs typeface="Times New Roman"/>
              </a:rPr>
              <a:t>w</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hav</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dirty="0">
                <a:latin typeface="Times New Roman"/>
                <a:cs typeface="Times New Roman"/>
              </a:rPr>
              <a:t> </a:t>
            </a:r>
            <a:r>
              <a:rPr lang="en-US" i="1" spc="70" dirty="0">
                <a:latin typeface="Times New Roman"/>
                <a:cs typeface="Times New Roman"/>
              </a:rPr>
              <a:t>P</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1000</a:t>
            </a:r>
            <a:r>
              <a:rPr lang="en-US" i="1" spc="5" dirty="0">
                <a:latin typeface="Times New Roman"/>
                <a:cs typeface="Times New Roman"/>
              </a:rPr>
              <a:t>e</a:t>
            </a:r>
            <a:r>
              <a:rPr lang="en-US" baseline="25925" dirty="0">
                <a:latin typeface="Times New Roman"/>
                <a:cs typeface="Times New Roman"/>
              </a:rPr>
              <a:t>0.405</a:t>
            </a:r>
            <a:r>
              <a:rPr lang="en-US" i="1" baseline="25925" dirty="0">
                <a:latin typeface="Times New Roman"/>
                <a:cs typeface="Times New Roman"/>
              </a:rPr>
              <a:t>t </a:t>
            </a:r>
            <a:r>
              <a:rPr lang="en-US" spc="-5" dirty="0">
                <a:latin typeface="Times New Roman"/>
                <a:cs typeface="Times New Roman"/>
              </a:rPr>
              <a:t>(Figure </a:t>
            </a:r>
            <a:r>
              <a:rPr lang="en-US" spc="-10" dirty="0">
                <a:latin typeface="Times New Roman"/>
                <a:cs typeface="Times New Roman"/>
              </a:rPr>
              <a:t>9</a:t>
            </a:r>
            <a:r>
              <a:rPr lang="en-US" spc="-5" dirty="0">
                <a:latin typeface="Times New Roman"/>
                <a:cs typeface="Times New Roman"/>
              </a:rPr>
              <a:t>).</a:t>
            </a:r>
            <a:endParaRPr lang="en-US" dirty="0">
              <a:latin typeface="Times New Roman"/>
              <a:cs typeface="Times New Roman"/>
            </a:endParaRPr>
          </a:p>
          <a:p>
            <a:pPr marL="0" indent="0">
              <a:lnSpc>
                <a:spcPct val="100000"/>
              </a:lnSpc>
              <a:spcBef>
                <a:spcPts val="590"/>
              </a:spcBef>
              <a:buNone/>
            </a:pP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p:pic>
        <p:nvPicPr>
          <p:cNvPr id="5" name="Picture 2" descr="An increasing curve represents the graph of capital P of t equals 1000 times e raised to the power of quantity 0.405 times t in quadrant 1. The horizontal axis is labeled t and ranges from 0 to 6 in increments of 1. Labels along the axis are at 2, 4, and 6. The vertical axis is labeled capital P and ranges from 0 to 12000 in increments of 4000. Labels along the capital P axis are 4000, 8000, and 12000. All coordinates  are approximate. The curve is increasing from the capital P intercept at (0, 1000) through points (2, 2000), (3, 3500), (4, 5000), (5, 8000), and (6, 12000)."/>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97097" y="2507530"/>
            <a:ext cx="4692992" cy="420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08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smtClean="0"/>
              <a:t>Equations (1 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indent="0">
                  <a:buNone/>
                </a:pPr>
                <a:r>
                  <a:rPr lang="en-US" dirty="0">
                    <a:solidFill>
                      <a:schemeClr val="tx1"/>
                    </a:solidFill>
                  </a:rPr>
                  <a:t>A </a:t>
                </a:r>
                <a:r>
                  <a:rPr lang="en-US" b="1" i="1" dirty="0">
                    <a:solidFill>
                      <a:schemeClr val="tx1"/>
                    </a:solidFill>
                  </a:rPr>
                  <a:t>differential equation </a:t>
                </a:r>
                <a:r>
                  <a:rPr lang="en-US" dirty="0">
                    <a:solidFill>
                      <a:schemeClr val="tx1"/>
                    </a:solidFill>
                  </a:rPr>
                  <a:t>is an equation that involves an unknown function and its first or higher derivatives. The following differential equations are among the ones that we will consider at various points in this chapter:</a:t>
                </a:r>
              </a:p>
              <a:p>
                <a:pPr marL="0" indent="0">
                  <a:buNone/>
                </a:pPr>
                <a:endParaRPr lang="en-US"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rPr>
                            <m:t>𝑑𝑦</m:t>
                          </m:r>
                        </m:num>
                        <m:den>
                          <m:r>
                            <a:rPr lang="en-US" i="1" smtClean="0">
                              <a:solidFill>
                                <a:schemeClr val="tx1"/>
                              </a:solidFill>
                              <a:latin typeface="Cambria Math" panose="02040503050406030204" pitchFamily="18" charset="0"/>
                            </a:rPr>
                            <m:t>𝑑𝑥</m:t>
                          </m:r>
                        </m:den>
                      </m:f>
                      <m:r>
                        <a:rPr lang="en-US" b="0" i="1" smtClean="0">
                          <a:solidFill>
                            <a:schemeClr val="tx1"/>
                          </a:solidFill>
                          <a:latin typeface="Cambria Math" panose="02040503050406030204" pitchFamily="18" charset="0"/>
                        </a:rPr>
                        <m:t>=1−6</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𝑥</m:t>
                          </m:r>
                        </m:sup>
                      </m:sSup>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𝑑𝑃</m:t>
                          </m:r>
                        </m:num>
                        <m:den>
                          <m:r>
                            <a:rPr lang="en-US" b="0" i="1" smtClean="0">
                              <a:solidFill>
                                <a:schemeClr val="tx1"/>
                              </a:solidFill>
                              <a:latin typeface="Cambria Math" panose="02040503050406030204" pitchFamily="18" charset="0"/>
                            </a:rPr>
                            <m:t>𝑑𝑡</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𝑁</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𝑑𝑦</m:t>
                          </m:r>
                        </m:num>
                        <m:den>
                          <m:r>
                            <a:rPr lang="en-US" b="0" i="1" smtClean="0">
                              <a:solidFill>
                                <a:schemeClr val="tx1"/>
                              </a:solidFill>
                              <a:latin typeface="Cambria Math" panose="02040503050406030204" pitchFamily="18" charset="0"/>
                            </a:rPr>
                            <m:t>𝑑𝑡</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+30</m:t>
                          </m:r>
                        </m:den>
                      </m:f>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=4</m:t>
                      </m:r>
                    </m:oMath>
                  </m:oMathPara>
                </a14:m>
                <a:endParaRPr lang="en-US" dirty="0">
                  <a:solidFill>
                    <a:schemeClr val="tx1"/>
                  </a:solidFill>
                </a:endParaRPr>
              </a:p>
              <a:p>
                <a:pPr marL="0" indent="0">
                  <a:buNone/>
                </a:pPr>
                <a:endParaRPr lang="en-US" dirty="0">
                  <a:solidFill>
                    <a:schemeClr val="tx1"/>
                  </a:solidFill>
                </a:endParaRPr>
              </a:p>
              <a:p>
                <a:pPr marL="0" indent="0">
                  <a:buNone/>
                </a:pPr>
                <a:r>
                  <a:rPr lang="en-US" dirty="0">
                    <a:solidFill>
                      <a:schemeClr val="tx1"/>
                    </a:solidFill>
                  </a:rPr>
                  <a:t>The </a:t>
                </a:r>
                <a:r>
                  <a:rPr lang="en-US" b="1" dirty="0">
                    <a:solidFill>
                      <a:schemeClr val="tx1"/>
                    </a:solidFill>
                  </a:rPr>
                  <a:t>order </a:t>
                </a:r>
                <a:r>
                  <a:rPr lang="en-US" dirty="0">
                    <a:solidFill>
                      <a:schemeClr val="tx1"/>
                    </a:solidFill>
                  </a:rPr>
                  <a:t>of a differential equation is the highest order derivative that appears in the equation. In this chapter, we restrict our attention to first-order differential equations. A solution to a differential equation is a function that satisfies the equation, and a primary goal when working with a differential equation is to find the solutions. The next example considers a simple differential equation like the ones we considered in Section 5.3.</a:t>
                </a: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1674" r="-1185"/>
                </a:stretch>
              </a:blipFill>
            </p:spPr>
            <p:txBody>
              <a:bodyPr/>
              <a:lstStyle/>
              <a:p>
                <a:r>
                  <a:rPr lang="en-US">
                    <a:noFill/>
                  </a:rPr>
                  <a:t> </a:t>
                </a:r>
              </a:p>
            </p:txBody>
          </p:sp>
        </mc:Fallback>
      </mc:AlternateContent>
    </p:spTree>
    <p:extLst>
      <p:ext uri="{BB962C8B-B14F-4D97-AF65-F5344CB8AC3E}">
        <p14:creationId xmlns:p14="http://schemas.microsoft.com/office/powerpoint/2010/main" val="355530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19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12700" indent="0">
                  <a:lnSpc>
                    <a:spcPct val="100000"/>
                  </a:lnSpc>
                  <a:spcBef>
                    <a:spcPts val="195"/>
                  </a:spcBef>
                  <a:buNone/>
                  <a:tabLst>
                    <a:tab pos="231140" algn="l"/>
                  </a:tabLst>
                </a:pPr>
                <a:r>
                  <a:rPr lang="en-US" spc="-10" dirty="0"/>
                  <a:t>Afte</a:t>
                </a:r>
                <a:r>
                  <a:rPr lang="en-US" spc="-5" dirty="0"/>
                  <a:t>r 5 h, t</a:t>
                </a:r>
                <a:r>
                  <a:rPr lang="en-US" spc="-10" dirty="0"/>
                  <a:t>h</a:t>
                </a:r>
                <a:r>
                  <a:rPr lang="en-US" spc="-5" dirty="0"/>
                  <a:t>e </a:t>
                </a:r>
                <a:r>
                  <a:rPr lang="en-US" spc="-10" dirty="0"/>
                  <a:t>populatio</a:t>
                </a:r>
                <a:r>
                  <a:rPr lang="en-US" spc="-5" dirty="0"/>
                  <a:t>n</a:t>
                </a:r>
                <a:r>
                  <a:rPr lang="en-US" dirty="0"/>
                  <a:t> </a:t>
                </a:r>
                <a:r>
                  <a:rPr lang="en-US" spc="-5" dirty="0"/>
                  <a:t>is</a:t>
                </a:r>
                <a:r>
                  <a:rPr lang="en-US" spc="85" dirty="0"/>
                  <a:t> </a:t>
                </a:r>
                <a:r>
                  <a:rPr lang="en-US" i="1" spc="70" dirty="0"/>
                  <a:t>P</a:t>
                </a:r>
                <a:r>
                  <a:rPr lang="en-US" spc="-5" dirty="0"/>
                  <a:t>(5)</a:t>
                </a:r>
                <a:r>
                  <a:rPr lang="en-US" spc="25" dirty="0"/>
                  <a:t> </a:t>
                </a:r>
                <a:r>
                  <a:rPr lang="en-US" spc="-25" dirty="0"/>
                  <a:t>=</a:t>
                </a:r>
                <a:r>
                  <a:rPr lang="en-US" spc="-40" dirty="0"/>
                  <a:t> </a:t>
                </a:r>
                <a:r>
                  <a:rPr lang="en-US" spc="-10" dirty="0"/>
                  <a:t>1000</a:t>
                </a:r>
                <a:r>
                  <a:rPr lang="en-US" i="1" spc="5" dirty="0"/>
                  <a:t>e</a:t>
                </a:r>
                <a:r>
                  <a:rPr lang="en-US" baseline="25925" dirty="0"/>
                  <a:t>0.405(5) </a:t>
                </a:r>
                <a:r>
                  <a:rPr lang="en-US" spc="-25" dirty="0"/>
                  <a:t>≈</a:t>
                </a:r>
                <a:r>
                  <a:rPr lang="en-US" spc="-40" dirty="0"/>
                  <a:t> </a:t>
                </a:r>
                <a:r>
                  <a:rPr lang="en-US" spc="-10" dirty="0"/>
                  <a:t>757</a:t>
                </a:r>
                <a:r>
                  <a:rPr lang="en-US" spc="-5" dirty="0"/>
                  <a:t>6 </a:t>
                </a:r>
                <a:r>
                  <a:rPr lang="en-US" spc="-10" dirty="0"/>
                  <a:t>bacteria.</a:t>
                </a:r>
                <a:endParaRPr lang="en-US" dirty="0"/>
              </a:p>
              <a:p>
                <a:pPr marL="12700" indent="0">
                  <a:lnSpc>
                    <a:spcPct val="100000"/>
                  </a:lnSpc>
                  <a:spcBef>
                    <a:spcPts val="195"/>
                  </a:spcBef>
                  <a:buNone/>
                  <a:tabLst>
                    <a:tab pos="216535" algn="l"/>
                  </a:tabLst>
                </a:pPr>
                <a:r>
                  <a:rPr lang="en-US" spc="-15" dirty="0"/>
                  <a:t>T</a:t>
                </a:r>
                <a:r>
                  <a:rPr lang="en-US" spc="-5" dirty="0"/>
                  <a:t>o </a:t>
                </a:r>
                <a:r>
                  <a:rPr lang="en-US" spc="-10" dirty="0"/>
                  <a:t>determin</a:t>
                </a:r>
                <a:r>
                  <a:rPr lang="en-US" spc="-5" dirty="0"/>
                  <a:t>e </a:t>
                </a:r>
                <a:r>
                  <a:rPr lang="en-US" spc="-15" dirty="0"/>
                  <a:t>whe</a:t>
                </a:r>
                <a:r>
                  <a:rPr lang="en-US" spc="-5" dirty="0"/>
                  <a:t>n</a:t>
                </a:r>
                <a:r>
                  <a:rPr lang="en-US" dirty="0"/>
                  <a:t> </a:t>
                </a:r>
                <a:r>
                  <a:rPr lang="en-US" spc="-10" dirty="0"/>
                  <a:t>th</a:t>
                </a:r>
                <a:r>
                  <a:rPr lang="en-US" spc="-5" dirty="0"/>
                  <a:t>e </a:t>
                </a:r>
                <a:r>
                  <a:rPr lang="en-US" spc="-10" dirty="0"/>
                  <a:t>populatio</a:t>
                </a:r>
                <a:r>
                  <a:rPr lang="en-US" spc="-5" dirty="0"/>
                  <a:t>n</a:t>
                </a:r>
                <a:r>
                  <a:rPr lang="en-US" dirty="0"/>
                  <a:t> </a:t>
                </a:r>
                <a:r>
                  <a:rPr lang="en-US" spc="-10" dirty="0"/>
                  <a:t>doubles</a:t>
                </a:r>
                <a:r>
                  <a:rPr lang="en-US" spc="-5" dirty="0"/>
                  <a:t>,</a:t>
                </a:r>
                <a:r>
                  <a:rPr lang="en-US" dirty="0"/>
                  <a:t> </a:t>
                </a:r>
                <a:r>
                  <a:rPr lang="en-US" spc="-15" dirty="0"/>
                  <a:t>w</a:t>
                </a:r>
                <a:r>
                  <a:rPr lang="en-US" spc="-5" dirty="0"/>
                  <a:t>e f</a:t>
                </a:r>
                <a:r>
                  <a:rPr lang="en-US" spc="-10" dirty="0"/>
                  <a:t>in</a:t>
                </a:r>
                <a:r>
                  <a:rPr lang="en-US" spc="-5" dirty="0"/>
                  <a:t>d </a:t>
                </a:r>
                <a:r>
                  <a:rPr lang="en-US" i="1" spc="-5" dirty="0"/>
                  <a:t>t</a:t>
                </a:r>
                <a:r>
                  <a:rPr lang="en-US" i="1" spc="85" dirty="0"/>
                  <a:t> </a:t>
                </a:r>
                <a:r>
                  <a:rPr lang="en-US" spc="-10" dirty="0"/>
                  <a:t>suc</a:t>
                </a:r>
                <a:r>
                  <a:rPr lang="en-US" spc="-5" dirty="0"/>
                  <a:t>h </a:t>
                </a:r>
                <a:r>
                  <a:rPr lang="en-US" spc="-10" dirty="0"/>
                  <a:t>tha</a:t>
                </a:r>
                <a:r>
                  <a:rPr lang="en-US" spc="-5" dirty="0"/>
                  <a:t>t</a:t>
                </a:r>
                <a:r>
                  <a:rPr lang="en-US" spc="85" dirty="0"/>
                  <a:t> </a:t>
                </a:r>
                <a:r>
                  <a:rPr lang="en-US" i="1" spc="-10" dirty="0"/>
                  <a:t>P</a:t>
                </a:r>
                <a:r>
                  <a:rPr lang="en-US" i="1" spc="105" dirty="0"/>
                  <a:t> </a:t>
                </a:r>
                <a:r>
                  <a:rPr lang="en-US" spc="-25" dirty="0"/>
                  <a:t>=</a:t>
                </a:r>
                <a:r>
                  <a:rPr lang="en-US" spc="-40" dirty="0"/>
                  <a:t> </a:t>
                </a:r>
                <a:r>
                  <a:rPr lang="en-US" spc="-10" dirty="0"/>
                  <a:t>2000</a:t>
                </a:r>
                <a:r>
                  <a:rPr lang="en-US" spc="-5" dirty="0"/>
                  <a:t>:</a:t>
                </a:r>
                <a:endParaRPr lang="en-US" dirty="0"/>
              </a:p>
              <a:p>
                <a:pPr marL="0" marR="222885" indent="0" algn="ctr">
                  <a:lnSpc>
                    <a:spcPct val="100000"/>
                  </a:lnSpc>
                  <a:spcBef>
                    <a:spcPts val="790"/>
                  </a:spcBef>
                  <a:buNone/>
                </a:pPr>
                <a:r>
                  <a:rPr lang="en-US" spc="-10" dirty="0"/>
                  <a:t>200</a:t>
                </a:r>
                <a:r>
                  <a:rPr lang="en-US" spc="-5" dirty="0"/>
                  <a:t>0</a:t>
                </a:r>
                <a:r>
                  <a:rPr lang="en-US" spc="25" dirty="0"/>
                  <a:t> </a:t>
                </a:r>
                <a:r>
                  <a:rPr lang="en-US" spc="-25" dirty="0"/>
                  <a:t>=</a:t>
                </a:r>
                <a:r>
                  <a:rPr lang="en-US" spc="-40" dirty="0"/>
                  <a:t> </a:t>
                </a:r>
                <a:r>
                  <a:rPr lang="en-US" spc="-10" dirty="0"/>
                  <a:t>1000</a:t>
                </a:r>
                <a:r>
                  <a:rPr lang="en-US" i="1" spc="5" dirty="0"/>
                  <a:t>e</a:t>
                </a:r>
                <a:r>
                  <a:rPr lang="en-US" baseline="29629" dirty="0"/>
                  <a:t>0.405</a:t>
                </a:r>
                <a:r>
                  <a:rPr lang="en-US" i="1" baseline="29629" dirty="0"/>
                  <a:t>t</a:t>
                </a:r>
                <a:endParaRPr lang="en-US" baseline="29629" dirty="0"/>
              </a:p>
              <a:p>
                <a:pPr marL="0" marR="387350" indent="0" algn="ctr">
                  <a:lnSpc>
                    <a:spcPct val="100000"/>
                  </a:lnSpc>
                  <a:spcBef>
                    <a:spcPts val="1005"/>
                  </a:spcBef>
                  <a:buNone/>
                </a:pPr>
                <a:r>
                  <a:rPr lang="en-US" spc="-10" dirty="0"/>
                  <a:t>2</a:t>
                </a:r>
                <a:r>
                  <a:rPr lang="en-US" spc="25" dirty="0"/>
                  <a:t> </a:t>
                </a:r>
                <a:r>
                  <a:rPr lang="en-US" spc="-25" dirty="0"/>
                  <a:t>=</a:t>
                </a:r>
                <a:r>
                  <a:rPr lang="en-US" spc="-40" dirty="0"/>
                  <a:t> </a:t>
                </a:r>
                <a:r>
                  <a:rPr lang="en-US" i="1" spc="5" dirty="0"/>
                  <a:t>e</a:t>
                </a:r>
                <a:r>
                  <a:rPr lang="en-US" baseline="29629" dirty="0"/>
                  <a:t>0.405</a:t>
                </a:r>
                <a:r>
                  <a:rPr lang="en-US" i="1" baseline="29629" dirty="0"/>
                  <a:t>t</a:t>
                </a:r>
                <a:endParaRPr lang="en-US" baseline="29629" dirty="0"/>
              </a:p>
              <a:p>
                <a:pPr marL="0" marR="387350" indent="0" algn="ctr">
                  <a:lnSpc>
                    <a:spcPct val="100000"/>
                  </a:lnSpc>
                  <a:spcBef>
                    <a:spcPts val="1005"/>
                  </a:spcBef>
                  <a:buNone/>
                </a:pPr>
                <a:r>
                  <a:rPr lang="en-US" spc="-5" dirty="0"/>
                  <a:t>ln</a:t>
                </a:r>
                <a:r>
                  <a:rPr lang="en-US" spc="-85" dirty="0"/>
                  <a:t> </a:t>
                </a:r>
                <a:r>
                  <a:rPr lang="en-US" spc="-5" dirty="0"/>
                  <a:t>2</a:t>
                </a:r>
                <a:r>
                  <a:rPr lang="en-US" spc="25" dirty="0"/>
                  <a:t> </a:t>
                </a:r>
                <a:r>
                  <a:rPr lang="en-US" spc="-25" dirty="0"/>
                  <a:t>=</a:t>
                </a:r>
                <a:r>
                  <a:rPr lang="en-US" spc="-40" dirty="0"/>
                  <a:t> </a:t>
                </a:r>
                <a:r>
                  <a:rPr lang="en-US" spc="-10" dirty="0"/>
                  <a:t>0.405</a:t>
                </a:r>
                <a:r>
                  <a:rPr lang="en-US" i="1" spc="-5" dirty="0"/>
                  <a:t>t</a:t>
                </a:r>
                <a:endParaRPr lang="en-US" dirty="0"/>
              </a:p>
              <a:p>
                <a:pPr marL="0" indent="0" algn="ctr">
                  <a:lnSpc>
                    <a:spcPct val="100000"/>
                  </a:lnSpc>
                  <a:buNone/>
                </a:pPr>
                <a:r>
                  <a:rPr lang="en-US" i="1" spc="-5" dirty="0"/>
                  <a:t>t</a:t>
                </a:r>
                <a:r>
                  <a:rPr lang="en-US" i="1" spc="114" dirty="0"/>
                  <a:t> </a:t>
                </a:r>
                <a:r>
                  <a:rPr lang="en-US" spc="-25" dirty="0"/>
                  <a:t>=</a:t>
                </a:r>
                <a:r>
                  <a:rPr lang="en-US" spc="80" dirty="0"/>
                  <a:t> </a:t>
                </a:r>
                <a14:m>
                  <m:oMath xmlns:m="http://schemas.openxmlformats.org/officeDocument/2006/math">
                    <m:f>
                      <m:fPr>
                        <m:ctrlPr>
                          <a:rPr lang="en-US" i="1" spc="80" smtClean="0">
                            <a:latin typeface="Cambria Math" panose="02040503050406030204" pitchFamily="18" charset="0"/>
                          </a:rPr>
                        </m:ctrlPr>
                      </m:fPr>
                      <m:num>
                        <m:func>
                          <m:funcPr>
                            <m:ctrlPr>
                              <a:rPr lang="en-US" i="1" spc="80" smtClean="0">
                                <a:latin typeface="Cambria Math" panose="02040503050406030204" pitchFamily="18" charset="0"/>
                              </a:rPr>
                            </m:ctrlPr>
                          </m:funcPr>
                          <m:fName>
                            <m:r>
                              <m:rPr>
                                <m:sty m:val="p"/>
                              </m:rPr>
                              <a:rPr lang="en-US" i="0" spc="80" smtClean="0">
                                <a:latin typeface="Cambria Math" panose="02040503050406030204" pitchFamily="18" charset="0"/>
                              </a:rPr>
                              <m:t>ln</m:t>
                            </m:r>
                          </m:fName>
                          <m:e>
                            <m:r>
                              <a:rPr lang="en-US" b="0" i="1" spc="80" smtClean="0">
                                <a:latin typeface="Cambria Math" panose="02040503050406030204" pitchFamily="18" charset="0"/>
                              </a:rPr>
                              <m:t>2</m:t>
                            </m:r>
                          </m:e>
                        </m:func>
                      </m:num>
                      <m:den>
                        <m:r>
                          <a:rPr lang="en-US" b="0" i="1" spc="80" smtClean="0">
                            <a:latin typeface="Cambria Math" panose="02040503050406030204" pitchFamily="18" charset="0"/>
                          </a:rPr>
                          <m:t>0.405</m:t>
                        </m:r>
                      </m:den>
                    </m:f>
                    <m:r>
                      <a:rPr lang="en-US" b="0" i="1" spc="80" smtClean="0">
                        <a:latin typeface="Cambria Math" panose="02040503050406030204" pitchFamily="18" charset="0"/>
                      </a:rPr>
                      <m:t> </m:t>
                    </m:r>
                  </m:oMath>
                </a14:m>
                <a:r>
                  <a:rPr lang="en-US" spc="-25" dirty="0"/>
                  <a:t>≈</a:t>
                </a:r>
                <a:r>
                  <a:rPr lang="en-US" spc="-40" dirty="0"/>
                  <a:t> </a:t>
                </a:r>
                <a:r>
                  <a:rPr lang="en-US" spc="-10" dirty="0"/>
                  <a:t>1.7</a:t>
                </a:r>
                <a:r>
                  <a:rPr lang="en-US" spc="-5" dirty="0"/>
                  <a:t>1</a:t>
                </a:r>
                <a:r>
                  <a:rPr lang="en-US" dirty="0"/>
                  <a:t> </a:t>
                </a:r>
                <a:r>
                  <a:rPr lang="en-US" spc="-5" dirty="0"/>
                  <a:t>h</a:t>
                </a: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621" t="-976"/>
                </a:stretch>
              </a:blipFill>
            </p:spPr>
            <p:txBody>
              <a:bodyPr/>
              <a:lstStyle/>
              <a:p>
                <a:r>
                  <a:rPr lang="en-US">
                    <a:noFill/>
                  </a:rPr>
                  <a:t> </a:t>
                </a:r>
              </a:p>
            </p:txBody>
          </p:sp>
        </mc:Fallback>
      </mc:AlternateContent>
    </p:spTree>
    <p:extLst>
      <p:ext uri="{BB962C8B-B14F-4D97-AF65-F5344CB8AC3E}">
        <p14:creationId xmlns:p14="http://schemas.microsoft.com/office/powerpoint/2010/main" val="1337892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(20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876799"/>
              </a:xfrm>
            </p:spPr>
            <p:txBody>
              <a:bodyPr>
                <a:noAutofit/>
              </a:bodyPr>
              <a:lstStyle/>
              <a:p>
                <a:pPr marL="0" marR="5080" indent="0">
                  <a:lnSpc>
                    <a:spcPct val="100000"/>
                  </a:lnSpc>
                  <a:buNone/>
                </a:pPr>
                <a:r>
                  <a:rPr lang="en-US" spc="-10" dirty="0">
                    <a:solidFill>
                      <a:schemeClr val="tx1"/>
                    </a:solidFill>
                  </a:rPr>
                  <a:t>I</a:t>
                </a:r>
                <a:r>
                  <a:rPr lang="en-US" spc="-5" dirty="0">
                    <a:solidFill>
                      <a:schemeClr val="tx1"/>
                    </a:solidFill>
                  </a:rPr>
                  <a:t>n</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previou</a:t>
                </a:r>
                <a:r>
                  <a:rPr lang="en-US" spc="-5" dirty="0">
                    <a:solidFill>
                      <a:schemeClr val="tx1"/>
                    </a:solidFill>
                  </a:rPr>
                  <a:t>s</a:t>
                </a:r>
                <a:r>
                  <a:rPr lang="en-US" spc="30" dirty="0">
                    <a:solidFill>
                      <a:schemeClr val="tx1"/>
                    </a:solidFill>
                  </a:rPr>
                  <a:t> </a:t>
                </a:r>
                <a:r>
                  <a:rPr lang="en-US" spc="-10" dirty="0">
                    <a:solidFill>
                      <a:schemeClr val="tx1"/>
                    </a:solidFill>
                  </a:rPr>
                  <a:t>example</a:t>
                </a:r>
                <a:r>
                  <a:rPr lang="en-US" spc="-5" dirty="0">
                    <a:solidFill>
                      <a:schemeClr val="tx1"/>
                    </a:solidFill>
                  </a:rPr>
                  <a:t>,</a:t>
                </a:r>
                <a:r>
                  <a:rPr lang="en-US" spc="30" dirty="0">
                    <a:solidFill>
                      <a:schemeClr val="tx1"/>
                    </a:solidFill>
                  </a:rPr>
                  <a:t> </a:t>
                </a:r>
                <a:r>
                  <a:rPr lang="en-US" spc="-15" dirty="0">
                    <a:solidFill>
                      <a:schemeClr val="tx1"/>
                    </a:solidFill>
                  </a:rPr>
                  <a:t>w</a:t>
                </a:r>
                <a:r>
                  <a:rPr lang="en-US" spc="-5" dirty="0">
                    <a:solidFill>
                      <a:schemeClr val="tx1"/>
                    </a:solidFill>
                  </a:rPr>
                  <a:t>e</a:t>
                </a:r>
                <a:r>
                  <a:rPr lang="en-US" spc="30" dirty="0">
                    <a:solidFill>
                      <a:schemeClr val="tx1"/>
                    </a:solidFill>
                  </a:rPr>
                  <a:t> </a:t>
                </a:r>
                <a:r>
                  <a:rPr lang="en-US" spc="-10" dirty="0">
                    <a:solidFill>
                      <a:schemeClr val="tx1"/>
                    </a:solidFill>
                  </a:rPr>
                  <a:t>compute</a:t>
                </a:r>
                <a:r>
                  <a:rPr lang="en-US" spc="-5" dirty="0">
                    <a:solidFill>
                      <a:schemeClr val="tx1"/>
                    </a:solidFill>
                  </a:rPr>
                  <a:t>d</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tim</a:t>
                </a:r>
                <a:r>
                  <a:rPr lang="en-US" spc="-5" dirty="0">
                    <a:solidFill>
                      <a:schemeClr val="tx1"/>
                    </a:solidFill>
                  </a:rPr>
                  <a:t>e</a:t>
                </a:r>
                <a:r>
                  <a:rPr lang="en-US" spc="30" dirty="0">
                    <a:solidFill>
                      <a:schemeClr val="tx1"/>
                    </a:solidFill>
                  </a:rPr>
                  <a:t> </a:t>
                </a:r>
                <a:r>
                  <a:rPr lang="en-US" spc="-5" dirty="0">
                    <a:solidFill>
                      <a:schemeClr val="tx1"/>
                    </a:solidFill>
                  </a:rPr>
                  <a:t>it</a:t>
                </a:r>
                <a:r>
                  <a:rPr lang="en-US" spc="30" dirty="0">
                    <a:solidFill>
                      <a:schemeClr val="tx1"/>
                    </a:solidFill>
                  </a:rPr>
                  <a:t> </a:t>
                </a:r>
                <a:r>
                  <a:rPr lang="en-US" spc="-5" dirty="0">
                    <a:solidFill>
                      <a:schemeClr val="tx1"/>
                    </a:solidFill>
                  </a:rPr>
                  <a:t>t</a:t>
                </a:r>
                <a:r>
                  <a:rPr lang="en-US" spc="-10" dirty="0">
                    <a:solidFill>
                      <a:schemeClr val="tx1"/>
                    </a:solidFill>
                  </a:rPr>
                  <a:t>ake</a:t>
                </a:r>
                <a:r>
                  <a:rPr lang="en-US" spc="-5" dirty="0">
                    <a:solidFill>
                      <a:schemeClr val="tx1"/>
                    </a:solidFill>
                  </a:rPr>
                  <a:t>s</a:t>
                </a:r>
                <a:r>
                  <a:rPr lang="en-US" spc="30" dirty="0">
                    <a:solidFill>
                      <a:schemeClr val="tx1"/>
                    </a:solidFill>
                  </a:rPr>
                  <a:t> </a:t>
                </a:r>
                <a:r>
                  <a:rPr lang="en-US" spc="-10" dirty="0">
                    <a:solidFill>
                      <a:schemeClr val="tx1"/>
                    </a:solidFill>
                  </a:rPr>
                  <a:t>fo</a:t>
                </a:r>
                <a:r>
                  <a:rPr lang="en-US" spc="-5" dirty="0">
                    <a:solidFill>
                      <a:schemeClr val="tx1"/>
                    </a:solidFill>
                  </a:rPr>
                  <a:t>r</a:t>
                </a:r>
                <a:r>
                  <a:rPr lang="en-US" spc="3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30" dirty="0">
                    <a:solidFill>
                      <a:schemeClr val="tx1"/>
                    </a:solidFill>
                  </a:rPr>
                  <a:t> </a:t>
                </a:r>
                <a:r>
                  <a:rPr lang="en-US" spc="-10" dirty="0">
                    <a:solidFill>
                      <a:schemeClr val="tx1"/>
                    </a:solidFill>
                  </a:rPr>
                  <a:t>initia</a:t>
                </a:r>
                <a:r>
                  <a:rPr lang="en-US" spc="-5" dirty="0">
                    <a:solidFill>
                      <a:schemeClr val="tx1"/>
                    </a:solidFill>
                  </a:rPr>
                  <a:t>l</a:t>
                </a:r>
                <a:r>
                  <a:rPr lang="en-US" spc="30" dirty="0">
                    <a:solidFill>
                      <a:schemeClr val="tx1"/>
                    </a:solidFill>
                  </a:rPr>
                  <a:t> </a:t>
                </a:r>
                <a:r>
                  <a:rPr lang="en-US" spc="-10" dirty="0">
                    <a:solidFill>
                      <a:schemeClr val="tx1"/>
                    </a:solidFill>
                  </a:rPr>
                  <a:t>populatio</a:t>
                </a:r>
                <a:r>
                  <a:rPr lang="en-US" spc="-5" dirty="0">
                    <a:solidFill>
                      <a:schemeClr val="tx1"/>
                    </a:solidFill>
                  </a:rPr>
                  <a:t>n</a:t>
                </a:r>
                <a:r>
                  <a:rPr lang="en-US" spc="30" dirty="0">
                    <a:solidFill>
                      <a:schemeClr val="tx1"/>
                    </a:solidFill>
                  </a:rPr>
                  <a:t> </a:t>
                </a:r>
                <a:r>
                  <a:rPr lang="en-US" spc="-5" dirty="0">
                    <a:solidFill>
                      <a:schemeClr val="tx1"/>
                    </a:solidFill>
                  </a:rPr>
                  <a:t>to </a:t>
                </a:r>
                <a:r>
                  <a:rPr lang="en-US" spc="-10" dirty="0">
                    <a:solidFill>
                      <a:schemeClr val="tx1"/>
                    </a:solidFill>
                  </a:rPr>
                  <a:t>double</a:t>
                </a:r>
                <a:r>
                  <a:rPr lang="en-US" spc="-5" dirty="0">
                    <a:solidFill>
                      <a:schemeClr val="tx1"/>
                    </a:solidFill>
                  </a:rPr>
                  <a:t>.</a:t>
                </a:r>
                <a:r>
                  <a:rPr lang="en-US" spc="95" dirty="0">
                    <a:solidFill>
                      <a:schemeClr val="tx1"/>
                    </a:solidFill>
                  </a:rPr>
                  <a:t> </a:t>
                </a:r>
                <a:r>
                  <a:rPr lang="en-US" spc="-10" dirty="0">
                    <a:solidFill>
                      <a:schemeClr val="tx1"/>
                    </a:solidFill>
                  </a:rPr>
                  <a:t>I</a:t>
                </a:r>
                <a:r>
                  <a:rPr lang="en-US" spc="-5" dirty="0">
                    <a:solidFill>
                      <a:schemeClr val="tx1"/>
                    </a:solidFill>
                  </a:rPr>
                  <a:t>n</a:t>
                </a:r>
                <a:r>
                  <a:rPr lang="en-US" spc="90" dirty="0">
                    <a:solidFill>
                      <a:schemeClr val="tx1"/>
                    </a:solidFill>
                  </a:rPr>
                  <a:t> </a:t>
                </a:r>
                <a:r>
                  <a:rPr lang="en-US" spc="-10" dirty="0">
                    <a:solidFill>
                      <a:schemeClr val="tx1"/>
                    </a:solidFill>
                  </a:rPr>
                  <a:t>exponentia</a:t>
                </a:r>
                <a:r>
                  <a:rPr lang="en-US" spc="-5" dirty="0">
                    <a:solidFill>
                      <a:schemeClr val="tx1"/>
                    </a:solidFill>
                  </a:rPr>
                  <a:t>l</a:t>
                </a:r>
                <a:r>
                  <a:rPr lang="en-US" spc="95" dirty="0">
                    <a:solidFill>
                      <a:schemeClr val="tx1"/>
                    </a:solidFill>
                  </a:rPr>
                  <a:t> </a:t>
                </a:r>
                <a:r>
                  <a:rPr lang="en-US" spc="-10" dirty="0">
                    <a:solidFill>
                      <a:schemeClr val="tx1"/>
                    </a:solidFill>
                  </a:rPr>
                  <a:t>growth</a:t>
                </a:r>
                <a:r>
                  <a:rPr lang="en-US" spc="-5" dirty="0">
                    <a:solidFill>
                      <a:schemeClr val="tx1"/>
                    </a:solidFill>
                  </a:rPr>
                  <a:t>,</a:t>
                </a:r>
                <a:r>
                  <a:rPr lang="en-US" spc="90" dirty="0">
                    <a:solidFill>
                      <a:schemeClr val="tx1"/>
                    </a:solidFill>
                  </a:rPr>
                  <a:t> </a:t>
                </a:r>
                <a:r>
                  <a:rPr lang="en-US" spc="-10" dirty="0">
                    <a:solidFill>
                      <a:schemeClr val="tx1"/>
                    </a:solidFill>
                  </a:rPr>
                  <a:t>th</a:t>
                </a:r>
                <a:r>
                  <a:rPr lang="en-US" spc="-5" dirty="0">
                    <a:solidFill>
                      <a:schemeClr val="tx1"/>
                    </a:solidFill>
                  </a:rPr>
                  <a:t>e</a:t>
                </a:r>
                <a:r>
                  <a:rPr lang="en-US" spc="90" dirty="0">
                    <a:solidFill>
                      <a:schemeClr val="tx1"/>
                    </a:solidFill>
                  </a:rPr>
                  <a:t> </a:t>
                </a:r>
                <a:r>
                  <a:rPr lang="en-US" spc="-10" dirty="0">
                    <a:solidFill>
                      <a:schemeClr val="tx1"/>
                    </a:solidFill>
                  </a:rPr>
                  <a:t>tim</a:t>
                </a:r>
                <a:r>
                  <a:rPr lang="en-US" spc="-5" dirty="0">
                    <a:solidFill>
                      <a:schemeClr val="tx1"/>
                    </a:solidFill>
                  </a:rPr>
                  <a:t>e</a:t>
                </a:r>
                <a:r>
                  <a:rPr lang="en-US" spc="90" dirty="0">
                    <a:solidFill>
                      <a:schemeClr val="tx1"/>
                    </a:solidFill>
                  </a:rPr>
                  <a:t> </a:t>
                </a:r>
                <a:r>
                  <a:rPr lang="en-US" spc="-5" dirty="0">
                    <a:solidFill>
                      <a:schemeClr val="tx1"/>
                    </a:solidFill>
                  </a:rPr>
                  <a:t>to</a:t>
                </a:r>
                <a:r>
                  <a:rPr lang="en-US" spc="90" dirty="0">
                    <a:solidFill>
                      <a:schemeClr val="tx1"/>
                    </a:solidFill>
                  </a:rPr>
                  <a:t> </a:t>
                </a:r>
                <a:r>
                  <a:rPr lang="en-US" spc="-10" dirty="0">
                    <a:solidFill>
                      <a:schemeClr val="tx1"/>
                    </a:solidFill>
                  </a:rPr>
                  <a:t>doubl</a:t>
                </a:r>
                <a:r>
                  <a:rPr lang="en-US" spc="-5" dirty="0">
                    <a:solidFill>
                      <a:schemeClr val="tx1"/>
                    </a:solidFill>
                  </a:rPr>
                  <a:t>e</a:t>
                </a:r>
                <a:r>
                  <a:rPr lang="en-US" spc="90" dirty="0">
                    <a:solidFill>
                      <a:schemeClr val="tx1"/>
                    </a:solidFill>
                  </a:rPr>
                  <a:t> </a:t>
                </a:r>
                <a:r>
                  <a:rPr lang="en-US" spc="-5" dirty="0">
                    <a:solidFill>
                      <a:schemeClr val="tx1"/>
                    </a:solidFill>
                  </a:rPr>
                  <a:t>in</a:t>
                </a:r>
                <a:r>
                  <a:rPr lang="en-US" spc="90" dirty="0">
                    <a:solidFill>
                      <a:schemeClr val="tx1"/>
                    </a:solidFill>
                  </a:rPr>
                  <a:t> </a:t>
                </a:r>
                <a:r>
                  <a:rPr lang="en-US" spc="-5" dirty="0">
                    <a:solidFill>
                      <a:schemeClr val="tx1"/>
                    </a:solidFill>
                  </a:rPr>
                  <a:t>s</a:t>
                </a:r>
                <a:r>
                  <a:rPr lang="en-US" spc="-10" dirty="0">
                    <a:solidFill>
                      <a:schemeClr val="tx1"/>
                    </a:solidFill>
                  </a:rPr>
                  <a:t>iz</a:t>
                </a:r>
                <a:r>
                  <a:rPr lang="en-US" spc="-5" dirty="0">
                    <a:solidFill>
                      <a:schemeClr val="tx1"/>
                    </a:solidFill>
                  </a:rPr>
                  <a:t>e</a:t>
                </a:r>
                <a:r>
                  <a:rPr lang="en-US" spc="90" dirty="0">
                    <a:solidFill>
                      <a:schemeClr val="tx1"/>
                    </a:solidFill>
                  </a:rPr>
                  <a:t> </a:t>
                </a:r>
                <a:r>
                  <a:rPr lang="en-US" spc="-5" dirty="0">
                    <a:solidFill>
                      <a:schemeClr val="tx1"/>
                    </a:solidFill>
                  </a:rPr>
                  <a:t>is</a:t>
                </a:r>
                <a:r>
                  <a:rPr lang="en-US" spc="90" dirty="0">
                    <a:solidFill>
                      <a:schemeClr val="tx1"/>
                    </a:solidFill>
                  </a:rPr>
                  <a:t> </a:t>
                </a:r>
                <a:r>
                  <a:rPr lang="en-US" spc="-10" dirty="0">
                    <a:solidFill>
                      <a:schemeClr val="tx1"/>
                    </a:solidFill>
                  </a:rPr>
                  <a:t>calle</a:t>
                </a:r>
                <a:r>
                  <a:rPr lang="en-US" spc="-5" dirty="0">
                    <a:solidFill>
                      <a:schemeClr val="tx1"/>
                    </a:solidFill>
                  </a:rPr>
                  <a:t>d</a:t>
                </a:r>
                <a:r>
                  <a:rPr lang="en-US" spc="9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90" dirty="0">
                    <a:solidFill>
                      <a:schemeClr val="tx1"/>
                    </a:solidFill>
                  </a:rPr>
                  <a:t> </a:t>
                </a:r>
                <a:r>
                  <a:rPr lang="en-US" b="1" i="1" spc="-10" dirty="0">
                    <a:solidFill>
                      <a:schemeClr val="tx1"/>
                    </a:solidFill>
                  </a:rPr>
                  <a:t>doublin</a:t>
                </a:r>
                <a:r>
                  <a:rPr lang="en-US" b="1" i="1" spc="-5" dirty="0">
                    <a:solidFill>
                      <a:schemeClr val="tx1"/>
                    </a:solidFill>
                  </a:rPr>
                  <a:t>g</a:t>
                </a:r>
                <a:r>
                  <a:rPr lang="en-US" b="1" i="1" spc="95" dirty="0">
                    <a:solidFill>
                      <a:schemeClr val="tx1"/>
                    </a:solidFill>
                  </a:rPr>
                  <a:t> </a:t>
                </a:r>
                <a:r>
                  <a:rPr lang="en-US" b="1" i="1" spc="-5" dirty="0">
                    <a:solidFill>
                      <a:schemeClr val="tx1"/>
                    </a:solidFill>
                  </a:rPr>
                  <a:t>t</a:t>
                </a:r>
                <a:r>
                  <a:rPr lang="en-US" b="1" i="1" spc="-15" dirty="0">
                    <a:solidFill>
                      <a:schemeClr val="tx1"/>
                    </a:solidFill>
                  </a:rPr>
                  <a:t>ime</a:t>
                </a:r>
                <a:r>
                  <a:rPr lang="en-US" spc="-5" dirty="0">
                    <a:solidFill>
                      <a:schemeClr val="tx1"/>
                    </a:solidFill>
                  </a:rPr>
                  <a:t>. </a:t>
                </a:r>
                <a:r>
                  <a:rPr lang="en-US" spc="-10" dirty="0">
                    <a:solidFill>
                      <a:schemeClr val="tx1"/>
                    </a:solidFill>
                  </a:rPr>
                  <a:t>Similarly</a:t>
                </a:r>
                <a:r>
                  <a:rPr lang="en-US" spc="-5" dirty="0">
                    <a:solidFill>
                      <a:schemeClr val="tx1"/>
                    </a:solidFill>
                  </a:rPr>
                  <a:t>,</a:t>
                </a:r>
                <a:r>
                  <a:rPr lang="en-US" spc="35" dirty="0">
                    <a:solidFill>
                      <a:schemeClr val="tx1"/>
                    </a:solidFill>
                  </a:rPr>
                  <a:t> </a:t>
                </a:r>
                <a:r>
                  <a:rPr lang="en-US" spc="-10" dirty="0">
                    <a:solidFill>
                      <a:schemeClr val="tx1"/>
                    </a:solidFill>
                  </a:rPr>
                  <a:t>i</a:t>
                </a:r>
                <a:r>
                  <a:rPr lang="en-US" spc="-5" dirty="0">
                    <a:solidFill>
                      <a:schemeClr val="tx1"/>
                    </a:solidFill>
                  </a:rPr>
                  <a:t>n</a:t>
                </a:r>
                <a:r>
                  <a:rPr lang="en-US" spc="35" dirty="0">
                    <a:solidFill>
                      <a:schemeClr val="tx1"/>
                    </a:solidFill>
                  </a:rPr>
                  <a:t> </a:t>
                </a:r>
                <a:r>
                  <a:rPr lang="en-US" spc="-10" dirty="0">
                    <a:solidFill>
                      <a:schemeClr val="tx1"/>
                    </a:solidFill>
                  </a:rPr>
                  <a:t>exponentia</a:t>
                </a:r>
                <a:r>
                  <a:rPr lang="en-US" spc="-5" dirty="0">
                    <a:solidFill>
                      <a:schemeClr val="tx1"/>
                    </a:solidFill>
                  </a:rPr>
                  <a:t>l</a:t>
                </a:r>
                <a:r>
                  <a:rPr lang="en-US" spc="40" dirty="0">
                    <a:solidFill>
                      <a:schemeClr val="tx1"/>
                    </a:solidFill>
                  </a:rPr>
                  <a:t> </a:t>
                </a:r>
                <a:r>
                  <a:rPr lang="en-US" spc="-10" dirty="0">
                    <a:solidFill>
                      <a:schemeClr val="tx1"/>
                    </a:solidFill>
                  </a:rPr>
                  <a:t>decay</a:t>
                </a:r>
                <a:r>
                  <a:rPr lang="en-US" spc="-5" dirty="0">
                    <a:solidFill>
                      <a:schemeClr val="tx1"/>
                    </a:solidFill>
                  </a:rPr>
                  <a:t>,</a:t>
                </a:r>
                <a:r>
                  <a:rPr lang="en-US" spc="40"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b="1" i="1" spc="-5" dirty="0">
                    <a:solidFill>
                      <a:schemeClr val="tx1"/>
                    </a:solidFill>
                  </a:rPr>
                  <a:t>half-life</a:t>
                </a:r>
                <a:r>
                  <a:rPr lang="en-US" b="1" spc="35" dirty="0">
                    <a:solidFill>
                      <a:schemeClr val="tx1"/>
                    </a:solidFill>
                  </a:rPr>
                  <a:t> </a:t>
                </a:r>
                <a:r>
                  <a:rPr lang="en-US" spc="-5" dirty="0">
                    <a:solidFill>
                      <a:schemeClr val="tx1"/>
                    </a:solidFill>
                  </a:rPr>
                  <a:t>is</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time</a:t>
                </a:r>
                <a:r>
                  <a:rPr lang="en-US" spc="35" dirty="0">
                    <a:solidFill>
                      <a:schemeClr val="tx1"/>
                    </a:solidFill>
                  </a:rPr>
                  <a:t> </a:t>
                </a:r>
                <a:r>
                  <a:rPr lang="en-US" spc="-5" dirty="0">
                    <a:solidFill>
                      <a:schemeClr val="tx1"/>
                    </a:solidFill>
                  </a:rPr>
                  <a:t>it</a:t>
                </a:r>
                <a:r>
                  <a:rPr lang="en-US" spc="35" dirty="0">
                    <a:solidFill>
                      <a:schemeClr val="tx1"/>
                    </a:solidFill>
                  </a:rPr>
                  <a:t> </a:t>
                </a:r>
                <a:r>
                  <a:rPr lang="en-US" spc="-5" dirty="0">
                    <a:solidFill>
                      <a:schemeClr val="tx1"/>
                    </a:solidFill>
                  </a:rPr>
                  <a:t>takes</a:t>
                </a:r>
                <a:r>
                  <a:rPr lang="en-US" spc="40" dirty="0">
                    <a:solidFill>
                      <a:schemeClr val="tx1"/>
                    </a:solidFill>
                  </a:rPr>
                  <a:t> </a:t>
                </a:r>
                <a:r>
                  <a:rPr lang="en-US" spc="-5" dirty="0">
                    <a:solidFill>
                      <a:schemeClr val="tx1"/>
                    </a:solidFill>
                  </a:rPr>
                  <a:t>for</a:t>
                </a:r>
                <a:r>
                  <a:rPr lang="en-US" spc="35" dirty="0">
                    <a:solidFill>
                      <a:schemeClr val="tx1"/>
                    </a:solidFill>
                  </a:rPr>
                  <a:t> </a:t>
                </a:r>
                <a:r>
                  <a:rPr lang="en-US" spc="-10" dirty="0">
                    <a:solidFill>
                      <a:schemeClr val="tx1"/>
                    </a:solidFill>
                  </a:rPr>
                  <a:t>a</a:t>
                </a:r>
                <a:r>
                  <a:rPr lang="en-US" spc="-5" dirty="0">
                    <a:solidFill>
                      <a:schemeClr val="tx1"/>
                    </a:solidFill>
                  </a:rPr>
                  <a:t>n</a:t>
                </a:r>
                <a:r>
                  <a:rPr lang="en-US" spc="35" dirty="0">
                    <a:solidFill>
                      <a:schemeClr val="tx1"/>
                    </a:solidFill>
                  </a:rPr>
                  <a:t> </a:t>
                </a:r>
                <a:r>
                  <a:rPr lang="en-US" spc="-5" dirty="0">
                    <a:solidFill>
                      <a:schemeClr val="tx1"/>
                    </a:solidFill>
                  </a:rPr>
                  <a:t>initial</a:t>
                </a:r>
                <a:r>
                  <a:rPr lang="en-US" spc="35" dirty="0">
                    <a:solidFill>
                      <a:schemeClr val="tx1"/>
                    </a:solidFill>
                  </a:rPr>
                  <a:t> </a:t>
                </a:r>
                <a:r>
                  <a:rPr lang="en-US" spc="-10" dirty="0">
                    <a:solidFill>
                      <a:schemeClr val="tx1"/>
                    </a:solidFill>
                  </a:rPr>
                  <a:t>amount</a:t>
                </a:r>
                <a:r>
                  <a:rPr lang="en-US" spc="40" dirty="0">
                    <a:solidFill>
                      <a:schemeClr val="tx1"/>
                    </a:solidFill>
                  </a:rPr>
                  <a:t> </a:t>
                </a:r>
                <a:r>
                  <a:rPr lang="en-US" spc="-5" dirty="0">
                    <a:solidFill>
                      <a:schemeClr val="tx1"/>
                    </a:solidFill>
                  </a:rPr>
                  <a:t>to </a:t>
                </a:r>
                <a:r>
                  <a:rPr lang="en-US" spc="-10" dirty="0">
                    <a:solidFill>
                      <a:schemeClr val="tx1"/>
                    </a:solidFill>
                  </a:rPr>
                  <a:t>decreas</a:t>
                </a:r>
                <a:r>
                  <a:rPr lang="en-US" spc="-5" dirty="0">
                    <a:solidFill>
                      <a:schemeClr val="tx1"/>
                    </a:solidFill>
                  </a:rPr>
                  <a:t>e to</a:t>
                </a:r>
                <a:r>
                  <a:rPr lang="en-US" spc="-10" dirty="0">
                    <a:solidFill>
                      <a:schemeClr val="tx1"/>
                    </a:solidFill>
                  </a:rPr>
                  <a:t> hal</a:t>
                </a:r>
                <a:r>
                  <a:rPr lang="en-US" spc="-5" dirty="0">
                    <a:solidFill>
                      <a:schemeClr val="tx1"/>
                    </a:solidFill>
                  </a:rPr>
                  <a:t>f </a:t>
                </a:r>
                <a:r>
                  <a:rPr lang="en-US" spc="-10" dirty="0">
                    <a:solidFill>
                      <a:schemeClr val="tx1"/>
                    </a:solidFill>
                  </a:rPr>
                  <a:t>it</a:t>
                </a:r>
                <a:r>
                  <a:rPr lang="en-US" spc="-5" dirty="0">
                    <a:solidFill>
                      <a:schemeClr val="tx1"/>
                    </a:solidFill>
                  </a:rPr>
                  <a:t>s</a:t>
                </a:r>
                <a:r>
                  <a:rPr lang="en-US" spc="-10" dirty="0">
                    <a:solidFill>
                      <a:schemeClr val="tx1"/>
                    </a:solidFill>
                  </a:rPr>
                  <a:t> size</a:t>
                </a:r>
                <a:r>
                  <a:rPr lang="en-US" spc="-5" dirty="0">
                    <a:solidFill>
                      <a:schemeClr val="tx1"/>
                    </a:solidFill>
                  </a:rPr>
                  <a:t>.</a:t>
                </a:r>
                <a:r>
                  <a:rPr lang="en-US" spc="-10" dirty="0">
                    <a:solidFill>
                      <a:schemeClr val="tx1"/>
                    </a:solidFill>
                  </a:rPr>
                  <a:t> Doublin</a:t>
                </a:r>
                <a:r>
                  <a:rPr lang="en-US" spc="-5" dirty="0">
                    <a:solidFill>
                      <a:schemeClr val="tx1"/>
                    </a:solidFill>
                  </a:rPr>
                  <a:t>g </a:t>
                </a:r>
                <a:r>
                  <a:rPr lang="en-US" spc="-10" dirty="0">
                    <a:solidFill>
                      <a:schemeClr val="tx1"/>
                    </a:solidFill>
                  </a:rPr>
                  <a:t>tim</a:t>
                </a:r>
                <a:r>
                  <a:rPr lang="en-US" spc="-5" dirty="0">
                    <a:solidFill>
                      <a:schemeClr val="tx1"/>
                    </a:solidFill>
                  </a:rPr>
                  <a:t>e</a:t>
                </a:r>
                <a:r>
                  <a:rPr lang="en-US" spc="-10" dirty="0">
                    <a:solidFill>
                      <a:schemeClr val="tx1"/>
                    </a:solidFill>
                  </a:rPr>
                  <a:t> an</a:t>
                </a:r>
                <a:r>
                  <a:rPr lang="en-US" spc="-5" dirty="0">
                    <a:solidFill>
                      <a:schemeClr val="tx1"/>
                    </a:solidFill>
                  </a:rPr>
                  <a:t>d </a:t>
                </a:r>
                <a:r>
                  <a:rPr lang="en-US" spc="-10" dirty="0">
                    <a:solidFill>
                      <a:schemeClr val="tx1"/>
                    </a:solidFill>
                  </a:rPr>
                  <a:t>half-lif</a:t>
                </a:r>
                <a:r>
                  <a:rPr lang="en-US" spc="-5" dirty="0">
                    <a:solidFill>
                      <a:schemeClr val="tx1"/>
                    </a:solidFill>
                  </a:rPr>
                  <a:t>e</a:t>
                </a:r>
                <a:r>
                  <a:rPr lang="en-US" spc="-10" dirty="0">
                    <a:solidFill>
                      <a:schemeClr val="tx1"/>
                    </a:solidFill>
                  </a:rPr>
                  <a:t> d</a:t>
                </a:r>
                <a:r>
                  <a:rPr lang="en-US" spc="-5" dirty="0">
                    <a:solidFill>
                      <a:schemeClr val="tx1"/>
                    </a:solidFill>
                  </a:rPr>
                  <a:t>o </a:t>
                </a:r>
                <a:r>
                  <a:rPr lang="en-US" spc="-10" dirty="0">
                    <a:solidFill>
                      <a:schemeClr val="tx1"/>
                    </a:solidFill>
                  </a:rPr>
                  <a:t>no</a:t>
                </a:r>
                <a:r>
                  <a:rPr lang="en-US" spc="-5" dirty="0">
                    <a:solidFill>
                      <a:schemeClr val="tx1"/>
                    </a:solidFill>
                  </a:rPr>
                  <a:t>t </a:t>
                </a:r>
                <a:r>
                  <a:rPr lang="en-US" spc="-10" dirty="0">
                    <a:solidFill>
                      <a:schemeClr val="tx1"/>
                    </a:solidFill>
                  </a:rPr>
                  <a:t>depen</a:t>
                </a:r>
                <a:r>
                  <a:rPr lang="en-US" spc="-5" dirty="0">
                    <a:solidFill>
                      <a:schemeClr val="tx1"/>
                    </a:solidFill>
                  </a:rPr>
                  <a:t>d </a:t>
                </a:r>
                <a:r>
                  <a:rPr lang="en-US" spc="-10" dirty="0">
                    <a:solidFill>
                      <a:schemeClr val="tx1"/>
                    </a:solidFill>
                  </a:rPr>
                  <a:t>o</a:t>
                </a:r>
                <a:r>
                  <a:rPr lang="en-US" spc="-5" dirty="0">
                    <a:solidFill>
                      <a:schemeClr val="tx1"/>
                    </a:solidFill>
                  </a:rPr>
                  <a:t>n </a:t>
                </a:r>
                <a:r>
                  <a:rPr lang="en-US" spc="-10" dirty="0">
                    <a:solidFill>
                      <a:schemeClr val="tx1"/>
                    </a:solidFill>
                  </a:rPr>
                  <a:t>th</a:t>
                </a:r>
                <a:r>
                  <a:rPr lang="en-US" spc="-5" dirty="0">
                    <a:solidFill>
                      <a:schemeClr val="tx1"/>
                    </a:solidFill>
                  </a:rPr>
                  <a:t>e</a:t>
                </a:r>
                <a:r>
                  <a:rPr lang="en-US" spc="-10" dirty="0">
                    <a:solidFill>
                      <a:schemeClr val="tx1"/>
                    </a:solidFill>
                  </a:rPr>
                  <a:t> </a:t>
                </a:r>
                <a:r>
                  <a:rPr lang="en-US" spc="-5" dirty="0">
                    <a:solidFill>
                      <a:schemeClr val="tx1"/>
                    </a:solidFill>
                  </a:rPr>
                  <a:t>i</a:t>
                </a:r>
                <a:r>
                  <a:rPr lang="en-US" spc="-10" dirty="0">
                    <a:solidFill>
                      <a:schemeClr val="tx1"/>
                    </a:solidFill>
                  </a:rPr>
                  <a:t>nitia</a:t>
                </a:r>
                <a:r>
                  <a:rPr lang="en-US" spc="-5" dirty="0">
                    <a:solidFill>
                      <a:schemeClr val="tx1"/>
                    </a:solidFill>
                  </a:rPr>
                  <a:t>l </a:t>
                </a:r>
                <a:r>
                  <a:rPr lang="en-US" spc="-10" dirty="0">
                    <a:solidFill>
                      <a:schemeClr val="tx1"/>
                    </a:solidFill>
                  </a:rPr>
                  <a:t>amount, bu</a:t>
                </a:r>
                <a:r>
                  <a:rPr lang="en-US" spc="-5" dirty="0">
                    <a:solidFill>
                      <a:schemeClr val="tx1"/>
                    </a:solidFill>
                  </a:rPr>
                  <a:t>t </a:t>
                </a:r>
                <a:r>
                  <a:rPr lang="en-US" spc="-10" dirty="0">
                    <a:solidFill>
                      <a:schemeClr val="tx1"/>
                    </a:solidFill>
                  </a:rPr>
                  <a:t>depen</a:t>
                </a:r>
                <a:r>
                  <a:rPr lang="en-US" spc="-5" dirty="0">
                    <a:solidFill>
                      <a:schemeClr val="tx1"/>
                    </a:solidFill>
                  </a:rPr>
                  <a:t>d</a:t>
                </a:r>
                <a:r>
                  <a:rPr lang="en-US" dirty="0">
                    <a:solidFill>
                      <a:schemeClr val="tx1"/>
                    </a:solidFill>
                  </a:rPr>
                  <a:t> </a:t>
                </a:r>
                <a:r>
                  <a:rPr lang="en-US" spc="-10" dirty="0">
                    <a:solidFill>
                      <a:schemeClr val="tx1"/>
                    </a:solidFill>
                  </a:rPr>
                  <a:t>onl</a:t>
                </a:r>
                <a:r>
                  <a:rPr lang="en-US" spc="-5" dirty="0">
                    <a:solidFill>
                      <a:schemeClr val="tx1"/>
                    </a:solidFill>
                  </a:rPr>
                  <a:t>y </a:t>
                </a:r>
                <a:r>
                  <a:rPr lang="en-US" spc="-10" dirty="0">
                    <a:solidFill>
                      <a:schemeClr val="tx1"/>
                    </a:solidFill>
                  </a:rPr>
                  <a:t>o</a:t>
                </a:r>
                <a:r>
                  <a:rPr lang="en-US" spc="-5" dirty="0">
                    <a:solidFill>
                      <a:schemeClr val="tx1"/>
                    </a:solidFill>
                  </a:rPr>
                  <a:t>n t</a:t>
                </a:r>
                <a:r>
                  <a:rPr lang="en-US" spc="-10" dirty="0">
                    <a:solidFill>
                      <a:schemeClr val="tx1"/>
                    </a:solidFill>
                  </a:rPr>
                  <a:t>h</a:t>
                </a:r>
                <a:r>
                  <a:rPr lang="en-US" spc="-5" dirty="0">
                    <a:solidFill>
                      <a:schemeClr val="tx1"/>
                    </a:solidFill>
                  </a:rPr>
                  <a:t>e </a:t>
                </a:r>
                <a:r>
                  <a:rPr lang="en-US" spc="-10" dirty="0">
                    <a:solidFill>
                      <a:schemeClr val="tx1"/>
                    </a:solidFill>
                  </a:rPr>
                  <a:t>valu</a:t>
                </a:r>
                <a:r>
                  <a:rPr lang="en-US" spc="-5" dirty="0">
                    <a:solidFill>
                      <a:schemeClr val="tx1"/>
                    </a:solidFill>
                  </a:rPr>
                  <a:t>e </a:t>
                </a:r>
                <a:r>
                  <a:rPr lang="en-US" spc="-10" dirty="0">
                    <a:solidFill>
                      <a:schemeClr val="tx1"/>
                    </a:solidFill>
                  </a:rPr>
                  <a:t>o</a:t>
                </a:r>
                <a:r>
                  <a:rPr lang="en-US" spc="-5" dirty="0">
                    <a:solidFill>
                      <a:schemeClr val="tx1"/>
                    </a:solidFill>
                  </a:rPr>
                  <a:t>f </a:t>
                </a:r>
                <a:r>
                  <a:rPr lang="en-US" spc="-10" dirty="0">
                    <a:solidFill>
                      <a:schemeClr val="tx1"/>
                    </a:solidFill>
                  </a:rPr>
                  <a:t>th</a:t>
                </a:r>
                <a:r>
                  <a:rPr lang="en-US" spc="-5" dirty="0">
                    <a:solidFill>
                      <a:schemeClr val="tx1"/>
                    </a:solidFill>
                  </a:rPr>
                  <a:t>e t</a:t>
                </a:r>
                <a:r>
                  <a:rPr lang="en-US" spc="-10" dirty="0">
                    <a:solidFill>
                      <a:schemeClr val="tx1"/>
                    </a:solidFill>
                  </a:rPr>
                  <a:t>erm</a:t>
                </a:r>
                <a:r>
                  <a:rPr lang="en-US" spc="-5" dirty="0">
                    <a:solidFill>
                      <a:schemeClr val="tx1"/>
                    </a:solidFill>
                  </a:rPr>
                  <a:t> </a:t>
                </a:r>
                <a:r>
                  <a:rPr lang="en-US" i="1" spc="50" dirty="0">
                    <a:solidFill>
                      <a:schemeClr val="tx1"/>
                    </a:solidFill>
                  </a:rPr>
                  <a:t>k</a:t>
                </a:r>
                <a:r>
                  <a:rPr lang="en-US" spc="-5" dirty="0">
                    <a:solidFill>
                      <a:schemeClr val="tx1"/>
                    </a:solidFill>
                  </a:rPr>
                  <a:t>, </a:t>
                </a:r>
                <a:r>
                  <a:rPr lang="en-US" spc="-10" dirty="0">
                    <a:solidFill>
                      <a:schemeClr val="tx1"/>
                    </a:solidFill>
                  </a:rPr>
                  <a:t>a</a:t>
                </a:r>
                <a:r>
                  <a:rPr lang="en-US" spc="-5" dirty="0">
                    <a:solidFill>
                      <a:schemeClr val="tx1"/>
                    </a:solidFill>
                  </a:rPr>
                  <a:t>s follows:</a:t>
                </a:r>
              </a:p>
              <a:p>
                <a:pPr marL="0" marR="5080" indent="0" algn="just">
                  <a:lnSpc>
                    <a:spcPct val="100000"/>
                  </a:lnSpc>
                  <a:buNone/>
                </a:pPr>
                <a:endParaRPr lang="en-US" dirty="0">
                  <a:solidFill>
                    <a:schemeClr val="tx1"/>
                  </a:solidFill>
                </a:endParaRPr>
              </a:p>
              <a:p>
                <a:pPr marL="0" indent="0">
                  <a:lnSpc>
                    <a:spcPct val="100000"/>
                  </a:lnSpc>
                  <a:buNone/>
                </a:pPr>
                <a:r>
                  <a:rPr lang="en-US" b="1" spc="30" dirty="0">
                    <a:solidFill>
                      <a:schemeClr val="tx1"/>
                    </a:solidFill>
                  </a:rPr>
                  <a:t>Half-life</a:t>
                </a:r>
                <a:r>
                  <a:rPr lang="en-US" b="1" spc="45" dirty="0">
                    <a:solidFill>
                      <a:schemeClr val="tx1"/>
                    </a:solidFill>
                  </a:rPr>
                  <a:t> </a:t>
                </a:r>
                <a:r>
                  <a:rPr lang="en-US" b="1" spc="5" dirty="0">
                    <a:solidFill>
                      <a:schemeClr val="tx1"/>
                    </a:solidFill>
                  </a:rPr>
                  <a:t>and</a:t>
                </a:r>
                <a:r>
                  <a:rPr lang="en-US" b="1" spc="45" dirty="0">
                    <a:solidFill>
                      <a:schemeClr val="tx1"/>
                    </a:solidFill>
                  </a:rPr>
                  <a:t> </a:t>
                </a:r>
                <a:r>
                  <a:rPr lang="en-US" b="1" dirty="0">
                    <a:solidFill>
                      <a:schemeClr val="tx1"/>
                    </a:solidFill>
                  </a:rPr>
                  <a:t>Doubling</a:t>
                </a:r>
                <a:r>
                  <a:rPr lang="en-US" b="1" spc="50" dirty="0">
                    <a:solidFill>
                      <a:schemeClr val="tx1"/>
                    </a:solidFill>
                  </a:rPr>
                  <a:t> </a:t>
                </a:r>
                <a:r>
                  <a:rPr lang="en-US" b="1" spc="-65" dirty="0">
                    <a:solidFill>
                      <a:schemeClr val="tx1"/>
                    </a:solidFill>
                  </a:rPr>
                  <a:t>T</a:t>
                </a:r>
                <a:r>
                  <a:rPr lang="en-US" b="1" spc="20" dirty="0">
                    <a:solidFill>
                      <a:schemeClr val="tx1"/>
                    </a:solidFill>
                  </a:rPr>
                  <a:t>ime</a:t>
                </a:r>
                <a:r>
                  <a:rPr lang="en-US" b="1" spc="45" dirty="0">
                    <a:solidFill>
                      <a:schemeClr val="tx1"/>
                    </a:solidFill>
                  </a:rPr>
                  <a:t> </a:t>
                </a:r>
                <a:r>
                  <a:rPr lang="en-US" b="1" dirty="0">
                    <a:solidFill>
                      <a:schemeClr val="tx1"/>
                    </a:solidFill>
                  </a:rPr>
                  <a:t>for </a:t>
                </a:r>
                <a:r>
                  <a:rPr lang="en-US" i="1" spc="70" dirty="0">
                    <a:solidFill>
                      <a:schemeClr val="tx1"/>
                    </a:solidFill>
                  </a:rPr>
                  <a:t>P</a:t>
                </a:r>
                <a:r>
                  <a:rPr lang="en-US" b="1" spc="-5" dirty="0">
                    <a:solidFill>
                      <a:schemeClr val="tx1"/>
                    </a:solidFill>
                  </a:rPr>
                  <a:t>(</a:t>
                </a:r>
                <a:r>
                  <a:rPr lang="en-US" i="1" spc="-5" dirty="0">
                    <a:solidFill>
                      <a:schemeClr val="tx1"/>
                    </a:solidFill>
                  </a:rPr>
                  <a:t>t</a:t>
                </a:r>
                <a:r>
                  <a:rPr lang="en-US" i="1" spc="-160" dirty="0">
                    <a:solidFill>
                      <a:schemeClr val="tx1"/>
                    </a:solidFill>
                  </a:rPr>
                  <a:t> </a:t>
                </a:r>
                <a:r>
                  <a:rPr lang="en-US" b="1" spc="-5" dirty="0">
                    <a:solidFill>
                      <a:schemeClr val="tx1"/>
                    </a:solidFill>
                  </a:rPr>
                  <a:t>)</a:t>
                </a:r>
                <a:r>
                  <a:rPr lang="en-US" b="1" spc="25" dirty="0">
                    <a:solidFill>
                      <a:schemeClr val="tx1"/>
                    </a:solidFill>
                  </a:rPr>
                  <a:t> </a:t>
                </a:r>
                <a:r>
                  <a:rPr lang="en-US" spc="-25" dirty="0">
                    <a:solidFill>
                      <a:schemeClr val="tx1"/>
                    </a:solidFill>
                  </a:rPr>
                  <a:t>=</a:t>
                </a:r>
                <a:r>
                  <a:rPr lang="en-US" spc="45" dirty="0">
                    <a:solidFill>
                      <a:schemeClr val="tx1"/>
                    </a:solidFill>
                  </a:rPr>
                  <a:t> </a:t>
                </a:r>
                <a:r>
                  <a:rPr lang="en-US" i="1" spc="-80" dirty="0">
                    <a:solidFill>
                      <a:schemeClr val="tx1"/>
                    </a:solidFill>
                  </a:rPr>
                  <a:t>P</a:t>
                </a:r>
                <a:r>
                  <a:rPr lang="en-US" b="1" spc="67" baseline="-11111" dirty="0">
                    <a:solidFill>
                      <a:schemeClr val="tx1"/>
                    </a:solidFill>
                  </a:rPr>
                  <a:t>0</a:t>
                </a:r>
                <a:r>
                  <a:rPr lang="en-US" i="1" spc="5" dirty="0">
                    <a:solidFill>
                      <a:schemeClr val="tx1"/>
                    </a:solidFill>
                  </a:rPr>
                  <a:t>e</a:t>
                </a:r>
                <a:r>
                  <a:rPr lang="en-US" i="1" spc="67" baseline="25925" dirty="0">
                    <a:solidFill>
                      <a:schemeClr val="tx1"/>
                    </a:solidFill>
                  </a:rPr>
                  <a:t>kt</a:t>
                </a:r>
              </a:p>
              <a:p>
                <a:pPr>
                  <a:lnSpc>
                    <a:spcPct val="100000"/>
                  </a:lnSpc>
                </a:pPr>
                <a:r>
                  <a:rPr lang="en-US" spc="-10" dirty="0">
                    <a:solidFill>
                      <a:schemeClr val="tx1"/>
                    </a:solidFill>
                  </a:rPr>
                  <a:t>Exponentia</a:t>
                </a:r>
                <a:r>
                  <a:rPr lang="en-US" spc="-5" dirty="0">
                    <a:solidFill>
                      <a:schemeClr val="tx1"/>
                    </a:solidFill>
                  </a:rPr>
                  <a:t>l</a:t>
                </a:r>
                <a:r>
                  <a:rPr lang="en-US" dirty="0">
                    <a:solidFill>
                      <a:schemeClr val="tx1"/>
                    </a:solidFill>
                  </a:rPr>
                  <a:t> </a:t>
                </a:r>
                <a:r>
                  <a:rPr lang="en-US" spc="-10" dirty="0">
                    <a:solidFill>
                      <a:schemeClr val="tx1"/>
                    </a:solidFill>
                  </a:rPr>
                  <a:t>decay</a:t>
                </a:r>
                <a:r>
                  <a:rPr lang="en-US" spc="-5" dirty="0">
                    <a:solidFill>
                      <a:schemeClr val="tx1"/>
                    </a:solidFill>
                  </a:rPr>
                  <a:t>:</a:t>
                </a:r>
                <a:r>
                  <a:rPr lang="en-US" dirty="0">
                    <a:solidFill>
                      <a:schemeClr val="tx1"/>
                    </a:solidFill>
                  </a:rPr>
                  <a:t> </a:t>
                </a:r>
                <a:r>
                  <a:rPr lang="en-US" i="1" spc="-5" dirty="0">
                    <a:solidFill>
                      <a:schemeClr val="tx1"/>
                    </a:solidFill>
                  </a:rPr>
                  <a:t>k</a:t>
                </a:r>
                <a:r>
                  <a:rPr lang="en-US" i="1" spc="85" dirty="0">
                    <a:solidFill>
                      <a:schemeClr val="tx1"/>
                    </a:solidFill>
                  </a:rPr>
                  <a:t> </a:t>
                </a:r>
                <a:r>
                  <a:rPr lang="en-US" i="1" spc="-50" dirty="0">
                    <a:solidFill>
                      <a:schemeClr val="tx1"/>
                    </a:solidFill>
                  </a:rPr>
                  <a:t>&lt;</a:t>
                </a:r>
                <a:r>
                  <a:rPr lang="en-US" i="1" spc="-80" dirty="0">
                    <a:solidFill>
                      <a:schemeClr val="tx1"/>
                    </a:solidFill>
                  </a:rPr>
                  <a:t> </a:t>
                </a:r>
                <a:r>
                  <a:rPr lang="en-US" spc="-5" dirty="0">
                    <a:solidFill>
                      <a:schemeClr val="tx1"/>
                    </a:solidFill>
                  </a:rPr>
                  <a:t>0</a:t>
                </a:r>
                <a:r>
                  <a:rPr lang="en-US" dirty="0">
                    <a:solidFill>
                      <a:schemeClr val="tx1"/>
                    </a:solidFill>
                  </a:rPr>
                  <a:t> </a:t>
                </a:r>
                <a:r>
                  <a:rPr lang="en-US" spc="-5" dirty="0">
                    <a:solidFill>
                      <a:schemeClr val="tx1"/>
                    </a:solidFill>
                  </a:rPr>
                  <a:t>half-life</a:t>
                </a:r>
                <a:r>
                  <a:rPr lang="en-US" spc="25" dirty="0">
                    <a:solidFill>
                      <a:schemeClr val="tx1"/>
                    </a:solidFill>
                  </a:rPr>
                  <a:t> </a:t>
                </a:r>
                <a:r>
                  <a:rPr lang="en-US" spc="-25" dirty="0">
                    <a:solidFill>
                      <a:schemeClr val="tx1"/>
                    </a:solidFill>
                  </a:rPr>
                  <a:t>= </a:t>
                </a:r>
                <a14:m>
                  <m:oMath xmlns:m="http://schemas.openxmlformats.org/officeDocument/2006/math">
                    <m:f>
                      <m:fPr>
                        <m:ctrlPr>
                          <a:rPr lang="en-US" i="1" spc="-25" smtClean="0">
                            <a:solidFill>
                              <a:schemeClr val="tx1"/>
                            </a:solidFill>
                            <a:latin typeface="Cambria Math" panose="02040503050406030204" pitchFamily="18" charset="0"/>
                            <a:cs typeface="Lucida Sans Unicode"/>
                          </a:rPr>
                        </m:ctrlPr>
                      </m:fPr>
                      <m:num>
                        <m:func>
                          <m:funcPr>
                            <m:ctrlPr>
                              <a:rPr lang="en-US" i="1" spc="-25" smtClean="0">
                                <a:solidFill>
                                  <a:schemeClr val="tx1"/>
                                </a:solidFill>
                                <a:latin typeface="Cambria Math" panose="02040503050406030204" pitchFamily="18" charset="0"/>
                                <a:cs typeface="Lucida Sans Unicode"/>
                              </a:rPr>
                            </m:ctrlPr>
                          </m:funcPr>
                          <m:fName>
                            <m:r>
                              <m:rPr>
                                <m:sty m:val="p"/>
                              </m:rPr>
                              <a:rPr lang="en-US" i="0" spc="-25" smtClean="0">
                                <a:solidFill>
                                  <a:schemeClr val="tx1"/>
                                </a:solidFill>
                                <a:latin typeface="Cambria Math" panose="02040503050406030204" pitchFamily="18" charset="0"/>
                                <a:cs typeface="Lucida Sans Unicode"/>
                              </a:rPr>
                              <m:t>ln</m:t>
                            </m:r>
                          </m:fName>
                          <m:e>
                            <m:r>
                              <a:rPr lang="en-US" b="0" i="1" spc="-25" smtClean="0">
                                <a:solidFill>
                                  <a:schemeClr val="tx1"/>
                                </a:solidFill>
                                <a:latin typeface="Cambria Math" panose="02040503050406030204" pitchFamily="18" charset="0"/>
                                <a:cs typeface="Lucida Sans Unicode"/>
                              </a:rPr>
                              <m:t>0.5</m:t>
                            </m:r>
                          </m:e>
                        </m:func>
                      </m:num>
                      <m:den>
                        <m:r>
                          <a:rPr lang="en-US" b="0" i="1" spc="-25" smtClean="0">
                            <a:solidFill>
                              <a:schemeClr val="tx1"/>
                            </a:solidFill>
                            <a:latin typeface="Cambria Math" panose="02040503050406030204" pitchFamily="18" charset="0"/>
                            <a:cs typeface="Lucida Sans Unicode"/>
                          </a:rPr>
                          <m:t>𝑘</m:t>
                        </m:r>
                      </m:den>
                    </m:f>
                  </m:oMath>
                </a14:m>
                <a:endParaRPr lang="en-US" spc="-10" dirty="0">
                  <a:solidFill>
                    <a:schemeClr val="tx1"/>
                  </a:solidFill>
                </a:endParaRPr>
              </a:p>
              <a:p>
                <a:pPr>
                  <a:lnSpc>
                    <a:spcPct val="100000"/>
                  </a:lnSpc>
                </a:pPr>
                <a:r>
                  <a:rPr lang="en-US" spc="-10" dirty="0">
                    <a:solidFill>
                      <a:schemeClr val="tx1"/>
                    </a:solidFill>
                  </a:rPr>
                  <a:t>Exponentia</a:t>
                </a:r>
                <a:r>
                  <a:rPr lang="en-US" spc="-5" dirty="0">
                    <a:solidFill>
                      <a:schemeClr val="tx1"/>
                    </a:solidFill>
                  </a:rPr>
                  <a:t>l</a:t>
                </a:r>
                <a:r>
                  <a:rPr lang="en-US" dirty="0">
                    <a:solidFill>
                      <a:schemeClr val="tx1"/>
                    </a:solidFill>
                  </a:rPr>
                  <a:t> </a:t>
                </a:r>
                <a:r>
                  <a:rPr lang="en-US" spc="-10" dirty="0">
                    <a:solidFill>
                      <a:schemeClr val="tx1"/>
                    </a:solidFill>
                  </a:rPr>
                  <a:t>growth</a:t>
                </a:r>
                <a:r>
                  <a:rPr lang="en-US" spc="-5" dirty="0">
                    <a:solidFill>
                      <a:schemeClr val="tx1"/>
                    </a:solidFill>
                  </a:rPr>
                  <a:t>: </a:t>
                </a:r>
                <a:r>
                  <a:rPr lang="en-US" i="1" spc="-5" dirty="0">
                    <a:solidFill>
                      <a:schemeClr val="tx1"/>
                    </a:solidFill>
                  </a:rPr>
                  <a:t>k</a:t>
                </a:r>
                <a:r>
                  <a:rPr lang="en-US" i="1" spc="85" dirty="0">
                    <a:solidFill>
                      <a:schemeClr val="tx1"/>
                    </a:solidFill>
                  </a:rPr>
                  <a:t> </a:t>
                </a:r>
                <a:r>
                  <a:rPr lang="en-US" i="1" spc="-50" dirty="0">
                    <a:solidFill>
                      <a:schemeClr val="tx1"/>
                    </a:solidFill>
                  </a:rPr>
                  <a:t>&gt;</a:t>
                </a:r>
                <a:r>
                  <a:rPr lang="en-US" i="1" spc="-80" dirty="0">
                    <a:solidFill>
                      <a:schemeClr val="tx1"/>
                    </a:solidFill>
                  </a:rPr>
                  <a:t> </a:t>
                </a:r>
                <a:r>
                  <a:rPr lang="en-US" spc="-5" dirty="0">
                    <a:solidFill>
                      <a:schemeClr val="tx1"/>
                    </a:solidFill>
                  </a:rPr>
                  <a:t>0</a:t>
                </a:r>
                <a:r>
                  <a:rPr lang="en-US" dirty="0">
                    <a:solidFill>
                      <a:schemeClr val="tx1"/>
                    </a:solidFill>
                  </a:rPr>
                  <a:t> </a:t>
                </a:r>
                <a:r>
                  <a:rPr lang="en-US" spc="-5" dirty="0">
                    <a:solidFill>
                      <a:schemeClr val="tx1"/>
                    </a:solidFill>
                  </a:rPr>
                  <a:t>doubling</a:t>
                </a:r>
                <a:r>
                  <a:rPr lang="en-US" dirty="0">
                    <a:solidFill>
                      <a:schemeClr val="tx1"/>
                    </a:solidFill>
                  </a:rPr>
                  <a:t> </a:t>
                </a:r>
                <a:r>
                  <a:rPr lang="en-US" spc="-5" dirty="0">
                    <a:solidFill>
                      <a:schemeClr val="tx1"/>
                    </a:solidFill>
                  </a:rPr>
                  <a:t>time</a:t>
                </a:r>
                <a:r>
                  <a:rPr lang="en-US" spc="25" dirty="0">
                    <a:solidFill>
                      <a:schemeClr val="tx1"/>
                    </a:solidFill>
                  </a:rPr>
                  <a:t> = </a:t>
                </a:r>
                <a14:m>
                  <m:oMath xmlns:m="http://schemas.openxmlformats.org/officeDocument/2006/math">
                    <m:f>
                      <m:fPr>
                        <m:ctrlPr>
                          <a:rPr lang="en-US" i="1" spc="-25">
                            <a:solidFill>
                              <a:schemeClr val="tx1"/>
                            </a:solidFill>
                            <a:latin typeface="Cambria Math" panose="02040503050406030204" pitchFamily="18" charset="0"/>
                            <a:cs typeface="Lucida Sans Unicode"/>
                          </a:rPr>
                        </m:ctrlPr>
                      </m:fPr>
                      <m:num>
                        <m:func>
                          <m:funcPr>
                            <m:ctrlPr>
                              <a:rPr lang="en-US" i="1" spc="-25" smtClean="0">
                                <a:solidFill>
                                  <a:schemeClr val="tx1"/>
                                </a:solidFill>
                                <a:latin typeface="Cambria Math" panose="02040503050406030204" pitchFamily="18" charset="0"/>
                                <a:cs typeface="Lucida Sans Unicode"/>
                              </a:rPr>
                            </m:ctrlPr>
                          </m:funcPr>
                          <m:fName>
                            <m:r>
                              <m:rPr>
                                <m:sty m:val="p"/>
                              </m:rPr>
                              <a:rPr lang="en-US" i="0" spc="-25" smtClean="0">
                                <a:solidFill>
                                  <a:schemeClr val="tx1"/>
                                </a:solidFill>
                                <a:latin typeface="Cambria Math" panose="02040503050406030204" pitchFamily="18" charset="0"/>
                                <a:cs typeface="Lucida Sans Unicode"/>
                              </a:rPr>
                              <m:t>ln</m:t>
                            </m:r>
                          </m:fName>
                          <m:e>
                            <m:r>
                              <a:rPr lang="en-US" b="0" i="1" spc="-25" smtClean="0">
                                <a:solidFill>
                                  <a:schemeClr val="tx1"/>
                                </a:solidFill>
                                <a:latin typeface="Cambria Math" panose="02040503050406030204" pitchFamily="18" charset="0"/>
                                <a:cs typeface="Lucida Sans Unicode"/>
                              </a:rPr>
                              <m:t>2</m:t>
                            </m:r>
                          </m:e>
                        </m:func>
                      </m:num>
                      <m:den>
                        <m:r>
                          <a:rPr lang="en-US" i="1" spc="-25">
                            <a:solidFill>
                              <a:schemeClr val="tx1"/>
                            </a:solidFill>
                            <a:latin typeface="Cambria Math" panose="02040503050406030204" pitchFamily="18" charset="0"/>
                            <a:cs typeface="Lucida Sans Unicode"/>
                          </a:rPr>
                          <m:t>𝑘</m:t>
                        </m:r>
                      </m:den>
                    </m:f>
                  </m:oMath>
                </a14:m>
                <a:endParaRPr lang="en-US" spc="-5" dirty="0">
                  <a:latin typeface="Times New Roman"/>
                  <a:cs typeface="Times New Roman"/>
                </a:endParaRPr>
              </a:p>
              <a:p>
                <a:pPr marL="0" indent="0">
                  <a:lnSpc>
                    <a:spcPct val="100000"/>
                  </a:lnSpc>
                  <a:buNone/>
                </a:pPr>
                <a:r>
                  <a:rPr lang="en-US" spc="-5" dirty="0">
                    <a:latin typeface="Times New Roman"/>
                    <a:cs typeface="Times New Roman"/>
                  </a:rPr>
                  <a:t>It</a:t>
                </a:r>
                <a:r>
                  <a:rPr lang="en-US" spc="114" dirty="0">
                    <a:latin typeface="Times New Roman"/>
                    <a:cs typeface="Times New Roman"/>
                  </a:rPr>
                  <a:t> </a:t>
                </a:r>
                <a:r>
                  <a:rPr lang="en-US" spc="-5" dirty="0">
                    <a:latin typeface="Times New Roman"/>
                    <a:cs typeface="Times New Roman"/>
                  </a:rPr>
                  <a:t>is</a:t>
                </a:r>
                <a:r>
                  <a:rPr lang="en-US" spc="114" dirty="0">
                    <a:latin typeface="Times New Roman"/>
                    <a:cs typeface="Times New Roman"/>
                  </a:rPr>
                  <a:t> </a:t>
                </a:r>
                <a:r>
                  <a:rPr lang="en-US" spc="-5" dirty="0">
                    <a:latin typeface="Times New Roman"/>
                    <a:cs typeface="Times New Roman"/>
                  </a:rPr>
                  <a:t>straightforward</a:t>
                </a:r>
                <a:r>
                  <a:rPr lang="en-US" spc="114" dirty="0">
                    <a:latin typeface="Times New Roman"/>
                    <a:cs typeface="Times New Roman"/>
                  </a:rPr>
                  <a:t> </a:t>
                </a:r>
                <a:r>
                  <a:rPr lang="en-US" spc="-5" dirty="0">
                    <a:latin typeface="Times New Roman"/>
                    <a:cs typeface="Times New Roman"/>
                  </a:rPr>
                  <a:t>to</a:t>
                </a:r>
                <a:r>
                  <a:rPr lang="en-US" spc="114" dirty="0">
                    <a:latin typeface="Times New Roman"/>
                    <a:cs typeface="Times New Roman"/>
                  </a:rPr>
                  <a:t> </a:t>
                </a:r>
                <a:r>
                  <a:rPr lang="en-US" spc="-5" dirty="0">
                    <a:latin typeface="Times New Roman"/>
                    <a:cs typeface="Times New Roman"/>
                  </a:rPr>
                  <a:t>verify</a:t>
                </a:r>
                <a:r>
                  <a:rPr lang="en-US" spc="114" dirty="0">
                    <a:latin typeface="Times New Roman"/>
                    <a:cs typeface="Times New Roman"/>
                  </a:rPr>
                  <a:t> </a:t>
                </a:r>
                <a:r>
                  <a:rPr lang="en-US" spc="-5" dirty="0">
                    <a:latin typeface="Times New Roman"/>
                    <a:cs typeface="Times New Roman"/>
                  </a:rPr>
                  <a:t>these</a:t>
                </a:r>
                <a:r>
                  <a:rPr lang="en-US" spc="114" dirty="0">
                    <a:latin typeface="Times New Roman"/>
                    <a:cs typeface="Times New Roman"/>
                  </a:rPr>
                  <a:t> </a:t>
                </a:r>
                <a:r>
                  <a:rPr lang="en-US" spc="-5" dirty="0">
                    <a:latin typeface="Times New Roman"/>
                    <a:cs typeface="Times New Roman"/>
                  </a:rPr>
                  <a:t>formulas using the computations from the last example.</a:t>
                </a:r>
                <a:endParaRPr lang="en-US" baseline="-38888"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876799"/>
              </a:xfrm>
              <a:blipFill>
                <a:blip r:embed="rId2"/>
                <a:stretch>
                  <a:fillRect l="-734" t="-875"/>
                </a:stretch>
              </a:blipFill>
            </p:spPr>
            <p:txBody>
              <a:bodyPr/>
              <a:lstStyle/>
              <a:p>
                <a:r>
                  <a:rPr lang="en-US">
                    <a:noFill/>
                  </a:rPr>
                  <a:t> </a:t>
                </a:r>
              </a:p>
            </p:txBody>
          </p:sp>
        </mc:Fallback>
      </mc:AlternateContent>
    </p:spTree>
    <p:extLst>
      <p:ext uri="{BB962C8B-B14F-4D97-AF65-F5344CB8AC3E}">
        <p14:creationId xmlns:p14="http://schemas.microsoft.com/office/powerpoint/2010/main" val="2522096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21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spc="-10" dirty="0"/>
                  <a:t>A</a:t>
                </a:r>
                <a:r>
                  <a:rPr lang="en-US" spc="35" dirty="0"/>
                  <a:t> </a:t>
                </a:r>
                <a:r>
                  <a:rPr lang="en-US" spc="-10" dirty="0"/>
                  <a:t>patien</a:t>
                </a:r>
                <a:r>
                  <a:rPr lang="en-US" spc="-5" dirty="0"/>
                  <a:t>t</a:t>
                </a:r>
                <a:r>
                  <a:rPr lang="en-US" spc="40" dirty="0"/>
                  <a:t> </a:t>
                </a:r>
                <a:r>
                  <a:rPr lang="en-US" spc="-10" dirty="0"/>
                  <a:t>i</a:t>
                </a:r>
                <a:r>
                  <a:rPr lang="en-US" spc="-5" dirty="0"/>
                  <a:t>s</a:t>
                </a:r>
                <a:r>
                  <a:rPr lang="en-US" spc="35" dirty="0"/>
                  <a:t> </a:t>
                </a:r>
                <a:r>
                  <a:rPr lang="en-US" spc="-10" dirty="0"/>
                  <a:t>administere</a:t>
                </a:r>
                <a:r>
                  <a:rPr lang="en-US" spc="-5" dirty="0"/>
                  <a:t>d</a:t>
                </a:r>
                <a:r>
                  <a:rPr lang="en-US" spc="40" dirty="0"/>
                  <a:t> </a:t>
                </a:r>
                <a:r>
                  <a:rPr lang="en-US" spc="-10" dirty="0"/>
                  <a:t>40</a:t>
                </a:r>
                <a:r>
                  <a:rPr lang="en-US" spc="-5" dirty="0"/>
                  <a:t>0</a:t>
                </a:r>
                <a:r>
                  <a:rPr lang="en-US" spc="40" dirty="0"/>
                  <a:t> </a:t>
                </a:r>
                <a:r>
                  <a:rPr lang="en-US" spc="-15" dirty="0"/>
                  <a:t>m</a:t>
                </a:r>
                <a:r>
                  <a:rPr lang="en-US" spc="-5" dirty="0"/>
                  <a:t>g</a:t>
                </a:r>
                <a:r>
                  <a:rPr lang="en-US" spc="35" dirty="0"/>
                  <a:t> </a:t>
                </a:r>
                <a:r>
                  <a:rPr lang="en-US" spc="-10" dirty="0"/>
                  <a:t>o</a:t>
                </a:r>
                <a:r>
                  <a:rPr lang="en-US" spc="-5" dirty="0"/>
                  <a:t>f</a:t>
                </a:r>
                <a:r>
                  <a:rPr lang="en-US" spc="40" dirty="0"/>
                  <a:t> </a:t>
                </a:r>
                <a:r>
                  <a:rPr lang="en-US" spc="-10" dirty="0"/>
                  <a:t>penicillin</a:t>
                </a:r>
                <a:r>
                  <a:rPr lang="en-US" spc="-5" dirty="0"/>
                  <a:t>,</a:t>
                </a:r>
                <a:r>
                  <a:rPr lang="en-US" spc="40" dirty="0"/>
                  <a:t> </a:t>
                </a:r>
                <a:r>
                  <a:rPr lang="en-US" spc="-10" dirty="0"/>
                  <a:t>an</a:t>
                </a:r>
                <a:r>
                  <a:rPr lang="en-US" spc="-5" dirty="0"/>
                  <a:t>d</a:t>
                </a:r>
                <a:r>
                  <a:rPr lang="en-US" spc="40" dirty="0"/>
                  <a:t> </a:t>
                </a:r>
                <a:r>
                  <a:rPr lang="en-US" spc="-10" dirty="0"/>
                  <a:t>afte</a:t>
                </a:r>
                <a:r>
                  <a:rPr lang="en-US" spc="-5" dirty="0"/>
                  <a:t>r</a:t>
                </a:r>
                <a:r>
                  <a:rPr lang="en-US" spc="35" dirty="0"/>
                  <a:t> </a:t>
                </a:r>
                <a:r>
                  <a:rPr lang="en-US" spc="-10" dirty="0"/>
                  <a:t>5</a:t>
                </a:r>
                <a:r>
                  <a:rPr lang="en-US" spc="-5" dirty="0"/>
                  <a:t>0</a:t>
                </a:r>
                <a:r>
                  <a:rPr lang="en-US" spc="40" dirty="0"/>
                  <a:t> </a:t>
                </a:r>
                <a:r>
                  <a:rPr lang="en-US" spc="-10" dirty="0"/>
                  <a:t>minute</a:t>
                </a:r>
                <a:r>
                  <a:rPr lang="en-US" spc="-5" dirty="0"/>
                  <a:t>s,</a:t>
                </a:r>
                <a:r>
                  <a:rPr lang="en-US" spc="40" dirty="0"/>
                  <a:t> </a:t>
                </a:r>
                <a:r>
                  <a:rPr lang="en-US" spc="-10" dirty="0"/>
                  <a:t>300</a:t>
                </a:r>
                <a:r>
                  <a:rPr lang="en-US" spc="-15" dirty="0"/>
                  <a:t> m</a:t>
                </a:r>
                <a:r>
                  <a:rPr lang="en-US" spc="-5" dirty="0"/>
                  <a:t>g</a:t>
                </a:r>
                <a:r>
                  <a:rPr lang="en-US" spc="-30" dirty="0"/>
                  <a:t> </a:t>
                </a:r>
                <a:r>
                  <a:rPr lang="en-US" spc="-10" dirty="0"/>
                  <a:t>remain</a:t>
                </a:r>
                <a:r>
                  <a:rPr lang="en-US" spc="-5" dirty="0"/>
                  <a:t>s</a:t>
                </a:r>
                <a:r>
                  <a:rPr lang="en-US" spc="-30" dirty="0"/>
                  <a:t> </a:t>
                </a:r>
                <a:r>
                  <a:rPr lang="en-US" spc="-5" dirty="0"/>
                  <a:t>in</a:t>
                </a:r>
                <a:r>
                  <a:rPr lang="en-US" spc="-30" dirty="0"/>
                  <a:t> </a:t>
                </a:r>
                <a:r>
                  <a:rPr lang="en-US" spc="-10" dirty="0"/>
                  <a:t>he</a:t>
                </a:r>
                <a:r>
                  <a:rPr lang="en-US" spc="-5" dirty="0"/>
                  <a:t>r</a:t>
                </a:r>
                <a:r>
                  <a:rPr lang="en-US" spc="-30" dirty="0"/>
                  <a:t> </a:t>
                </a:r>
                <a:r>
                  <a:rPr lang="en-US" spc="-10" dirty="0"/>
                  <a:t>bloodstream</a:t>
                </a:r>
                <a:r>
                  <a:rPr lang="en-US" spc="-5" dirty="0"/>
                  <a:t>.</a:t>
                </a:r>
                <a:r>
                  <a:rPr lang="en-US" spc="-30" dirty="0"/>
                  <a:t> </a:t>
                </a:r>
                <a:r>
                  <a:rPr lang="en-US" spc="-15" dirty="0"/>
                  <a:t>Le</a:t>
                </a:r>
                <a:r>
                  <a:rPr lang="en-US" spc="-5" dirty="0"/>
                  <a:t>t</a:t>
                </a:r>
                <a:r>
                  <a:rPr lang="en-US" spc="70" dirty="0"/>
                  <a:t> </a:t>
                </a:r>
                <a:r>
                  <a:rPr lang="en-US" i="1" dirty="0"/>
                  <a:t>A</a:t>
                </a:r>
                <a:r>
                  <a:rPr lang="en-US" spc="-5" dirty="0"/>
                  <a:t>(</a:t>
                </a:r>
                <a:r>
                  <a:rPr lang="en-US" i="1" spc="-5" dirty="0"/>
                  <a:t>t</a:t>
                </a:r>
                <a:r>
                  <a:rPr lang="en-US" spc="-5" dirty="0"/>
                  <a:t>)</a:t>
                </a:r>
                <a:r>
                  <a:rPr lang="en-US" spc="-30" dirty="0"/>
                  <a:t> </a:t>
                </a:r>
                <a:r>
                  <a:rPr lang="en-US" spc="-5" dirty="0"/>
                  <a:t>represent</a:t>
                </a:r>
                <a:r>
                  <a:rPr lang="en-US" spc="-30" dirty="0"/>
                  <a:t> </a:t>
                </a:r>
                <a:r>
                  <a:rPr lang="en-US" spc="-5" dirty="0"/>
                  <a:t>the</a:t>
                </a:r>
                <a:r>
                  <a:rPr lang="en-US" spc="-30" dirty="0"/>
                  <a:t> </a:t>
                </a:r>
                <a:r>
                  <a:rPr lang="en-US" spc="-10" dirty="0"/>
                  <a:t>amount</a:t>
                </a:r>
                <a:r>
                  <a:rPr lang="en-US" spc="-30" dirty="0"/>
                  <a:t> </a:t>
                </a:r>
                <a:r>
                  <a:rPr lang="en-US" spc="-5" dirty="0"/>
                  <a:t>of</a:t>
                </a:r>
                <a:r>
                  <a:rPr lang="en-US" spc="-30" dirty="0"/>
                  <a:t> </a:t>
                </a:r>
                <a:r>
                  <a:rPr lang="en-US" spc="-5" dirty="0"/>
                  <a:t>penicillin</a:t>
                </a:r>
                <a:r>
                  <a:rPr lang="en-US" spc="-30" dirty="0"/>
                  <a:t> </a:t>
                </a:r>
                <a:r>
                  <a:rPr lang="en-US" spc="-5" dirty="0"/>
                  <a:t>(in</a:t>
                </a:r>
                <a:r>
                  <a:rPr lang="en-US" spc="-30" dirty="0"/>
                  <a:t> </a:t>
                </a:r>
                <a:r>
                  <a:rPr lang="en-US" spc="-15" dirty="0"/>
                  <a:t>milligrams</a:t>
                </a:r>
                <a:r>
                  <a:rPr lang="en-US" spc="-5" dirty="0"/>
                  <a:t>)</a:t>
                </a:r>
                <a:r>
                  <a:rPr lang="en-US" spc="-30" dirty="0"/>
                  <a:t> </a:t>
                </a:r>
                <a:r>
                  <a:rPr lang="en-US" spc="-5" dirty="0"/>
                  <a:t>in</a:t>
                </a:r>
                <a:r>
                  <a:rPr lang="en-US" spc="-30" dirty="0"/>
                  <a:t> </a:t>
                </a:r>
                <a:r>
                  <a:rPr lang="en-US" spc="-5" dirty="0"/>
                  <a:t>her </a:t>
                </a:r>
                <a:r>
                  <a:rPr lang="en-US" spc="-10" dirty="0"/>
                  <a:t>bloodstream</a:t>
                </a:r>
                <a:r>
                  <a:rPr lang="en-US" spc="30" dirty="0"/>
                  <a:t> </a:t>
                </a:r>
                <a:r>
                  <a:rPr lang="en-US" i="1" spc="-5" dirty="0"/>
                  <a:t>t</a:t>
                </a:r>
                <a:r>
                  <a:rPr lang="en-US" i="1" spc="120" dirty="0"/>
                  <a:t> </a:t>
                </a:r>
                <a:r>
                  <a:rPr lang="en-US" spc="-10" dirty="0"/>
                  <a:t>minute</a:t>
                </a:r>
                <a:r>
                  <a:rPr lang="en-US" spc="-5" dirty="0"/>
                  <a:t>s</a:t>
                </a:r>
                <a:r>
                  <a:rPr lang="en-US" spc="30" dirty="0"/>
                  <a:t> </a:t>
                </a:r>
                <a:r>
                  <a:rPr lang="en-US" spc="-10" dirty="0"/>
                  <a:t>afte</a:t>
                </a:r>
                <a:r>
                  <a:rPr lang="en-US" spc="-5" dirty="0"/>
                  <a:t>r</a:t>
                </a:r>
                <a:r>
                  <a:rPr lang="en-US" spc="30" dirty="0"/>
                  <a:t> </a:t>
                </a:r>
                <a:r>
                  <a:rPr lang="en-US" spc="-5" dirty="0"/>
                  <a:t>t</a:t>
                </a:r>
                <a:r>
                  <a:rPr lang="en-US" spc="-10" dirty="0"/>
                  <a:t>h</a:t>
                </a:r>
                <a:r>
                  <a:rPr lang="en-US" spc="-5" dirty="0"/>
                  <a:t>e</a:t>
                </a:r>
                <a:r>
                  <a:rPr lang="en-US" spc="30" dirty="0"/>
                  <a:t> </a:t>
                </a:r>
                <a:r>
                  <a:rPr lang="en-US" spc="-10" dirty="0"/>
                  <a:t>dru</a:t>
                </a:r>
                <a:r>
                  <a:rPr lang="en-US" spc="-5" dirty="0"/>
                  <a:t>g</a:t>
                </a:r>
                <a:r>
                  <a:rPr lang="en-US" spc="30" dirty="0"/>
                  <a:t> </a:t>
                </a:r>
                <a:r>
                  <a:rPr lang="en-US" spc="-15" dirty="0"/>
                  <a:t>wa</a:t>
                </a:r>
                <a:r>
                  <a:rPr lang="en-US" spc="-5" dirty="0"/>
                  <a:t>s</a:t>
                </a:r>
                <a:r>
                  <a:rPr lang="en-US" spc="30" dirty="0"/>
                  <a:t> </a:t>
                </a:r>
                <a:r>
                  <a:rPr lang="en-US" spc="-10" dirty="0"/>
                  <a:t>administered</a:t>
                </a:r>
                <a:r>
                  <a:rPr lang="en-US" spc="-5" dirty="0"/>
                  <a:t>.</a:t>
                </a:r>
                <a:r>
                  <a:rPr lang="en-US" spc="30" dirty="0"/>
                  <a:t> </a:t>
                </a:r>
                <a:r>
                  <a:rPr lang="en-US" spc="-15" dirty="0"/>
                  <a:t>Assum</a:t>
                </a:r>
                <a:r>
                  <a:rPr lang="en-US" spc="-5" dirty="0"/>
                  <a:t>e</a:t>
                </a:r>
                <a:r>
                  <a:rPr lang="en-US" spc="30" dirty="0"/>
                  <a:t> </a:t>
                </a:r>
                <a:r>
                  <a:rPr lang="en-US" spc="-10" dirty="0"/>
                  <a:t>tha</a:t>
                </a:r>
                <a:r>
                  <a:rPr lang="en-US" spc="-5" dirty="0"/>
                  <a:t>t</a:t>
                </a:r>
                <a:r>
                  <a:rPr lang="en-US" spc="30" dirty="0"/>
                  <a:t> </a:t>
                </a:r>
                <a:r>
                  <a:rPr lang="en-US" spc="-10" dirty="0"/>
                  <a:t>th</a:t>
                </a:r>
                <a:r>
                  <a:rPr lang="en-US" spc="-5" dirty="0"/>
                  <a:t>e</a:t>
                </a:r>
                <a:r>
                  <a:rPr lang="en-US" spc="30" dirty="0"/>
                  <a:t> </a:t>
                </a:r>
                <a:r>
                  <a:rPr lang="en-US" spc="-10" dirty="0"/>
                  <a:t>dru</a:t>
                </a:r>
                <a:r>
                  <a:rPr lang="en-US" spc="-5" dirty="0"/>
                  <a:t>g</a:t>
                </a:r>
                <a:r>
                  <a:rPr lang="en-US" spc="30" dirty="0"/>
                  <a:t> </a:t>
                </a:r>
                <a:r>
                  <a:rPr lang="en-US" spc="-5" dirty="0"/>
                  <a:t>is</a:t>
                </a:r>
                <a:r>
                  <a:rPr lang="en-US" spc="30" dirty="0"/>
                  <a:t> </a:t>
                </a:r>
                <a:r>
                  <a:rPr lang="en-US" spc="-5" dirty="0"/>
                  <a:t>l</a:t>
                </a:r>
                <a:r>
                  <a:rPr lang="en-US" spc="-10" dirty="0"/>
                  <a:t>eaving he</a:t>
                </a:r>
                <a:r>
                  <a:rPr lang="en-US" spc="-5" dirty="0"/>
                  <a:t>r</a:t>
                </a:r>
                <a:r>
                  <a:rPr lang="en-US" spc="5" dirty="0"/>
                  <a:t> </a:t>
                </a:r>
                <a:r>
                  <a:rPr lang="en-US" spc="-10" dirty="0"/>
                  <a:t>bloodstream</a:t>
                </a:r>
                <a:r>
                  <a:rPr lang="en-US" spc="5" dirty="0"/>
                  <a:t> </a:t>
                </a:r>
                <a:r>
                  <a:rPr lang="en-US" spc="-10" dirty="0"/>
                  <a:t>a</a:t>
                </a:r>
                <a:r>
                  <a:rPr lang="en-US" spc="-5" dirty="0"/>
                  <a:t>t</a:t>
                </a:r>
                <a:r>
                  <a:rPr lang="en-US" spc="5" dirty="0"/>
                  <a:t> </a:t>
                </a:r>
                <a:r>
                  <a:rPr lang="en-US" spc="-5" dirty="0"/>
                  <a:t>a</a:t>
                </a:r>
                <a:r>
                  <a:rPr lang="en-US" spc="5" dirty="0"/>
                  <a:t> </a:t>
                </a:r>
                <a:r>
                  <a:rPr lang="en-US" spc="-5" dirty="0"/>
                  <a:t>r</a:t>
                </a:r>
                <a:r>
                  <a:rPr lang="en-US" spc="-10" dirty="0"/>
                  <a:t>at</a:t>
                </a:r>
                <a:r>
                  <a:rPr lang="en-US" spc="-5" dirty="0"/>
                  <a:t>e</a:t>
                </a:r>
                <a:r>
                  <a:rPr lang="en-US" spc="5" dirty="0"/>
                  <a:t> </a:t>
                </a:r>
                <a:r>
                  <a:rPr lang="en-US" spc="-10" dirty="0"/>
                  <a:t>proportiona</a:t>
                </a:r>
                <a:r>
                  <a:rPr lang="en-US" spc="-5" dirty="0"/>
                  <a:t>l</a:t>
                </a:r>
                <a:r>
                  <a:rPr lang="en-US" spc="5" dirty="0"/>
                  <a:t> </a:t>
                </a:r>
                <a:r>
                  <a:rPr lang="en-US" spc="-10" dirty="0"/>
                  <a:t>t</a:t>
                </a:r>
                <a:r>
                  <a:rPr lang="en-US" spc="-5" dirty="0"/>
                  <a:t>o</a:t>
                </a:r>
                <a:r>
                  <a:rPr lang="en-US" spc="5" dirty="0"/>
                  <a:t> </a:t>
                </a:r>
                <a:r>
                  <a:rPr lang="en-US" spc="-10" dirty="0"/>
                  <a:t>th</a:t>
                </a:r>
                <a:r>
                  <a:rPr lang="en-US" spc="-5" dirty="0"/>
                  <a:t>e</a:t>
                </a:r>
                <a:r>
                  <a:rPr lang="en-US" spc="5" dirty="0"/>
                  <a:t> </a:t>
                </a:r>
                <a:r>
                  <a:rPr lang="en-US" spc="-15" dirty="0"/>
                  <a:t>amoun</a:t>
                </a:r>
                <a:r>
                  <a:rPr lang="en-US" spc="-5" dirty="0"/>
                  <a:t>t</a:t>
                </a:r>
                <a:r>
                  <a:rPr lang="en-US" spc="5" dirty="0"/>
                  <a:t> </a:t>
                </a:r>
                <a:r>
                  <a:rPr lang="en-US" spc="-10" dirty="0"/>
                  <a:t>i</a:t>
                </a:r>
                <a:r>
                  <a:rPr lang="en-US" spc="-5" dirty="0"/>
                  <a:t>n</a:t>
                </a:r>
                <a:r>
                  <a:rPr lang="en-US" spc="5" dirty="0"/>
                  <a:t> </a:t>
                </a:r>
                <a:r>
                  <a:rPr lang="en-US" spc="-10" dirty="0"/>
                  <a:t>he</a:t>
                </a:r>
                <a:r>
                  <a:rPr lang="en-US" spc="-5" dirty="0"/>
                  <a:t>r</a:t>
                </a:r>
                <a:r>
                  <a:rPr lang="en-US" spc="5" dirty="0"/>
                  <a:t> </a:t>
                </a:r>
                <a:r>
                  <a:rPr lang="en-US" spc="-10" dirty="0"/>
                  <a:t>bloodstream</a:t>
                </a:r>
                <a:r>
                  <a:rPr lang="en-US" spc="-5" dirty="0"/>
                  <a:t>.</a:t>
                </a:r>
                <a:r>
                  <a:rPr lang="en-US" spc="5" dirty="0"/>
                  <a:t> </a:t>
                </a:r>
                <a:r>
                  <a:rPr lang="en-US" spc="-10" dirty="0"/>
                  <a:t>Determin</a:t>
                </a:r>
                <a:r>
                  <a:rPr lang="en-US" spc="-5" dirty="0"/>
                  <a:t>e</a:t>
                </a:r>
                <a:r>
                  <a:rPr lang="en-US" spc="105" dirty="0"/>
                  <a:t> </a:t>
                </a:r>
                <a:r>
                  <a:rPr lang="en-US" i="1" dirty="0"/>
                  <a:t>A</a:t>
                </a:r>
                <a:r>
                  <a:rPr lang="en-US" spc="-5" dirty="0"/>
                  <a:t>(</a:t>
                </a:r>
                <a:r>
                  <a:rPr lang="en-US" i="1" spc="-5" dirty="0"/>
                  <a:t>t</a:t>
                </a:r>
                <a:r>
                  <a:rPr lang="en-US" spc="-5" dirty="0"/>
                  <a:t>) </a:t>
                </a:r>
                <a:r>
                  <a:rPr lang="en-US" spc="-10" dirty="0"/>
                  <a:t>an</a:t>
                </a:r>
                <a:r>
                  <a:rPr lang="en-US" spc="-5" dirty="0"/>
                  <a:t>d </a:t>
                </a:r>
                <a:r>
                  <a:rPr lang="en-US" spc="-10" dirty="0"/>
                  <a:t>th</a:t>
                </a:r>
                <a:r>
                  <a:rPr lang="en-US" spc="-5" dirty="0"/>
                  <a:t>e </a:t>
                </a:r>
                <a:r>
                  <a:rPr lang="en-US" spc="-10" dirty="0"/>
                  <a:t>half-lif</a:t>
                </a:r>
                <a:r>
                  <a:rPr lang="en-US" spc="-5" dirty="0"/>
                  <a:t>e </a:t>
                </a:r>
                <a:r>
                  <a:rPr lang="en-US" spc="-10" dirty="0"/>
                  <a:t>o</a:t>
                </a:r>
                <a:r>
                  <a:rPr lang="en-US" spc="-5" dirty="0"/>
                  <a:t>f t</a:t>
                </a:r>
                <a:r>
                  <a:rPr lang="en-US" spc="-10" dirty="0"/>
                  <a:t>h</a:t>
                </a:r>
                <a:r>
                  <a:rPr lang="en-US" spc="-5" dirty="0"/>
                  <a:t>e </a:t>
                </a:r>
                <a:r>
                  <a:rPr lang="en-US" spc="-10" dirty="0"/>
                  <a:t>resultin</a:t>
                </a:r>
                <a:r>
                  <a:rPr lang="en-US" spc="-5" dirty="0"/>
                  <a:t>g </a:t>
                </a:r>
                <a:r>
                  <a:rPr lang="en-US" spc="-10" dirty="0"/>
                  <a:t>exponentia</a:t>
                </a:r>
                <a:r>
                  <a:rPr lang="en-US" spc="-5" dirty="0"/>
                  <a:t>l</a:t>
                </a:r>
                <a:r>
                  <a:rPr lang="en-US" dirty="0"/>
                  <a:t> </a:t>
                </a:r>
                <a:r>
                  <a:rPr lang="en-US" spc="-10" dirty="0"/>
                  <a:t>decay.</a:t>
                </a:r>
                <a:endParaRPr lang="en-US" dirty="0"/>
              </a:p>
              <a:p>
                <a:pPr marL="0" indent="0">
                  <a:lnSpc>
                    <a:spcPct val="100000"/>
                  </a:lnSpc>
                  <a:spcBef>
                    <a:spcPts val="590"/>
                  </a:spcBef>
                  <a:buNone/>
                </a:pPr>
                <a:r>
                  <a:rPr lang="en-US" b="1" spc="-5" dirty="0"/>
                  <a:t>Solution</a:t>
                </a:r>
                <a:endParaRPr lang="en-US" dirty="0"/>
              </a:p>
              <a:p>
                <a:pPr marL="12700" marR="5080" indent="0">
                  <a:lnSpc>
                    <a:spcPct val="100000"/>
                  </a:lnSpc>
                  <a:spcBef>
                    <a:spcPts val="35"/>
                  </a:spcBef>
                  <a:buNone/>
                </a:pPr>
                <a:r>
                  <a:rPr lang="en-US" spc="-10" dirty="0"/>
                  <a:t>Sinc</a:t>
                </a:r>
                <a:r>
                  <a:rPr lang="en-US" spc="-5" dirty="0"/>
                  <a:t>e</a:t>
                </a:r>
                <a:r>
                  <a:rPr lang="en-US" spc="50" dirty="0"/>
                  <a:t> </a:t>
                </a:r>
                <a:r>
                  <a:rPr lang="en-US" spc="-10" dirty="0"/>
                  <a:t>th</a:t>
                </a:r>
                <a:r>
                  <a:rPr lang="en-US" spc="-5" dirty="0"/>
                  <a:t>e</a:t>
                </a:r>
                <a:r>
                  <a:rPr lang="en-US" spc="50" dirty="0"/>
                  <a:t> </a:t>
                </a:r>
                <a:r>
                  <a:rPr lang="en-US" spc="-5" dirty="0"/>
                  <a:t>r</a:t>
                </a:r>
                <a:r>
                  <a:rPr lang="en-US" spc="-10" dirty="0"/>
                  <a:t>at</a:t>
                </a:r>
                <a:r>
                  <a:rPr lang="en-US" spc="-5" dirty="0"/>
                  <a:t>e</a:t>
                </a:r>
                <a:r>
                  <a:rPr lang="en-US" spc="50" dirty="0"/>
                  <a:t> </a:t>
                </a:r>
                <a:r>
                  <a:rPr lang="en-US" spc="-10" dirty="0"/>
                  <a:t>o</a:t>
                </a:r>
                <a:r>
                  <a:rPr lang="en-US" spc="-5" dirty="0"/>
                  <a:t>f</a:t>
                </a:r>
                <a:r>
                  <a:rPr lang="en-US" spc="50" dirty="0"/>
                  <a:t> </a:t>
                </a:r>
                <a:r>
                  <a:rPr lang="en-US" spc="-10" dirty="0"/>
                  <a:t>chang</a:t>
                </a:r>
                <a:r>
                  <a:rPr lang="en-US" spc="-5" dirty="0"/>
                  <a:t>e</a:t>
                </a:r>
                <a:r>
                  <a:rPr lang="en-US" spc="55" dirty="0"/>
                  <a:t> </a:t>
                </a:r>
                <a:r>
                  <a:rPr lang="en-US" spc="-10" dirty="0"/>
                  <a:t>i</a:t>
                </a:r>
                <a:r>
                  <a:rPr lang="en-US" spc="-5" dirty="0"/>
                  <a:t>s</a:t>
                </a:r>
                <a:r>
                  <a:rPr lang="en-US" spc="50" dirty="0"/>
                  <a:t> </a:t>
                </a:r>
                <a:r>
                  <a:rPr lang="en-US" spc="-10" dirty="0"/>
                  <a:t>proportiona</a:t>
                </a:r>
                <a:r>
                  <a:rPr lang="en-US" spc="-5" dirty="0"/>
                  <a:t>l</a:t>
                </a:r>
                <a:r>
                  <a:rPr lang="en-US" spc="55" dirty="0"/>
                  <a:t> </a:t>
                </a:r>
                <a:r>
                  <a:rPr lang="en-US" spc="-10" dirty="0"/>
                  <a:t>t</a:t>
                </a:r>
                <a:r>
                  <a:rPr lang="en-US" spc="-5" dirty="0"/>
                  <a:t>o</a:t>
                </a:r>
                <a:r>
                  <a:rPr lang="en-US" spc="50" dirty="0"/>
                  <a:t> </a:t>
                </a:r>
                <a:r>
                  <a:rPr lang="en-US" spc="-10" dirty="0"/>
                  <a:t>th</a:t>
                </a:r>
                <a:r>
                  <a:rPr lang="en-US" spc="-5" dirty="0"/>
                  <a:t>e</a:t>
                </a:r>
                <a:r>
                  <a:rPr lang="en-US" spc="50" dirty="0"/>
                  <a:t> </a:t>
                </a:r>
                <a:r>
                  <a:rPr lang="en-US" spc="-15" dirty="0"/>
                  <a:t>amoun</a:t>
                </a:r>
                <a:r>
                  <a:rPr lang="en-US" spc="-5" dirty="0"/>
                  <a:t>t</a:t>
                </a:r>
                <a:r>
                  <a:rPr lang="en-US" spc="50" dirty="0"/>
                  <a:t> </a:t>
                </a:r>
                <a:r>
                  <a:rPr lang="en-US" spc="-10" dirty="0"/>
                  <a:t>present</a:t>
                </a:r>
                <a:r>
                  <a:rPr lang="en-US" spc="-5" dirty="0"/>
                  <a:t>,</a:t>
                </a:r>
                <a:r>
                  <a:rPr lang="en-US" dirty="0"/>
                  <a:t> </a:t>
                </a:r>
                <a14:m>
                  <m:oMath xmlns:m="http://schemas.openxmlformats.org/officeDocument/2006/math">
                    <m:r>
                      <a:rPr lang="en-US" b="0" i="1" dirty="0" smtClean="0">
                        <a:latin typeface="Cambria Math" panose="02040503050406030204" pitchFamily="18" charset="0"/>
                      </a:rPr>
                      <m:t>𝐴</m:t>
                    </m:r>
                    <m:r>
                      <a:rPr lang="en-US" b="0" i="1" dirty="0" smtClean="0">
                        <a:latin typeface="Cambria Math" panose="02040503050406030204" pitchFamily="18" charset="0"/>
                      </a:rPr>
                      <m:t>′</m:t>
                    </m:r>
                  </m:oMath>
                </a14:m>
                <a:r>
                  <a:rPr lang="en-US" spc="-5" dirty="0"/>
                  <a:t>(</a:t>
                </a:r>
                <a:r>
                  <a:rPr lang="en-US" i="1" spc="-5" dirty="0"/>
                  <a:t>t</a:t>
                </a:r>
                <a:r>
                  <a:rPr lang="en-US" spc="-5" dirty="0"/>
                  <a:t>)</a:t>
                </a:r>
                <a:r>
                  <a:rPr lang="en-US" spc="25" dirty="0"/>
                  <a:t> </a:t>
                </a:r>
                <a:r>
                  <a:rPr lang="en-US" spc="-25" dirty="0"/>
                  <a:t>=</a:t>
                </a:r>
                <a:r>
                  <a:rPr lang="en-US" spc="-40" dirty="0"/>
                  <a:t> </a:t>
                </a:r>
                <a:r>
                  <a:rPr lang="en-US" i="1" spc="-5" dirty="0"/>
                  <a:t>k</a:t>
                </a:r>
                <a:r>
                  <a:rPr lang="en-US" i="1" spc="-95" dirty="0"/>
                  <a:t> </a:t>
                </a:r>
                <a:r>
                  <a:rPr lang="en-US" i="1" dirty="0"/>
                  <a:t>A</a:t>
                </a:r>
                <a:r>
                  <a:rPr lang="en-US" spc="-5" dirty="0"/>
                  <a:t>(</a:t>
                </a:r>
                <a:r>
                  <a:rPr lang="en-US" i="1" spc="-5" dirty="0"/>
                  <a:t>t</a:t>
                </a:r>
                <a:r>
                  <a:rPr lang="en-US" spc="-5" dirty="0"/>
                  <a:t>).</a:t>
                </a:r>
                <a:r>
                  <a:rPr lang="en-US" spc="50" dirty="0"/>
                  <a:t> </a:t>
                </a:r>
                <a:r>
                  <a:rPr lang="en-US" spc="-5" dirty="0"/>
                  <a:t>Furthermore,</a:t>
                </a:r>
                <a:r>
                  <a:rPr lang="en-US" spc="-50" dirty="0"/>
                  <a:t> </a:t>
                </a:r>
                <a:r>
                  <a:rPr lang="en-US" spc="-15" dirty="0"/>
                  <a:t>w</a:t>
                </a:r>
                <a:r>
                  <a:rPr lang="en-US" spc="-5" dirty="0"/>
                  <a:t>e</a:t>
                </a:r>
                <a:r>
                  <a:rPr lang="en-US" spc="-50" dirty="0"/>
                  <a:t> </a:t>
                </a:r>
                <a:r>
                  <a:rPr lang="en-US" spc="-10" dirty="0"/>
                  <a:t>a</a:t>
                </a:r>
                <a:r>
                  <a:rPr lang="en-US" spc="-5" dirty="0"/>
                  <a:t>re</a:t>
                </a:r>
                <a:r>
                  <a:rPr lang="en-US" spc="-50" dirty="0"/>
                  <a:t> </a:t>
                </a:r>
                <a:r>
                  <a:rPr lang="en-US" spc="-5" dirty="0"/>
                  <a:t>given</a:t>
                </a:r>
                <a:r>
                  <a:rPr lang="en-US" spc="-50" dirty="0"/>
                  <a:t> </a:t>
                </a:r>
                <a:r>
                  <a:rPr lang="en-US" spc="-5" dirty="0"/>
                  <a:t>the</a:t>
                </a:r>
                <a:r>
                  <a:rPr lang="en-US" spc="-50" dirty="0"/>
                  <a:t> </a:t>
                </a:r>
                <a:r>
                  <a:rPr lang="en-US" spc="-5" dirty="0"/>
                  <a:t>initial</a:t>
                </a:r>
                <a:r>
                  <a:rPr lang="en-US" spc="-50" dirty="0"/>
                  <a:t> </a:t>
                </a:r>
                <a:r>
                  <a:rPr lang="en-US" spc="-5" dirty="0"/>
                  <a:t>conditions</a:t>
                </a:r>
                <a:r>
                  <a:rPr lang="en-US" spc="50" dirty="0"/>
                  <a:t> </a:t>
                </a:r>
                <a:r>
                  <a:rPr lang="en-US" i="1" dirty="0"/>
                  <a:t>A</a:t>
                </a:r>
                <a:r>
                  <a:rPr lang="en-US" spc="-5" dirty="0"/>
                  <a:t>(0)</a:t>
                </a:r>
                <a:r>
                  <a:rPr lang="en-US" spc="25" dirty="0"/>
                  <a:t> </a:t>
                </a:r>
                <a:r>
                  <a:rPr lang="en-US" spc="-25" dirty="0"/>
                  <a:t>=</a:t>
                </a:r>
                <a:r>
                  <a:rPr lang="en-US" spc="-40" dirty="0"/>
                  <a:t> </a:t>
                </a:r>
                <a:r>
                  <a:rPr lang="en-US" spc="-10" dirty="0"/>
                  <a:t>40</a:t>
                </a:r>
                <a:r>
                  <a:rPr lang="en-US" spc="-5" dirty="0"/>
                  <a:t>0</a:t>
                </a:r>
                <a:r>
                  <a:rPr lang="en-US" spc="-50" dirty="0"/>
                  <a:t> </a:t>
                </a:r>
                <a:r>
                  <a:rPr lang="en-US" spc="-10" dirty="0"/>
                  <a:t>an</a:t>
                </a:r>
                <a:r>
                  <a:rPr lang="en-US" spc="-5" dirty="0"/>
                  <a:t>d</a:t>
                </a:r>
                <a:r>
                  <a:rPr lang="en-US" spc="50" dirty="0"/>
                  <a:t> </a:t>
                </a:r>
                <a:r>
                  <a:rPr lang="en-US" i="1" dirty="0"/>
                  <a:t>A</a:t>
                </a:r>
                <a:r>
                  <a:rPr lang="en-US" spc="-10" dirty="0"/>
                  <a:t>(50</a:t>
                </a:r>
                <a:r>
                  <a:rPr lang="en-US" spc="-5" dirty="0"/>
                  <a:t>)</a:t>
                </a:r>
                <a:r>
                  <a:rPr lang="en-US" spc="25" dirty="0"/>
                  <a:t> </a:t>
                </a:r>
                <a:r>
                  <a:rPr lang="en-US" spc="-25" dirty="0"/>
                  <a:t>=</a:t>
                </a:r>
                <a:r>
                  <a:rPr lang="en-US" spc="-40" dirty="0"/>
                  <a:t> </a:t>
                </a:r>
                <a:r>
                  <a:rPr lang="en-US" spc="-10" dirty="0"/>
                  <a:t>300</a:t>
                </a:r>
                <a:r>
                  <a:rPr lang="en-US" spc="-5" dirty="0"/>
                  <a:t>,</a:t>
                </a:r>
                <a:r>
                  <a:rPr lang="en-US" spc="-45" dirty="0"/>
                  <a:t> </a:t>
                </a:r>
                <a:r>
                  <a:rPr lang="en-US" spc="-10" dirty="0"/>
                  <a:t>an</a:t>
                </a:r>
                <a:r>
                  <a:rPr lang="en-US" spc="-5" dirty="0"/>
                  <a:t>d</a:t>
                </a:r>
                <a:r>
                  <a:rPr lang="en-US" spc="-50" dirty="0"/>
                  <a:t> </a:t>
                </a:r>
                <a:r>
                  <a:rPr lang="en-US" spc="-10" dirty="0"/>
                  <a:t>therefore w</a:t>
                </a:r>
                <a:r>
                  <a:rPr lang="en-US" spc="-5" dirty="0"/>
                  <a:t>e </a:t>
                </a:r>
                <a:r>
                  <a:rPr lang="en-US" spc="-10" dirty="0"/>
                  <a:t>hav</a:t>
                </a:r>
                <a:r>
                  <a:rPr lang="en-US" spc="-5" dirty="0"/>
                  <a:t>e</a:t>
                </a:r>
                <a:r>
                  <a:rPr lang="en-US" dirty="0"/>
                  <a:t> </a:t>
                </a:r>
                <a:r>
                  <a:rPr lang="en-US" spc="-10" dirty="0"/>
                  <a:t>a</a:t>
                </a:r>
                <a:r>
                  <a:rPr lang="en-US" spc="-5" dirty="0"/>
                  <a:t>n </a:t>
                </a:r>
                <a:r>
                  <a:rPr lang="en-US" spc="-10" dirty="0"/>
                  <a:t>Initia</a:t>
                </a:r>
                <a:r>
                  <a:rPr lang="en-US" spc="-5" dirty="0"/>
                  <a:t>l </a:t>
                </a:r>
                <a:r>
                  <a:rPr lang="en-US" spc="-10" dirty="0"/>
                  <a:t>Valu</a:t>
                </a:r>
                <a:r>
                  <a:rPr lang="en-US" spc="-5" dirty="0"/>
                  <a:t>e </a:t>
                </a:r>
                <a:r>
                  <a:rPr lang="en-US" spc="-10" dirty="0"/>
                  <a:t>Problem</a:t>
                </a:r>
                <a:r>
                  <a:rPr lang="en-US" dirty="0"/>
                  <a:t> </a:t>
                </a:r>
                <a:r>
                  <a:rPr lang="en-US" spc="-10" dirty="0"/>
                  <a:t>tha</a:t>
                </a:r>
                <a:r>
                  <a:rPr lang="en-US" spc="-5" dirty="0"/>
                  <a:t>t</a:t>
                </a:r>
                <a:r>
                  <a:rPr lang="en-US" dirty="0"/>
                  <a:t> </a:t>
                </a:r>
                <a:r>
                  <a:rPr lang="en-US" spc="-15" dirty="0"/>
                  <a:t>w</a:t>
                </a:r>
                <a:r>
                  <a:rPr lang="en-US" spc="-5" dirty="0"/>
                  <a:t>e </a:t>
                </a:r>
                <a:r>
                  <a:rPr lang="en-US" spc="-15" dirty="0"/>
                  <a:t>mus</a:t>
                </a:r>
                <a:r>
                  <a:rPr lang="en-US" spc="-5" dirty="0"/>
                  <a:t>t </a:t>
                </a:r>
                <a:r>
                  <a:rPr lang="en-US" spc="-10" dirty="0"/>
                  <a:t>solve.</a:t>
                </a:r>
                <a:endParaRPr lang="en-US" dirty="0"/>
              </a:p>
              <a:p>
                <a:pPr marL="11429" indent="0">
                  <a:lnSpc>
                    <a:spcPct val="100000"/>
                  </a:lnSpc>
                  <a:buNone/>
                </a:pPr>
                <a:r>
                  <a:rPr lang="en-US" spc="-15" dirty="0"/>
                  <a:t>Th</a:t>
                </a:r>
                <a:r>
                  <a:rPr lang="en-US" spc="-5" dirty="0"/>
                  <a:t>e</a:t>
                </a:r>
                <a:r>
                  <a:rPr lang="en-US" dirty="0"/>
                  <a:t> </a:t>
                </a:r>
                <a:r>
                  <a:rPr lang="en-US" spc="-10" dirty="0"/>
                  <a:t>genera</a:t>
                </a:r>
                <a:r>
                  <a:rPr lang="en-US" spc="-5" dirty="0"/>
                  <a:t>l</a:t>
                </a:r>
                <a:r>
                  <a:rPr lang="en-US" dirty="0"/>
                  <a:t> </a:t>
                </a:r>
                <a:r>
                  <a:rPr lang="en-US" spc="-10" dirty="0"/>
                  <a:t>solutio</a:t>
                </a:r>
                <a:r>
                  <a:rPr lang="en-US" spc="-5" dirty="0"/>
                  <a:t>n</a:t>
                </a:r>
                <a:r>
                  <a:rPr lang="en-US" dirty="0"/>
                  <a:t> </a:t>
                </a:r>
                <a:r>
                  <a:rPr lang="en-US" spc="-5" dirty="0"/>
                  <a:t>to</a:t>
                </a:r>
                <a:r>
                  <a:rPr lang="en-US" dirty="0"/>
                  <a:t> </a:t>
                </a:r>
                <a:r>
                  <a:rPr lang="en-US" spc="-5" dirty="0"/>
                  <a:t>t</a:t>
                </a:r>
                <a:r>
                  <a:rPr lang="en-US" spc="-10" dirty="0"/>
                  <a:t>h</a:t>
                </a:r>
                <a:r>
                  <a:rPr lang="en-US" spc="-5" dirty="0"/>
                  <a:t>e</a:t>
                </a:r>
                <a:r>
                  <a:rPr lang="en-US" dirty="0"/>
                  <a:t> </a:t>
                </a:r>
                <a:r>
                  <a:rPr lang="en-US" spc="-10" dirty="0"/>
                  <a:t>differentia</a:t>
                </a:r>
                <a:r>
                  <a:rPr lang="en-US" spc="-5" dirty="0"/>
                  <a:t>l</a:t>
                </a:r>
                <a:r>
                  <a:rPr lang="en-US" dirty="0"/>
                  <a:t> </a:t>
                </a:r>
                <a:r>
                  <a:rPr lang="en-US" spc="-10" dirty="0"/>
                  <a:t>equatio</a:t>
                </a:r>
                <a:r>
                  <a:rPr lang="en-US" spc="-5" dirty="0"/>
                  <a:t>n</a:t>
                </a:r>
                <a:r>
                  <a:rPr lang="en-US" dirty="0"/>
                  <a:t> </a:t>
                </a:r>
                <a:r>
                  <a:rPr lang="en-US" spc="-5" dirty="0"/>
                  <a:t>is</a:t>
                </a:r>
                <a:r>
                  <a:rPr lang="en-US" dirty="0"/>
                  <a:t> </a:t>
                </a:r>
                <a:r>
                  <a:rPr lang="en-US" i="1" dirty="0"/>
                  <a:t>A</a:t>
                </a:r>
                <a:r>
                  <a:rPr lang="en-US" spc="-5" dirty="0"/>
                  <a:t>(</a:t>
                </a:r>
                <a:r>
                  <a:rPr lang="en-US" i="1" spc="-5" dirty="0"/>
                  <a:t>t</a:t>
                </a:r>
                <a:r>
                  <a:rPr lang="en-US" spc="-5" dirty="0"/>
                  <a:t>)</a:t>
                </a:r>
                <a:r>
                  <a:rPr lang="en-US" spc="25" dirty="0"/>
                  <a:t> </a:t>
                </a:r>
                <a:r>
                  <a:rPr lang="en-US" spc="-25" dirty="0"/>
                  <a:t>=</a:t>
                </a:r>
                <a:r>
                  <a:rPr lang="en-US" spc="35" dirty="0"/>
                  <a:t> </a:t>
                </a:r>
                <a:r>
                  <a:rPr lang="en-US" i="1" spc="25" dirty="0" err="1"/>
                  <a:t>D</a:t>
                </a:r>
                <a:r>
                  <a:rPr lang="en-US" i="1" spc="5" dirty="0" err="1"/>
                  <a:t>e</a:t>
                </a:r>
                <a:r>
                  <a:rPr lang="en-US" i="1" spc="67" baseline="25925" dirty="0" err="1"/>
                  <a:t>k</a:t>
                </a:r>
                <a:r>
                  <a:rPr lang="en-US" i="1" baseline="25925" dirty="0" err="1"/>
                  <a:t>t</a:t>
                </a:r>
                <a:r>
                  <a:rPr lang="en-US" i="1" spc="-104" baseline="25925" dirty="0"/>
                  <a:t> </a:t>
                </a:r>
                <a:r>
                  <a:rPr lang="en-US" spc="-5" dirty="0"/>
                  <a:t>,</a:t>
                </a:r>
                <a:r>
                  <a:rPr lang="en-US" dirty="0"/>
                  <a:t> </a:t>
                </a:r>
                <a:r>
                  <a:rPr lang="en-US" spc="-10" dirty="0"/>
                  <a:t>an</a:t>
                </a:r>
                <a:r>
                  <a:rPr lang="en-US" spc="-5" dirty="0"/>
                  <a:t>d</a:t>
                </a:r>
                <a:r>
                  <a:rPr lang="en-US" dirty="0"/>
                  <a:t> </a:t>
                </a:r>
                <a:r>
                  <a:rPr lang="en-US" spc="-10" dirty="0"/>
                  <a:t>th</a:t>
                </a:r>
                <a:r>
                  <a:rPr lang="en-US" spc="-5" dirty="0"/>
                  <a:t>e</a:t>
                </a:r>
                <a:r>
                  <a:rPr lang="en-US" dirty="0"/>
                  <a:t> </a:t>
                </a:r>
                <a:r>
                  <a:rPr lang="en-US" spc="-5" dirty="0"/>
                  <a:t>i</a:t>
                </a:r>
                <a:r>
                  <a:rPr lang="en-US" spc="-10" dirty="0"/>
                  <a:t>nitial conditio</a:t>
                </a:r>
                <a:r>
                  <a:rPr lang="en-US" spc="-5" dirty="0"/>
                  <a:t>n</a:t>
                </a:r>
                <a:r>
                  <a:rPr lang="en-US" dirty="0"/>
                  <a:t> </a:t>
                </a:r>
                <a:r>
                  <a:rPr lang="en-US" i="1" dirty="0"/>
                  <a:t>A</a:t>
                </a:r>
                <a:r>
                  <a:rPr lang="en-US" spc="-5" dirty="0"/>
                  <a:t>(0)</a:t>
                </a:r>
                <a:r>
                  <a:rPr lang="en-US" spc="25" dirty="0"/>
                  <a:t> </a:t>
                </a:r>
                <a:r>
                  <a:rPr lang="en-US" spc="-25" dirty="0"/>
                  <a:t>=</a:t>
                </a:r>
                <a:r>
                  <a:rPr lang="en-US" spc="-40" dirty="0"/>
                  <a:t> </a:t>
                </a:r>
                <a:r>
                  <a:rPr lang="en-US" spc="-10" dirty="0"/>
                  <a:t>40</a:t>
                </a:r>
                <a:r>
                  <a:rPr lang="en-US" spc="-5" dirty="0"/>
                  <a:t>0</a:t>
                </a:r>
                <a:r>
                  <a:rPr lang="en-US" dirty="0"/>
                  <a:t> </a:t>
                </a:r>
                <a:r>
                  <a:rPr lang="en-US" spc="-10" dirty="0"/>
                  <a:t>implie</a:t>
                </a:r>
                <a:r>
                  <a:rPr lang="en-US" spc="-5" dirty="0"/>
                  <a:t>s</a:t>
                </a:r>
                <a:r>
                  <a:rPr lang="en-US" dirty="0"/>
                  <a:t> </a:t>
                </a:r>
                <a:r>
                  <a:rPr lang="en-US" spc="-5" dirty="0"/>
                  <a:t>t</a:t>
                </a:r>
                <a:r>
                  <a:rPr lang="en-US" spc="-10" dirty="0"/>
                  <a:t>ha</a:t>
                </a:r>
                <a:r>
                  <a:rPr lang="en-US" spc="-5" dirty="0"/>
                  <a:t>t</a:t>
                </a:r>
                <a:r>
                  <a:rPr lang="en-US" dirty="0"/>
                  <a:t> </a:t>
                </a:r>
                <a:r>
                  <a:rPr lang="en-US" i="1" spc="-10" dirty="0"/>
                  <a:t>D</a:t>
                </a:r>
                <a:r>
                  <a:rPr lang="en-US" i="1" spc="65" dirty="0"/>
                  <a:t> </a:t>
                </a:r>
                <a:r>
                  <a:rPr lang="en-US" spc="-25" dirty="0"/>
                  <a:t>=</a:t>
                </a:r>
                <a:r>
                  <a:rPr lang="en-US" spc="-40" dirty="0"/>
                  <a:t> </a:t>
                </a:r>
                <a:r>
                  <a:rPr lang="en-US" spc="-10" dirty="0"/>
                  <a:t>400</a:t>
                </a:r>
                <a:r>
                  <a:rPr lang="en-US" spc="-5" dirty="0"/>
                  <a:t>.</a:t>
                </a:r>
                <a:r>
                  <a:rPr lang="en-US" dirty="0"/>
                  <a:t> </a:t>
                </a:r>
                <a:r>
                  <a:rPr lang="en-US" spc="-15" dirty="0"/>
                  <a:t>T</a:t>
                </a:r>
                <a:r>
                  <a:rPr lang="en-US" spc="-5" dirty="0"/>
                  <a:t>he</a:t>
                </a:r>
                <a:r>
                  <a:rPr lang="en-US" dirty="0"/>
                  <a:t> </a:t>
                </a:r>
                <a:r>
                  <a:rPr lang="en-US" spc="-5" dirty="0"/>
                  <a:t>solution</a:t>
                </a:r>
                <a:r>
                  <a:rPr lang="en-US" dirty="0"/>
                  <a:t> </a:t>
                </a:r>
                <a:r>
                  <a:rPr lang="en-US" spc="-5" dirty="0"/>
                  <a:t>is</a:t>
                </a:r>
                <a:r>
                  <a:rPr lang="en-US" dirty="0"/>
                  <a:t> </a:t>
                </a:r>
                <a:r>
                  <a:rPr lang="en-US" spc="-5" dirty="0"/>
                  <a:t>therefore</a:t>
                </a:r>
                <a:r>
                  <a:rPr lang="en-US" dirty="0"/>
                  <a:t> </a:t>
                </a:r>
                <a:r>
                  <a:rPr lang="en-US" spc="-5" dirty="0"/>
                  <a:t>in</a:t>
                </a:r>
                <a:r>
                  <a:rPr lang="en-US" dirty="0"/>
                  <a:t> </a:t>
                </a:r>
                <a:r>
                  <a:rPr lang="en-US" spc="-5" dirty="0"/>
                  <a:t>the</a:t>
                </a:r>
                <a:r>
                  <a:rPr lang="en-US" dirty="0"/>
                  <a:t> </a:t>
                </a:r>
                <a:r>
                  <a:rPr lang="en-US" spc="-5" dirty="0"/>
                  <a:t>form </a:t>
                </a:r>
                <a:r>
                  <a:rPr lang="en-US" i="1" dirty="0"/>
                  <a:t>A</a:t>
                </a:r>
                <a:r>
                  <a:rPr lang="en-US" spc="-5" dirty="0"/>
                  <a:t>(</a:t>
                </a:r>
                <a:r>
                  <a:rPr lang="en-US" i="1" spc="-5" dirty="0"/>
                  <a:t>t</a:t>
                </a:r>
                <a:r>
                  <a:rPr lang="en-US" spc="-5" dirty="0"/>
                  <a:t>)</a:t>
                </a:r>
                <a:r>
                  <a:rPr lang="en-US" spc="25" dirty="0"/>
                  <a:t> </a:t>
                </a:r>
                <a:r>
                  <a:rPr lang="en-US" spc="-25" dirty="0"/>
                  <a:t>=</a:t>
                </a:r>
                <a:r>
                  <a:rPr lang="en-US" spc="-40" dirty="0"/>
                  <a:t> </a:t>
                </a:r>
                <a:r>
                  <a:rPr lang="en-US" spc="-10" dirty="0"/>
                  <a:t>400</a:t>
                </a:r>
                <a:r>
                  <a:rPr lang="en-US" i="1" spc="5" dirty="0"/>
                  <a:t>e</a:t>
                </a:r>
                <a:r>
                  <a:rPr lang="en-US" i="1" spc="67" baseline="25925" dirty="0"/>
                  <a:t>k</a:t>
                </a:r>
                <a:r>
                  <a:rPr lang="en-US" i="1" baseline="25925" dirty="0"/>
                  <a:t>t</a:t>
                </a:r>
                <a:r>
                  <a:rPr lang="en-US" i="1" spc="-104" baseline="25925" dirty="0"/>
                  <a:t> </a:t>
                </a:r>
                <a:r>
                  <a:rPr lang="en-US" spc="-5" dirty="0"/>
                  <a:t>.</a:t>
                </a: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2058338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22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12700" marR="5080" indent="0">
                  <a:lnSpc>
                    <a:spcPct val="100000"/>
                  </a:lnSpc>
                  <a:buNone/>
                </a:pP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determin</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i="1" spc="50" dirty="0">
                    <a:solidFill>
                      <a:schemeClr val="tx1"/>
                    </a:solidFill>
                    <a:latin typeface="Times New Roman"/>
                    <a:cs typeface="Times New Roman"/>
                  </a:rPr>
                  <a:t>k</a:t>
                </a:r>
                <a:r>
                  <a:rPr lang="en-US" spc="-5" dirty="0">
                    <a:solidFill>
                      <a:schemeClr val="tx1"/>
                    </a:solidFill>
                    <a:latin typeface="Times New Roman"/>
                    <a:cs typeface="Times New Roman"/>
                  </a:rPr>
                  <a:t>,</a:t>
                </a:r>
                <a:r>
                  <a:rPr lang="en-US" spc="12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substitute</a:t>
                </a:r>
                <a:r>
                  <a:rPr lang="en-US" dirty="0">
                    <a:solidFill>
                      <a:schemeClr val="tx1"/>
                    </a:solidFill>
                    <a:latin typeface="Times New Roman"/>
                    <a:cs typeface="Times New Roman"/>
                  </a:rPr>
                  <a:t> </a:t>
                </a:r>
                <a:r>
                  <a:rPr lang="en-US" i="1" spc="-10" dirty="0">
                    <a:solidFill>
                      <a:schemeClr val="tx1"/>
                    </a:solidFill>
                    <a:latin typeface="Times New Roman"/>
                    <a:cs typeface="Times New Roman"/>
                  </a:rPr>
                  <a:t>A</a:t>
                </a:r>
                <a:r>
                  <a:rPr lang="en-US" i="1" spc="4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30</a:t>
                </a:r>
                <a:r>
                  <a:rPr lang="en-US" spc="-5" dirty="0">
                    <a:solidFill>
                      <a:schemeClr val="tx1"/>
                    </a:solidFill>
                    <a:latin typeface="Times New Roman"/>
                    <a:cs typeface="Times New Roman"/>
                  </a:rPr>
                  <a:t>0</a:t>
                </a:r>
                <a:r>
                  <a:rPr lang="en-US" spc="12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5</a:t>
                </a:r>
                <a:r>
                  <a:rPr lang="en-US" spc="-5" dirty="0">
                    <a:solidFill>
                      <a:schemeClr val="tx1"/>
                    </a:solidFill>
                    <a:latin typeface="Times New Roman"/>
                    <a:cs typeface="Times New Roman"/>
                  </a:rPr>
                  <a:t>0</a:t>
                </a:r>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into</a:t>
                </a:r>
                <a:r>
                  <a:rPr lang="en-US" dirty="0">
                    <a:solidFill>
                      <a:schemeClr val="tx1"/>
                    </a:solidFill>
                    <a:latin typeface="Times New Roman"/>
                    <a:cs typeface="Times New Roman"/>
                  </a:rPr>
                  <a:t> </a:t>
                </a:r>
                <a:r>
                  <a:rPr lang="en-US" i="1" dirty="0">
                    <a:solidFill>
                      <a:schemeClr val="tx1"/>
                    </a:solidFill>
                    <a:latin typeface="Times New Roman"/>
                    <a:cs typeface="Times New Roman"/>
                  </a:rPr>
                  <a:t>A</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400</a:t>
                </a:r>
                <a:r>
                  <a:rPr lang="en-US" i="1" spc="5" dirty="0">
                    <a:solidFill>
                      <a:schemeClr val="tx1"/>
                    </a:solidFill>
                    <a:latin typeface="Times New Roman"/>
                    <a:cs typeface="Times New Roman"/>
                  </a:rPr>
                  <a:t>e</a:t>
                </a:r>
                <a:r>
                  <a:rPr lang="en-US" i="1" spc="67" baseline="25925" dirty="0">
                    <a:solidFill>
                      <a:schemeClr val="tx1"/>
                    </a:solidFill>
                    <a:latin typeface="Times New Roman"/>
                    <a:cs typeface="Times New Roman"/>
                  </a:rPr>
                  <a:t>k</a:t>
                </a:r>
                <a:r>
                  <a:rPr lang="en-US" i="1" baseline="25925" dirty="0">
                    <a:solidFill>
                      <a:schemeClr val="tx1"/>
                    </a:solidFill>
                    <a:latin typeface="Times New Roman"/>
                    <a:cs typeface="Times New Roman"/>
                  </a:rPr>
                  <a:t>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0" dirty="0">
                    <a:solidFill>
                      <a:schemeClr val="tx1"/>
                    </a:solidFill>
                    <a:latin typeface="Times New Roman"/>
                    <a:cs typeface="Times New Roman"/>
                  </a:rPr>
                  <a:t>solve </a:t>
                </a:r>
                <a:r>
                  <a:rPr lang="en-US" spc="-5" dirty="0">
                    <a:solidFill>
                      <a:schemeClr val="tx1"/>
                    </a:solidFill>
                    <a:latin typeface="Times New Roman"/>
                    <a:cs typeface="Times New Roman"/>
                  </a:rPr>
                  <a:t>for </a:t>
                </a:r>
                <a:r>
                  <a:rPr lang="en-US" i="1" spc="50" dirty="0">
                    <a:solidFill>
                      <a:schemeClr val="tx1"/>
                    </a:solidFill>
                    <a:latin typeface="Times New Roman"/>
                    <a:cs typeface="Times New Roman"/>
                  </a:rPr>
                  <a:t>k</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440690" indent="0" algn="ctr">
                  <a:lnSpc>
                    <a:spcPct val="100000"/>
                  </a:lnSpc>
                  <a:spcBef>
                    <a:spcPts val="790"/>
                  </a:spcBef>
                  <a:buNone/>
                </a:pPr>
                <a:r>
                  <a:rPr lang="en-US" spc="-10" dirty="0">
                    <a:solidFill>
                      <a:schemeClr val="tx1"/>
                    </a:solidFill>
                    <a:latin typeface="Times New Roman"/>
                    <a:cs typeface="Times New Roman"/>
                  </a:rPr>
                  <a:t>30</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400</a:t>
                </a:r>
                <a:r>
                  <a:rPr lang="en-US" i="1" spc="5" dirty="0">
                    <a:solidFill>
                      <a:schemeClr val="tx1"/>
                    </a:solidFill>
                    <a:latin typeface="Times New Roman"/>
                    <a:cs typeface="Times New Roman"/>
                  </a:rPr>
                  <a:t>e</a:t>
                </a:r>
                <a:r>
                  <a:rPr lang="en-US" baseline="29629" dirty="0">
                    <a:solidFill>
                      <a:schemeClr val="tx1"/>
                    </a:solidFill>
                    <a:latin typeface="Times New Roman"/>
                    <a:cs typeface="Times New Roman"/>
                  </a:rPr>
                  <a:t>50</a:t>
                </a:r>
                <a:r>
                  <a:rPr lang="en-US" i="1" baseline="29629" dirty="0">
                    <a:solidFill>
                      <a:schemeClr val="tx1"/>
                    </a:solidFill>
                    <a:latin typeface="Times New Roman"/>
                    <a:cs typeface="Times New Roman"/>
                  </a:rPr>
                  <a:t>k</a:t>
                </a:r>
                <a:endParaRPr lang="en-US" baseline="29629" dirty="0">
                  <a:solidFill>
                    <a:schemeClr val="tx1"/>
                  </a:solidFill>
                  <a:latin typeface="Times New Roman"/>
                  <a:cs typeface="Times New Roman"/>
                </a:endParaRPr>
              </a:p>
              <a:p>
                <a:pPr marL="0" marR="661670" indent="0" algn="ctr">
                  <a:lnSpc>
                    <a:spcPct val="100000"/>
                  </a:lnSpc>
                  <a:spcBef>
                    <a:spcPts val="780"/>
                  </a:spcBef>
                  <a:buNone/>
                </a:pPr>
                <a:r>
                  <a:rPr lang="en-US" spc="-10" dirty="0">
                    <a:solidFill>
                      <a:schemeClr val="tx1"/>
                    </a:solidFill>
                    <a:latin typeface="Times New Roman"/>
                    <a:cs typeface="Times New Roman"/>
                  </a:rPr>
                  <a:t>0.7</a:t>
                </a:r>
                <a:r>
                  <a:rPr lang="en-US" spc="-5" dirty="0">
                    <a:solidFill>
                      <a:schemeClr val="tx1"/>
                    </a:solidFill>
                    <a:latin typeface="Times New Roman"/>
                    <a:cs typeface="Times New Roman"/>
                  </a:rPr>
                  <a:t>5</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e</a:t>
                </a:r>
                <a:r>
                  <a:rPr lang="en-US" baseline="29629" dirty="0">
                    <a:solidFill>
                      <a:schemeClr val="tx1"/>
                    </a:solidFill>
                    <a:latin typeface="Times New Roman"/>
                    <a:cs typeface="Times New Roman"/>
                  </a:rPr>
                  <a:t>50</a:t>
                </a:r>
                <a:r>
                  <a:rPr lang="en-US" i="1" baseline="29629" dirty="0">
                    <a:solidFill>
                      <a:schemeClr val="tx1"/>
                    </a:solidFill>
                    <a:latin typeface="Times New Roman"/>
                    <a:cs typeface="Times New Roman"/>
                  </a:rPr>
                  <a:t>k</a:t>
                </a:r>
                <a:endParaRPr lang="en-US" baseline="29629" dirty="0">
                  <a:solidFill>
                    <a:schemeClr val="tx1"/>
                  </a:solidFill>
                  <a:latin typeface="Times New Roman"/>
                  <a:cs typeface="Times New Roman"/>
                </a:endParaRPr>
              </a:p>
              <a:p>
                <a:pPr marL="0" marR="796290" indent="0" algn="ctr">
                  <a:lnSpc>
                    <a:spcPct val="100000"/>
                  </a:lnSpc>
                  <a:spcBef>
                    <a:spcPts val="590"/>
                  </a:spcBef>
                  <a:buNone/>
                </a:pPr>
                <a:r>
                  <a:rPr lang="en-US" spc="-5" dirty="0">
                    <a:solidFill>
                      <a:schemeClr val="tx1"/>
                    </a:solidFill>
                    <a:latin typeface="Times New Roman"/>
                    <a:cs typeface="Times New Roman"/>
                  </a:rPr>
                  <a:t>ln</a:t>
                </a:r>
                <a:r>
                  <a:rPr lang="en-US" spc="-85" dirty="0">
                    <a:solidFill>
                      <a:schemeClr val="tx1"/>
                    </a:solidFill>
                    <a:latin typeface="Times New Roman"/>
                    <a:cs typeface="Times New Roman"/>
                  </a:rPr>
                  <a:t> </a:t>
                </a:r>
                <a:r>
                  <a:rPr lang="en-US" spc="-5" dirty="0">
                    <a:solidFill>
                      <a:schemeClr val="tx1"/>
                    </a:solidFill>
                    <a:latin typeface="Times New Roman"/>
                    <a:cs typeface="Times New Roman"/>
                  </a:rPr>
                  <a:t>0.75</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50</a:t>
                </a:r>
                <a:r>
                  <a:rPr lang="en-US" i="1" spc="-5" dirty="0">
                    <a:solidFill>
                      <a:schemeClr val="tx1"/>
                    </a:solidFill>
                    <a:latin typeface="Times New Roman"/>
                    <a:cs typeface="Times New Roman"/>
                  </a:rPr>
                  <a:t>k</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box>
                        <m:boxPr>
                          <m:ctrlPr>
                            <a:rPr lang="en-US" b="0" i="1" smtClean="0">
                              <a:solidFill>
                                <a:schemeClr val="tx1"/>
                              </a:solidFill>
                              <a:latin typeface="Cambria Math" panose="02040503050406030204" pitchFamily="18" charset="0"/>
                            </a:rPr>
                          </m:ctrlPr>
                        </m:boxPr>
                        <m:e>
                          <m:argPr>
                            <m:argSz m:val="-1"/>
                          </m:argPr>
                          <m:f>
                            <m:fPr>
                              <m:ctrlPr>
                                <a:rPr lang="en-US" b="0" i="1" smtClean="0">
                                  <a:solidFill>
                                    <a:schemeClr val="tx1"/>
                                  </a:solidFill>
                                  <a:latin typeface="Cambria Math" panose="02040503050406030204" pitchFamily="18" charset="0"/>
                                </a:rPr>
                              </m:ctrlPr>
                            </m:fPr>
                            <m:num>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0" i="1" smtClean="0">
                                      <a:solidFill>
                                        <a:schemeClr val="tx1"/>
                                      </a:solidFill>
                                      <a:latin typeface="Cambria Math" panose="02040503050406030204" pitchFamily="18" charset="0"/>
                                    </a:rPr>
                                    <m:t>0.75</m:t>
                                  </m:r>
                                </m:e>
                              </m:func>
                            </m:num>
                            <m:den>
                              <m:r>
                                <a:rPr lang="en-US" b="0" i="1" smtClean="0">
                                  <a:solidFill>
                                    <a:schemeClr val="tx1"/>
                                  </a:solidFill>
                                  <a:latin typeface="Cambria Math" panose="02040503050406030204" pitchFamily="18" charset="0"/>
                                </a:rPr>
                                <m:t>50</m:t>
                              </m:r>
                            </m:den>
                          </m:f>
                          <m:r>
                            <m:rPr>
                              <m:nor/>
                            </m:rPr>
                            <a:rPr lang="en-US" spc="-25" dirty="0">
                              <a:solidFill>
                                <a:schemeClr val="tx1"/>
                              </a:solidFill>
                              <a:latin typeface="Lucida Sans Unicode"/>
                              <a:cs typeface="Lucida Sans Unicode"/>
                            </a:rPr>
                            <m:t>≈</m:t>
                          </m:r>
                          <m:r>
                            <m:rPr>
                              <m:nor/>
                            </m:rPr>
                            <a:rPr lang="en-US" spc="-40" dirty="0">
                              <a:solidFill>
                                <a:schemeClr val="tx1"/>
                              </a:solidFill>
                              <a:latin typeface="Lucida Sans Unicode"/>
                              <a:cs typeface="Lucida Sans Unicode"/>
                            </a:rPr>
                            <m:t> </m:t>
                          </m:r>
                          <m:r>
                            <m:rPr>
                              <m:nor/>
                            </m:rPr>
                            <a:rPr lang="en-US" spc="-30" dirty="0">
                              <a:solidFill>
                                <a:schemeClr val="tx1"/>
                              </a:solidFill>
                              <a:latin typeface="Lucida Sans Unicode"/>
                              <a:cs typeface="Lucida Sans Unicode"/>
                            </a:rPr>
                            <m:t>−</m:t>
                          </m:r>
                          <m:r>
                            <m:rPr>
                              <m:nor/>
                            </m:rPr>
                            <a:rPr lang="en-US" spc="-10" dirty="0">
                              <a:solidFill>
                                <a:schemeClr val="tx1"/>
                              </a:solidFill>
                              <a:latin typeface="Times New Roman"/>
                              <a:cs typeface="Times New Roman"/>
                            </a:rPr>
                            <m:t>0.0058</m:t>
                          </m:r>
                          <m:r>
                            <m:rPr>
                              <m:nor/>
                            </m:rPr>
                            <a:rPr lang="en-US" dirty="0">
                              <a:solidFill>
                                <a:schemeClr val="tx1"/>
                              </a:solidFill>
                              <a:latin typeface="Times New Roman"/>
                              <a:cs typeface="Times New Roman"/>
                            </a:rPr>
                            <m:t> </m:t>
                          </m:r>
                        </m:e>
                      </m:box>
                    </m:oMath>
                  </m:oMathPara>
                </a14:m>
                <a:endParaRPr lang="en-US" dirty="0">
                  <a:solidFill>
                    <a:schemeClr val="tx1"/>
                  </a:solidFill>
                </a:endParaRPr>
              </a:p>
              <a:p>
                <a:pPr marL="0" marR="5080" indent="0">
                  <a:lnSpc>
                    <a:spcPct val="100000"/>
                  </a:lnSpc>
                  <a:buNone/>
                </a:pPr>
                <a:r>
                  <a:rPr lang="en-US" dirty="0">
                    <a:latin typeface="Times New Roman"/>
                    <a:cs typeface="Times New Roman"/>
                  </a:rPr>
                  <a:t>Thus, with this approximate value for </a:t>
                </a:r>
                <a:r>
                  <a:rPr lang="en-US" i="1" dirty="0">
                    <a:latin typeface="Times New Roman"/>
                    <a:cs typeface="Times New Roman"/>
                  </a:rPr>
                  <a:t>k, </a:t>
                </a:r>
                <a:r>
                  <a:rPr lang="en-US" dirty="0">
                    <a:latin typeface="Times New Roman"/>
                    <a:cs typeface="Times New Roman"/>
                  </a:rPr>
                  <a:t>we have that </a:t>
                </a:r>
              </a:p>
              <a:p>
                <a:pPr marL="0" marR="5080" indent="0">
                  <a:lnSpc>
                    <a:spcPct val="100000"/>
                  </a:lnSpc>
                  <a:buNone/>
                </a:pPr>
                <a:r>
                  <a:rPr lang="en-US" i="1" dirty="0">
                    <a:latin typeface="Times New Roman"/>
                    <a:cs typeface="Times New Roman"/>
                  </a:rPr>
                  <a:t>A</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400</a:t>
                </a:r>
                <a:r>
                  <a:rPr lang="en-US" i="1" spc="5" dirty="0">
                    <a:solidFill>
                      <a:schemeClr val="tx1"/>
                    </a:solidFill>
                    <a:latin typeface="Times New Roman"/>
                    <a:cs typeface="Times New Roman"/>
                  </a:rPr>
                  <a:t>e</a:t>
                </a:r>
                <a:r>
                  <a:rPr lang="en-US" spc="-22" baseline="25925" dirty="0">
                    <a:solidFill>
                      <a:schemeClr val="tx1"/>
                    </a:solidFill>
                    <a:latin typeface="Lucida Sans Unicode"/>
                    <a:cs typeface="Lucida Sans Unicode"/>
                  </a:rPr>
                  <a:t>−</a:t>
                </a:r>
                <a:r>
                  <a:rPr lang="en-US" baseline="25925" dirty="0">
                    <a:solidFill>
                      <a:schemeClr val="tx1"/>
                    </a:solidFill>
                    <a:latin typeface="Times New Roman"/>
                    <a:cs typeface="Times New Roman"/>
                  </a:rPr>
                  <a:t>0.0058</a:t>
                </a:r>
                <a:r>
                  <a:rPr lang="en-US" i="1" baseline="25925" dirty="0">
                    <a:solidFill>
                      <a:schemeClr val="tx1"/>
                    </a:solidFill>
                    <a:latin typeface="Times New Roman"/>
                    <a:cs typeface="Times New Roman"/>
                  </a:rPr>
                  <a:t>t </a:t>
                </a:r>
                <a:r>
                  <a:rPr lang="en-US" spc="-5" dirty="0">
                    <a:solidFill>
                      <a:schemeClr val="tx1"/>
                    </a:solidFill>
                    <a:latin typeface="Times New Roman"/>
                    <a:cs typeface="Times New Roman"/>
                  </a:rPr>
                  <a:t>(Figure 10). </a:t>
                </a:r>
              </a:p>
              <a:p>
                <a:pPr marL="0" marR="5080" indent="0">
                  <a:lnSpc>
                    <a:spcPct val="100000"/>
                  </a:lnSpc>
                  <a:buNone/>
                </a:pP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 half-life is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func>
                          <m:funcPr>
                            <m:ctrlPr>
                              <a:rPr lang="en-US" i="1" spc="-5" smtClean="0">
                                <a:solidFill>
                                  <a:schemeClr val="tx1"/>
                                </a:solidFill>
                                <a:latin typeface="Cambria Math" panose="02040503050406030204" pitchFamily="18" charset="0"/>
                                <a:cs typeface="Times New Roman"/>
                              </a:rPr>
                            </m:ctrlPr>
                          </m:funcPr>
                          <m:fName>
                            <m:r>
                              <m:rPr>
                                <m:sty m:val="p"/>
                              </m:rPr>
                              <a:rPr lang="en-US" i="0" spc="-5" smtClean="0">
                                <a:solidFill>
                                  <a:schemeClr val="tx1"/>
                                </a:solidFill>
                                <a:latin typeface="Cambria Math" panose="02040503050406030204" pitchFamily="18" charset="0"/>
                                <a:cs typeface="Times New Roman"/>
                              </a:rPr>
                              <m:t>ln</m:t>
                            </m:r>
                          </m:fName>
                          <m:e>
                            <m:r>
                              <a:rPr lang="en-US" b="0" i="1" spc="-5" smtClean="0">
                                <a:solidFill>
                                  <a:schemeClr val="tx1"/>
                                </a:solidFill>
                                <a:latin typeface="Cambria Math" panose="02040503050406030204" pitchFamily="18" charset="0"/>
                                <a:cs typeface="Times New Roman"/>
                              </a:rPr>
                              <m:t>0.5</m:t>
                            </m:r>
                          </m:e>
                        </m:func>
                      </m:num>
                      <m:den>
                        <m:r>
                          <a:rPr lang="en-US" b="0" i="1" spc="-5" smtClean="0">
                            <a:solidFill>
                              <a:schemeClr val="tx1"/>
                            </a:solidFill>
                            <a:latin typeface="Cambria Math" panose="02040503050406030204" pitchFamily="18" charset="0"/>
                            <a:cs typeface="Times New Roman"/>
                          </a:rPr>
                          <m:t>𝑘</m:t>
                        </m:r>
                      </m:den>
                    </m:f>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func>
                          <m:funcPr>
                            <m:ctrlPr>
                              <a:rPr lang="en-US" b="0" i="1" spc="-5" smtClean="0">
                                <a:solidFill>
                                  <a:schemeClr val="tx1"/>
                                </a:solidFill>
                                <a:latin typeface="Cambria Math" panose="02040503050406030204" pitchFamily="18" charset="0"/>
                                <a:cs typeface="Times New Roman"/>
                              </a:rPr>
                            </m:ctrlPr>
                          </m:funcPr>
                          <m:fName>
                            <m:r>
                              <m:rPr>
                                <m:sty m:val="p"/>
                              </m:rPr>
                              <a:rPr lang="en-US" b="0" i="0" spc="-5" smtClean="0">
                                <a:solidFill>
                                  <a:schemeClr val="tx1"/>
                                </a:solidFill>
                                <a:latin typeface="Cambria Math" panose="02040503050406030204" pitchFamily="18" charset="0"/>
                                <a:cs typeface="Times New Roman"/>
                              </a:rPr>
                              <m:t>ln</m:t>
                            </m:r>
                          </m:fName>
                          <m:e>
                            <m:r>
                              <a:rPr lang="en-US" b="0" i="1" spc="-5" smtClean="0">
                                <a:solidFill>
                                  <a:schemeClr val="tx1"/>
                                </a:solidFill>
                                <a:latin typeface="Cambria Math" panose="02040503050406030204" pitchFamily="18" charset="0"/>
                                <a:cs typeface="Times New Roman"/>
                              </a:rPr>
                              <m:t>0.05</m:t>
                            </m:r>
                          </m:e>
                        </m:func>
                      </m:num>
                      <m:den>
                        <m:r>
                          <m:rPr>
                            <m:nor/>
                          </m:rPr>
                          <a:rPr lang="en-US" spc="-30" dirty="0">
                            <a:solidFill>
                              <a:schemeClr val="tx1"/>
                            </a:solidFill>
                            <a:latin typeface="Lucida Sans Unicode"/>
                            <a:cs typeface="Lucida Sans Unicode"/>
                          </a:rPr>
                          <m:t>−</m:t>
                        </m:r>
                        <m:r>
                          <m:rPr>
                            <m:nor/>
                          </m:rPr>
                          <a:rPr lang="en-US" spc="-10" dirty="0">
                            <a:solidFill>
                              <a:schemeClr val="tx1"/>
                            </a:solidFill>
                            <a:latin typeface="Times New Roman"/>
                            <a:cs typeface="Times New Roman"/>
                          </a:rPr>
                          <m:t>0.0058</m:t>
                        </m:r>
                      </m:den>
                    </m:f>
                    <m:r>
                      <a:rPr lang="en-US" b="0" i="1" spc="-5" smtClean="0">
                        <a:solidFill>
                          <a:schemeClr val="tx1"/>
                        </a:solidFill>
                        <a:latin typeface="Cambria Math" panose="02040503050406030204" pitchFamily="18" charset="0"/>
                        <a:ea typeface="Cambria Math" panose="02040503050406030204" pitchFamily="18" charset="0"/>
                        <a:cs typeface="Times New Roman"/>
                      </a:rPr>
                      <m:t>≈120 </m:t>
                    </m:r>
                    <m:r>
                      <m:rPr>
                        <m:sty m:val="p"/>
                      </m:rPr>
                      <a:rPr lang="en-US" b="0" i="0" spc="-5" smtClean="0">
                        <a:solidFill>
                          <a:schemeClr val="tx1"/>
                        </a:solidFill>
                        <a:latin typeface="Cambria Math" panose="02040503050406030204" pitchFamily="18" charset="0"/>
                        <a:ea typeface="Cambria Math" panose="02040503050406030204" pitchFamily="18" charset="0"/>
                        <a:cs typeface="Times New Roman"/>
                      </a:rPr>
                      <m:t>min</m:t>
                    </m:r>
                    <m:r>
                      <a:rPr lang="en-US" b="0" i="1" spc="-5" smtClean="0">
                        <a:solidFill>
                          <a:schemeClr val="tx1"/>
                        </a:solidFill>
                        <a:latin typeface="Cambria Math" panose="02040503050406030204" pitchFamily="18" charset="0"/>
                        <a:ea typeface="Cambria Math" panose="02040503050406030204" pitchFamily="18" charset="0"/>
                        <a:cs typeface="Times New Roman"/>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1395"/>
                </a:stretch>
              </a:blipFill>
            </p:spPr>
            <p:txBody>
              <a:bodyPr/>
              <a:lstStyle/>
              <a:p>
                <a:r>
                  <a:rPr lang="en-US">
                    <a:noFill/>
                  </a:rPr>
                  <a:t> </a:t>
                </a:r>
              </a:p>
            </p:txBody>
          </p:sp>
        </mc:Fallback>
      </mc:AlternateContent>
      <p:pic>
        <p:nvPicPr>
          <p:cNvPr id="5" name="Picture 2" descr="A decreasing curve in quadrant 1 shows the graph of capital A of t equals 400 times e raised to the power of quantity negative 0.0058 times t. The horizontal axis is labeled t and ranges from 0 to 250 in increments of 50. Labels along the t axis are at 100 and  200. The vertical axis is labeled capital A and ranges from 0 to 400 in increments of 100. Labels along the capital A axis are at 200 and 400. All coordinates are approximate. The curve decreases from the capital A intercept of (0, 400), through points (50, 310), (100, 230), (150, 170), (200, 130), (250, 100)."/>
          <p:cNvPicPr>
            <a:picLocks noChangeAspect="1" noChangeArrowheads="1"/>
          </p:cNvPicPr>
          <p:nvPr/>
        </p:nvPicPr>
        <p:blipFill>
          <a:blip r:embed="rId3">
            <a:extLst>
              <a:ext uri="{28A0092B-C50C-407E-A947-70E740481C1C}">
                <a14:useLocalDpi xmlns:a14="http://schemas.microsoft.com/office/drawing/2010/main" val="0"/>
              </a:ext>
            </a:extLst>
          </a:blip>
          <a:srcRect t="13795" b="13795"/>
          <a:stretch>
            <a:fillRect/>
          </a:stretch>
        </p:blipFill>
        <p:spPr bwMode="auto">
          <a:xfrm>
            <a:off x="7088957" y="3508368"/>
            <a:ext cx="4792744" cy="3121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551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23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10" dirty="0">
                    <a:solidFill>
                      <a:schemeClr val="tx1"/>
                    </a:solidFill>
                  </a:rPr>
                  <a:t>I</a:t>
                </a:r>
                <a:r>
                  <a:rPr lang="en-US" spc="-5" dirty="0">
                    <a:solidFill>
                      <a:schemeClr val="tx1"/>
                    </a:solidFill>
                  </a:rPr>
                  <a:t>f</a:t>
                </a:r>
                <a:r>
                  <a:rPr lang="en-US" spc="20" dirty="0">
                    <a:solidFill>
                      <a:schemeClr val="tx1"/>
                    </a:solidFill>
                  </a:rPr>
                  <a:t> </a:t>
                </a:r>
                <a:r>
                  <a:rPr lang="en-US" spc="-10" dirty="0">
                    <a:solidFill>
                      <a:schemeClr val="tx1"/>
                    </a:solidFill>
                  </a:rPr>
                  <a:t>a</a:t>
                </a:r>
                <a:r>
                  <a:rPr lang="en-US" spc="-5" dirty="0">
                    <a:solidFill>
                      <a:schemeClr val="tx1"/>
                    </a:solidFill>
                  </a:rPr>
                  <a:t>n</a:t>
                </a:r>
                <a:r>
                  <a:rPr lang="en-US" spc="20" dirty="0">
                    <a:solidFill>
                      <a:schemeClr val="tx1"/>
                    </a:solidFill>
                  </a:rPr>
                  <a:t> </a:t>
                </a:r>
                <a:r>
                  <a:rPr lang="en-US" spc="-10" dirty="0">
                    <a:solidFill>
                      <a:schemeClr val="tx1"/>
                    </a:solidFill>
                  </a:rPr>
                  <a:t>Initia</a:t>
                </a:r>
                <a:r>
                  <a:rPr lang="en-US" spc="-5" dirty="0">
                    <a:solidFill>
                      <a:schemeClr val="tx1"/>
                    </a:solidFill>
                  </a:rPr>
                  <a:t>l</a:t>
                </a:r>
                <a:r>
                  <a:rPr lang="en-US" spc="20" dirty="0">
                    <a:solidFill>
                      <a:schemeClr val="tx1"/>
                    </a:solidFill>
                  </a:rPr>
                  <a:t> </a:t>
                </a:r>
                <a:r>
                  <a:rPr lang="en-US" spc="-10" dirty="0">
                    <a:solidFill>
                      <a:schemeClr val="tx1"/>
                    </a:solidFill>
                  </a:rPr>
                  <a:t>Valu</a:t>
                </a:r>
                <a:r>
                  <a:rPr lang="en-US" spc="-5" dirty="0">
                    <a:solidFill>
                      <a:schemeClr val="tx1"/>
                    </a:solidFill>
                  </a:rPr>
                  <a:t>e</a:t>
                </a:r>
                <a:r>
                  <a:rPr lang="en-US" spc="25" dirty="0">
                    <a:solidFill>
                      <a:schemeClr val="tx1"/>
                    </a:solidFill>
                  </a:rPr>
                  <a:t> </a:t>
                </a:r>
                <a:r>
                  <a:rPr lang="en-US" spc="-10" dirty="0">
                    <a:solidFill>
                      <a:schemeClr val="tx1"/>
                    </a:solidFill>
                  </a:rPr>
                  <a:t>Problem</a:t>
                </a:r>
                <a:r>
                  <a:rPr lang="en-US" spc="25" dirty="0">
                    <a:solidFill>
                      <a:schemeClr val="tx1"/>
                    </a:solidFill>
                  </a:rPr>
                  <a:t> </a:t>
                </a:r>
                <a:r>
                  <a:rPr lang="en-US" spc="-10" dirty="0">
                    <a:solidFill>
                      <a:schemeClr val="tx1"/>
                    </a:solidFill>
                  </a:rPr>
                  <a:t>model</a:t>
                </a:r>
                <a:r>
                  <a:rPr lang="en-US" spc="-5" dirty="0">
                    <a:solidFill>
                      <a:schemeClr val="tx1"/>
                    </a:solidFill>
                  </a:rPr>
                  <a:t>s</a:t>
                </a:r>
                <a:r>
                  <a:rPr lang="en-US" spc="25" dirty="0">
                    <a:solidFill>
                      <a:schemeClr val="tx1"/>
                    </a:solidFill>
                  </a:rPr>
                  <a:t> </a:t>
                </a:r>
                <a:r>
                  <a:rPr lang="en-US" spc="-5" dirty="0">
                    <a:solidFill>
                      <a:schemeClr val="tx1"/>
                    </a:solidFill>
                  </a:rPr>
                  <a:t>a</a:t>
                </a:r>
                <a:r>
                  <a:rPr lang="en-US" spc="20" dirty="0">
                    <a:solidFill>
                      <a:schemeClr val="tx1"/>
                    </a:solidFill>
                  </a:rPr>
                  <a:t> </a:t>
                </a:r>
                <a:r>
                  <a:rPr lang="en-US" spc="-10" dirty="0">
                    <a:solidFill>
                      <a:schemeClr val="tx1"/>
                    </a:solidFill>
                  </a:rPr>
                  <a:t>physica</a:t>
                </a:r>
                <a:r>
                  <a:rPr lang="en-US" spc="-5" dirty="0">
                    <a:solidFill>
                      <a:schemeClr val="tx1"/>
                    </a:solidFill>
                  </a:rPr>
                  <a:t>l</a:t>
                </a:r>
                <a:r>
                  <a:rPr lang="en-US" spc="25" dirty="0">
                    <a:solidFill>
                      <a:schemeClr val="tx1"/>
                    </a:solidFill>
                  </a:rPr>
                  <a:t> </a:t>
                </a:r>
                <a:r>
                  <a:rPr lang="en-US" spc="-10" dirty="0">
                    <a:solidFill>
                      <a:schemeClr val="tx1"/>
                    </a:solidFill>
                  </a:rPr>
                  <a:t>relationship</a:t>
                </a:r>
                <a:r>
                  <a:rPr lang="en-US" spc="-5" dirty="0">
                    <a:solidFill>
                      <a:schemeClr val="tx1"/>
                    </a:solidFill>
                  </a:rPr>
                  <a:t>,</a:t>
                </a:r>
                <a:r>
                  <a:rPr lang="en-US" spc="20"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10" dirty="0">
                    <a:solidFill>
                      <a:schemeClr val="tx1"/>
                    </a:solidFill>
                  </a:rPr>
                  <a:t>woul</a:t>
                </a:r>
                <a:r>
                  <a:rPr lang="en-US" spc="-5" dirty="0">
                    <a:solidFill>
                      <a:schemeClr val="tx1"/>
                    </a:solidFill>
                  </a:rPr>
                  <a:t>d</a:t>
                </a:r>
                <a:r>
                  <a:rPr lang="en-US" spc="25" dirty="0">
                    <a:solidFill>
                      <a:schemeClr val="tx1"/>
                    </a:solidFill>
                  </a:rPr>
                  <a:t> </a:t>
                </a:r>
                <a:r>
                  <a:rPr lang="en-US" spc="-15" dirty="0">
                    <a:solidFill>
                      <a:schemeClr val="tx1"/>
                    </a:solidFill>
                  </a:rPr>
                  <a:t>wan</a:t>
                </a:r>
                <a:r>
                  <a:rPr lang="en-US" spc="-5" dirty="0">
                    <a:solidFill>
                      <a:schemeClr val="tx1"/>
                    </a:solidFill>
                  </a:rPr>
                  <a:t>t</a:t>
                </a:r>
                <a:r>
                  <a:rPr lang="en-US" spc="25" dirty="0">
                    <a:solidFill>
                      <a:schemeClr val="tx1"/>
                    </a:solidFill>
                  </a:rPr>
                  <a:t> </a:t>
                </a:r>
                <a:r>
                  <a:rPr lang="en-US" spc="-10" dirty="0">
                    <a:solidFill>
                      <a:schemeClr val="tx1"/>
                    </a:solidFill>
                  </a:rPr>
                  <a:t>t</a:t>
                </a:r>
                <a:r>
                  <a:rPr lang="en-US" spc="-5" dirty="0">
                    <a:solidFill>
                      <a:schemeClr val="tx1"/>
                    </a:solidFill>
                  </a:rPr>
                  <a:t>o</a:t>
                </a:r>
                <a:r>
                  <a:rPr lang="en-US" spc="20" dirty="0">
                    <a:solidFill>
                      <a:schemeClr val="tx1"/>
                    </a:solidFill>
                  </a:rPr>
                  <a:t> </a:t>
                </a:r>
                <a:r>
                  <a:rPr lang="en-US" spc="-15" dirty="0">
                    <a:solidFill>
                      <a:schemeClr val="tx1"/>
                    </a:solidFill>
                  </a:rPr>
                  <a:t>know</a:t>
                </a:r>
                <a:r>
                  <a:rPr lang="en-US" spc="-10" dirty="0">
                    <a:solidFill>
                      <a:schemeClr val="tx1"/>
                    </a:solidFill>
                  </a:rPr>
                  <a:t> whethe</a:t>
                </a:r>
                <a:r>
                  <a:rPr lang="en-US" spc="-5" dirty="0">
                    <a:solidFill>
                      <a:schemeClr val="tx1"/>
                    </a:solidFill>
                  </a:rPr>
                  <a:t>r</a:t>
                </a:r>
                <a:r>
                  <a:rPr lang="en-US" spc="105" dirty="0">
                    <a:solidFill>
                      <a:schemeClr val="tx1"/>
                    </a:solidFill>
                  </a:rPr>
                  <a:t> </a:t>
                </a:r>
                <a:r>
                  <a:rPr lang="en-US" spc="-10" dirty="0">
                    <a:solidFill>
                      <a:schemeClr val="tx1"/>
                    </a:solidFill>
                  </a:rPr>
                  <a:t>o</a:t>
                </a:r>
                <a:r>
                  <a:rPr lang="en-US" spc="-5" dirty="0">
                    <a:solidFill>
                      <a:schemeClr val="tx1"/>
                    </a:solidFill>
                  </a:rPr>
                  <a:t>r</a:t>
                </a:r>
                <a:r>
                  <a:rPr lang="en-US" spc="100" dirty="0">
                    <a:solidFill>
                      <a:schemeClr val="tx1"/>
                    </a:solidFill>
                  </a:rPr>
                  <a:t> </a:t>
                </a:r>
                <a:r>
                  <a:rPr lang="en-US" spc="-10" dirty="0">
                    <a:solidFill>
                      <a:schemeClr val="tx1"/>
                    </a:solidFill>
                  </a:rPr>
                  <a:t>no</a:t>
                </a:r>
                <a:r>
                  <a:rPr lang="en-US" spc="-5" dirty="0">
                    <a:solidFill>
                      <a:schemeClr val="tx1"/>
                    </a:solidFill>
                  </a:rPr>
                  <a:t>t</a:t>
                </a:r>
                <a:r>
                  <a:rPr lang="en-US" spc="100" dirty="0">
                    <a:solidFill>
                      <a:schemeClr val="tx1"/>
                    </a:solidFill>
                  </a:rPr>
                  <a:t> </a:t>
                </a:r>
                <a:r>
                  <a:rPr lang="en-US" spc="-5" dirty="0">
                    <a:solidFill>
                      <a:schemeClr val="tx1"/>
                    </a:solidFill>
                  </a:rPr>
                  <a:t>a</a:t>
                </a:r>
                <a:r>
                  <a:rPr lang="en-US" spc="100" dirty="0">
                    <a:solidFill>
                      <a:schemeClr val="tx1"/>
                    </a:solidFill>
                  </a:rPr>
                  <a:t> </a:t>
                </a:r>
                <a:r>
                  <a:rPr lang="en-US" spc="-5" dirty="0">
                    <a:solidFill>
                      <a:schemeClr val="tx1"/>
                    </a:solidFill>
                  </a:rPr>
                  <a:t>s</a:t>
                </a:r>
                <a:r>
                  <a:rPr lang="en-US" spc="-10" dirty="0">
                    <a:solidFill>
                      <a:schemeClr val="tx1"/>
                    </a:solidFill>
                  </a:rPr>
                  <a:t>olutio</a:t>
                </a:r>
                <a:r>
                  <a:rPr lang="en-US" spc="-5" dirty="0">
                    <a:solidFill>
                      <a:schemeClr val="tx1"/>
                    </a:solidFill>
                  </a:rPr>
                  <a:t>n</a:t>
                </a:r>
                <a:r>
                  <a:rPr lang="en-US" spc="100" dirty="0">
                    <a:solidFill>
                      <a:schemeClr val="tx1"/>
                    </a:solidFill>
                  </a:rPr>
                  <a:t> </a:t>
                </a:r>
                <a:r>
                  <a:rPr lang="en-US" spc="-10" dirty="0">
                    <a:solidFill>
                      <a:schemeClr val="tx1"/>
                    </a:solidFill>
                  </a:rPr>
                  <a:t>exist</a:t>
                </a:r>
                <a:r>
                  <a:rPr lang="en-US" spc="-5" dirty="0">
                    <a:solidFill>
                      <a:schemeClr val="tx1"/>
                    </a:solidFill>
                  </a:rPr>
                  <a:t>s</a:t>
                </a:r>
                <a:r>
                  <a:rPr lang="en-US" spc="100" dirty="0">
                    <a:solidFill>
                      <a:schemeClr val="tx1"/>
                    </a:solidFill>
                  </a:rPr>
                  <a:t> </a:t>
                </a:r>
                <a:r>
                  <a:rPr lang="en-US" spc="-10" dirty="0">
                    <a:solidFill>
                      <a:schemeClr val="tx1"/>
                    </a:solidFill>
                  </a:rPr>
                  <a:t>an</a:t>
                </a:r>
                <a:r>
                  <a:rPr lang="en-US" spc="-5" dirty="0">
                    <a:solidFill>
                      <a:schemeClr val="tx1"/>
                    </a:solidFill>
                  </a:rPr>
                  <a:t>d</a:t>
                </a:r>
                <a:r>
                  <a:rPr lang="en-US" spc="100" dirty="0">
                    <a:solidFill>
                      <a:schemeClr val="tx1"/>
                    </a:solidFill>
                  </a:rPr>
                  <a:t> </a:t>
                </a:r>
                <a:r>
                  <a:rPr lang="en-US" spc="-10" dirty="0">
                    <a:solidFill>
                      <a:schemeClr val="tx1"/>
                    </a:solidFill>
                  </a:rPr>
                  <a:t>whethe</a:t>
                </a:r>
                <a:r>
                  <a:rPr lang="en-US" spc="-5" dirty="0">
                    <a:solidFill>
                      <a:schemeClr val="tx1"/>
                    </a:solidFill>
                  </a:rPr>
                  <a:t>r</a:t>
                </a:r>
                <a:r>
                  <a:rPr lang="en-US" spc="105" dirty="0">
                    <a:solidFill>
                      <a:schemeClr val="tx1"/>
                    </a:solidFill>
                  </a:rPr>
                  <a:t> </a:t>
                </a:r>
                <a:r>
                  <a:rPr lang="en-US" spc="-10" dirty="0">
                    <a:solidFill>
                      <a:schemeClr val="tx1"/>
                    </a:solidFill>
                  </a:rPr>
                  <a:t>o</a:t>
                </a:r>
                <a:r>
                  <a:rPr lang="en-US" spc="-5" dirty="0">
                    <a:solidFill>
                      <a:schemeClr val="tx1"/>
                    </a:solidFill>
                  </a:rPr>
                  <a:t>r</a:t>
                </a:r>
                <a:r>
                  <a:rPr lang="en-US" spc="100" dirty="0">
                    <a:solidFill>
                      <a:schemeClr val="tx1"/>
                    </a:solidFill>
                  </a:rPr>
                  <a:t> </a:t>
                </a:r>
                <a:r>
                  <a:rPr lang="en-US" spc="-10" dirty="0">
                    <a:solidFill>
                      <a:schemeClr val="tx1"/>
                    </a:solidFill>
                  </a:rPr>
                  <a:t>no</a:t>
                </a:r>
                <a:r>
                  <a:rPr lang="en-US" spc="-5" dirty="0">
                    <a:solidFill>
                      <a:schemeClr val="tx1"/>
                    </a:solidFill>
                  </a:rPr>
                  <a:t>t</a:t>
                </a:r>
                <a:r>
                  <a:rPr lang="en-US" spc="100" dirty="0">
                    <a:solidFill>
                      <a:schemeClr val="tx1"/>
                    </a:solidFill>
                  </a:rPr>
                  <a:t> </a:t>
                </a:r>
                <a:r>
                  <a:rPr lang="en-US" spc="-10" dirty="0">
                    <a:solidFill>
                      <a:schemeClr val="tx1"/>
                    </a:solidFill>
                  </a:rPr>
                  <a:t>th</a:t>
                </a:r>
                <a:r>
                  <a:rPr lang="en-US" spc="-5" dirty="0">
                    <a:solidFill>
                      <a:schemeClr val="tx1"/>
                    </a:solidFill>
                  </a:rPr>
                  <a:t>e</a:t>
                </a:r>
                <a:r>
                  <a:rPr lang="en-US" spc="100" dirty="0">
                    <a:solidFill>
                      <a:schemeClr val="tx1"/>
                    </a:solidFill>
                  </a:rPr>
                  <a:t> </a:t>
                </a:r>
                <a:r>
                  <a:rPr lang="en-US" spc="-5" dirty="0">
                    <a:solidFill>
                      <a:schemeClr val="tx1"/>
                    </a:solidFill>
                  </a:rPr>
                  <a:t>s</a:t>
                </a:r>
                <a:r>
                  <a:rPr lang="en-US" spc="-10" dirty="0">
                    <a:solidFill>
                      <a:schemeClr val="tx1"/>
                    </a:solidFill>
                  </a:rPr>
                  <a:t>olutio</a:t>
                </a:r>
                <a:r>
                  <a:rPr lang="en-US" spc="-5" dirty="0">
                    <a:solidFill>
                      <a:schemeClr val="tx1"/>
                    </a:solidFill>
                  </a:rPr>
                  <a:t>n</a:t>
                </a:r>
                <a:r>
                  <a:rPr lang="en-US" spc="100" dirty="0">
                    <a:solidFill>
                      <a:schemeClr val="tx1"/>
                    </a:solidFill>
                  </a:rPr>
                  <a:t> </a:t>
                </a:r>
                <a:r>
                  <a:rPr lang="en-US" spc="-5" dirty="0">
                    <a:solidFill>
                      <a:schemeClr val="tx1"/>
                    </a:solidFill>
                  </a:rPr>
                  <a:t>is</a:t>
                </a:r>
                <a:r>
                  <a:rPr lang="en-US" spc="100" dirty="0">
                    <a:solidFill>
                      <a:schemeClr val="tx1"/>
                    </a:solidFill>
                  </a:rPr>
                  <a:t> </a:t>
                </a:r>
                <a:r>
                  <a:rPr lang="en-US" spc="-10" dirty="0">
                    <a:solidFill>
                      <a:schemeClr val="tx1"/>
                    </a:solidFill>
                  </a:rPr>
                  <a:t>unique</a:t>
                </a:r>
                <a:r>
                  <a:rPr lang="en-US" spc="-5" dirty="0">
                    <a:solidFill>
                      <a:schemeClr val="tx1"/>
                    </a:solidFill>
                  </a:rPr>
                  <a:t>.</a:t>
                </a:r>
                <a:r>
                  <a:rPr lang="en-US" spc="105" dirty="0">
                    <a:solidFill>
                      <a:schemeClr val="tx1"/>
                    </a:solidFill>
                  </a:rPr>
                  <a:t> </a:t>
                </a:r>
                <a:r>
                  <a:rPr lang="en-US" spc="-10" dirty="0">
                    <a:solidFill>
                      <a:schemeClr val="tx1"/>
                    </a:solidFill>
                  </a:rPr>
                  <a:t>Havin</a:t>
                </a:r>
                <a:r>
                  <a:rPr lang="en-US" spc="-5" dirty="0">
                    <a:solidFill>
                      <a:schemeClr val="tx1"/>
                    </a:solidFill>
                  </a:rPr>
                  <a:t>g</a:t>
                </a:r>
                <a:r>
                  <a:rPr lang="en-US" spc="100" dirty="0">
                    <a:solidFill>
                      <a:schemeClr val="tx1"/>
                    </a:solidFill>
                  </a:rPr>
                  <a:t> </a:t>
                </a:r>
                <a:r>
                  <a:rPr lang="en-US" spc="-10" dirty="0">
                    <a:solidFill>
                      <a:schemeClr val="tx1"/>
                    </a:solidFill>
                  </a:rPr>
                  <a:t>no solutio</a:t>
                </a:r>
                <a:r>
                  <a:rPr lang="en-US" spc="-5" dirty="0">
                    <a:solidFill>
                      <a:schemeClr val="tx1"/>
                    </a:solidFill>
                  </a:rPr>
                  <a:t>n</a:t>
                </a:r>
                <a:r>
                  <a:rPr lang="en-US" spc="15" dirty="0">
                    <a:solidFill>
                      <a:schemeClr val="tx1"/>
                    </a:solidFill>
                  </a:rPr>
                  <a:t> </a:t>
                </a:r>
                <a:r>
                  <a:rPr lang="en-US" spc="-5" dirty="0">
                    <a:solidFill>
                      <a:schemeClr val="tx1"/>
                    </a:solidFill>
                  </a:rPr>
                  <a:t>s</a:t>
                </a:r>
                <a:r>
                  <a:rPr lang="en-US" spc="-10" dirty="0">
                    <a:solidFill>
                      <a:schemeClr val="tx1"/>
                    </a:solidFill>
                  </a:rPr>
                  <a:t>uggest</a:t>
                </a:r>
                <a:r>
                  <a:rPr lang="en-US" spc="-5" dirty="0">
                    <a:solidFill>
                      <a:schemeClr val="tx1"/>
                    </a:solidFill>
                  </a:rPr>
                  <a:t>s</a:t>
                </a:r>
                <a:r>
                  <a:rPr lang="en-US" spc="15" dirty="0">
                    <a:solidFill>
                      <a:schemeClr val="tx1"/>
                    </a:solidFill>
                  </a:rPr>
                  <a:t> </a:t>
                </a:r>
                <a:r>
                  <a:rPr lang="en-US" spc="-10" dirty="0">
                    <a:solidFill>
                      <a:schemeClr val="tx1"/>
                    </a:solidFill>
                  </a:rPr>
                  <a:t>tha</a:t>
                </a:r>
                <a:r>
                  <a:rPr lang="en-US" spc="-5" dirty="0">
                    <a:solidFill>
                      <a:schemeClr val="tx1"/>
                    </a:solidFill>
                  </a:rPr>
                  <a:t>t</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5" dirty="0">
                    <a:solidFill>
                      <a:schemeClr val="tx1"/>
                    </a:solidFill>
                  </a:rPr>
                  <a:t>mode</a:t>
                </a:r>
                <a:r>
                  <a:rPr lang="en-US" spc="-5" dirty="0">
                    <a:solidFill>
                      <a:schemeClr val="tx1"/>
                    </a:solidFill>
                  </a:rPr>
                  <a:t>l</a:t>
                </a:r>
                <a:r>
                  <a:rPr lang="en-US" spc="15" dirty="0">
                    <a:solidFill>
                      <a:schemeClr val="tx1"/>
                    </a:solidFill>
                  </a:rPr>
                  <a:t> </a:t>
                </a:r>
                <a:r>
                  <a:rPr lang="en-US" spc="-10" dirty="0">
                    <a:solidFill>
                      <a:schemeClr val="tx1"/>
                    </a:solidFill>
                  </a:rPr>
                  <a:t>i</a:t>
                </a:r>
                <a:r>
                  <a:rPr lang="en-US" spc="-5" dirty="0">
                    <a:solidFill>
                      <a:schemeClr val="tx1"/>
                    </a:solidFill>
                  </a:rPr>
                  <a:t>s</a:t>
                </a:r>
                <a:r>
                  <a:rPr lang="en-US" spc="15" dirty="0">
                    <a:solidFill>
                      <a:schemeClr val="tx1"/>
                    </a:solidFill>
                  </a:rPr>
                  <a:t> </a:t>
                </a:r>
                <a:r>
                  <a:rPr lang="en-US" spc="-10" dirty="0">
                    <a:solidFill>
                      <a:schemeClr val="tx1"/>
                    </a:solidFill>
                  </a:rPr>
                  <a:t>no</a:t>
                </a:r>
                <a:r>
                  <a:rPr lang="en-US" spc="-5" dirty="0">
                    <a:solidFill>
                      <a:schemeClr val="tx1"/>
                    </a:solidFill>
                  </a:rPr>
                  <a:t>t</a:t>
                </a:r>
                <a:r>
                  <a:rPr lang="en-US" spc="15" dirty="0">
                    <a:solidFill>
                      <a:schemeClr val="tx1"/>
                    </a:solidFill>
                  </a:rPr>
                  <a:t> </a:t>
                </a:r>
                <a:r>
                  <a:rPr lang="en-US" spc="-10" dirty="0">
                    <a:solidFill>
                      <a:schemeClr val="tx1"/>
                    </a:solidFill>
                  </a:rPr>
                  <a:t>correct</a:t>
                </a:r>
                <a:r>
                  <a:rPr lang="en-US" spc="-5" dirty="0">
                    <a:solidFill>
                      <a:schemeClr val="tx1"/>
                    </a:solidFill>
                  </a:rPr>
                  <a:t>.</a:t>
                </a:r>
                <a:r>
                  <a:rPr lang="en-US" spc="15" dirty="0">
                    <a:solidFill>
                      <a:schemeClr val="tx1"/>
                    </a:solidFill>
                  </a:rPr>
                  <a:t> </a:t>
                </a:r>
                <a:r>
                  <a:rPr lang="en-US" spc="-10" dirty="0">
                    <a:solidFill>
                      <a:schemeClr val="tx1"/>
                    </a:solidFill>
                  </a:rPr>
                  <a:t>Perhap</a:t>
                </a:r>
                <a:r>
                  <a:rPr lang="en-US" spc="-5" dirty="0">
                    <a:solidFill>
                      <a:schemeClr val="tx1"/>
                    </a:solidFill>
                  </a:rPr>
                  <a:t>s</a:t>
                </a:r>
                <a:r>
                  <a:rPr lang="en-US" spc="20" dirty="0">
                    <a:solidFill>
                      <a:schemeClr val="tx1"/>
                    </a:solidFill>
                  </a:rPr>
                  <a:t> </a:t>
                </a:r>
                <a:r>
                  <a:rPr lang="en-US" spc="-15" dirty="0">
                    <a:solidFill>
                      <a:schemeClr val="tx1"/>
                    </a:solidFill>
                  </a:rPr>
                  <a:t>w</a:t>
                </a:r>
                <a:r>
                  <a:rPr lang="en-US" spc="-5" dirty="0">
                    <a:solidFill>
                      <a:schemeClr val="tx1"/>
                    </a:solidFill>
                  </a:rPr>
                  <a:t>e</a:t>
                </a:r>
                <a:r>
                  <a:rPr lang="en-US" spc="15" dirty="0">
                    <a:solidFill>
                      <a:schemeClr val="tx1"/>
                    </a:solidFill>
                  </a:rPr>
                  <a:t> </a:t>
                </a:r>
                <a:r>
                  <a:rPr lang="en-US" spc="-10" dirty="0">
                    <a:solidFill>
                      <a:schemeClr val="tx1"/>
                    </a:solidFill>
                  </a:rPr>
                  <a:t>woul</a:t>
                </a:r>
                <a:r>
                  <a:rPr lang="en-US" spc="-5" dirty="0">
                    <a:solidFill>
                      <a:schemeClr val="tx1"/>
                    </a:solidFill>
                  </a:rPr>
                  <a:t>d</a:t>
                </a:r>
                <a:r>
                  <a:rPr lang="en-US" spc="15" dirty="0">
                    <a:solidFill>
                      <a:schemeClr val="tx1"/>
                    </a:solidFill>
                  </a:rPr>
                  <a:t> </a:t>
                </a:r>
                <a:r>
                  <a:rPr lang="en-US" spc="-10" dirty="0">
                    <a:solidFill>
                      <a:schemeClr val="tx1"/>
                    </a:solidFill>
                  </a:rPr>
                  <a:t>nee</a:t>
                </a:r>
                <a:r>
                  <a:rPr lang="en-US" spc="-5" dirty="0">
                    <a:solidFill>
                      <a:schemeClr val="tx1"/>
                    </a:solidFill>
                  </a:rPr>
                  <a:t>d</a:t>
                </a:r>
                <a:r>
                  <a:rPr lang="en-US" spc="15" dirty="0">
                    <a:solidFill>
                      <a:schemeClr val="tx1"/>
                    </a:solidFill>
                  </a:rPr>
                  <a:t> </a:t>
                </a:r>
                <a:r>
                  <a:rPr lang="en-US" spc="-10" dirty="0">
                    <a:solidFill>
                      <a:schemeClr val="tx1"/>
                    </a:solidFill>
                  </a:rPr>
                  <a:t>t</a:t>
                </a:r>
                <a:r>
                  <a:rPr lang="en-US" spc="-5" dirty="0">
                    <a:solidFill>
                      <a:schemeClr val="tx1"/>
                    </a:solidFill>
                  </a:rPr>
                  <a:t>o</a:t>
                </a:r>
                <a:r>
                  <a:rPr lang="en-US" spc="15" dirty="0">
                    <a:solidFill>
                      <a:schemeClr val="tx1"/>
                    </a:solidFill>
                  </a:rPr>
                  <a:t> </a:t>
                </a:r>
                <a:r>
                  <a:rPr lang="en-US" spc="-10" dirty="0">
                    <a:solidFill>
                      <a:schemeClr val="tx1"/>
                    </a:solidFill>
                  </a:rPr>
                  <a:t>reevaluat</a:t>
                </a:r>
                <a:r>
                  <a:rPr lang="en-US" spc="-5" dirty="0">
                    <a:solidFill>
                      <a:schemeClr val="tx1"/>
                    </a:solidFill>
                  </a:rPr>
                  <a:t>e</a:t>
                </a:r>
                <a:r>
                  <a:rPr lang="en-US" spc="15" dirty="0">
                    <a:solidFill>
                      <a:schemeClr val="tx1"/>
                    </a:solidFill>
                  </a:rPr>
                  <a:t> </a:t>
                </a:r>
                <a:r>
                  <a:rPr lang="en-US" spc="-5" dirty="0">
                    <a:solidFill>
                      <a:schemeClr val="tx1"/>
                    </a:solidFill>
                  </a:rPr>
                  <a:t>t</a:t>
                </a:r>
                <a:r>
                  <a:rPr lang="en-US" spc="-10" dirty="0">
                    <a:solidFill>
                      <a:schemeClr val="tx1"/>
                    </a:solidFill>
                  </a:rPr>
                  <a:t>he </a:t>
                </a:r>
                <a:r>
                  <a:rPr lang="en-US" spc="-5" dirty="0">
                    <a:solidFill>
                      <a:schemeClr val="tx1"/>
                    </a:solidFill>
                  </a:rPr>
                  <a:t>assumptions</a:t>
                </a:r>
                <a:r>
                  <a:rPr lang="en-US" spc="10" dirty="0">
                    <a:solidFill>
                      <a:schemeClr val="tx1"/>
                    </a:solidFill>
                  </a:rPr>
                  <a:t> </a:t>
                </a:r>
                <a:r>
                  <a:rPr lang="en-US" spc="-5" dirty="0">
                    <a:solidFill>
                      <a:schemeClr val="tx1"/>
                    </a:solidFill>
                  </a:rPr>
                  <a:t>used</a:t>
                </a:r>
                <a:r>
                  <a:rPr lang="en-US" spc="10" dirty="0">
                    <a:solidFill>
                      <a:schemeClr val="tx1"/>
                    </a:solidFill>
                  </a:rPr>
                  <a:t> </a:t>
                </a:r>
                <a:r>
                  <a:rPr lang="en-US" spc="-5" dirty="0">
                    <a:solidFill>
                      <a:schemeClr val="tx1"/>
                    </a:solidFill>
                  </a:rPr>
                  <a:t>to</a:t>
                </a:r>
                <a:r>
                  <a:rPr lang="en-US" spc="5" dirty="0">
                    <a:solidFill>
                      <a:schemeClr val="tx1"/>
                    </a:solidFill>
                  </a:rPr>
                  <a:t> </a:t>
                </a:r>
                <a:r>
                  <a:rPr lang="en-US" spc="-5" dirty="0">
                    <a:solidFill>
                      <a:schemeClr val="tx1"/>
                    </a:solidFill>
                  </a:rPr>
                  <a:t>build</a:t>
                </a:r>
                <a:r>
                  <a:rPr lang="en-US" spc="10" dirty="0">
                    <a:solidFill>
                      <a:schemeClr val="tx1"/>
                    </a:solidFill>
                  </a:rPr>
                  <a:t> </a:t>
                </a:r>
                <a:r>
                  <a:rPr lang="en-US" spc="-5" dirty="0">
                    <a:solidFill>
                      <a:schemeClr val="tx1"/>
                    </a:solidFill>
                  </a:rPr>
                  <a:t>the</a:t>
                </a:r>
                <a:r>
                  <a:rPr lang="en-US" spc="5" dirty="0">
                    <a:solidFill>
                      <a:schemeClr val="tx1"/>
                    </a:solidFill>
                  </a:rPr>
                  <a:t> </a:t>
                </a:r>
                <a:r>
                  <a:rPr lang="en-US" spc="-15" dirty="0">
                    <a:solidFill>
                      <a:schemeClr val="tx1"/>
                    </a:solidFill>
                  </a:rPr>
                  <a:t>m</a:t>
                </a:r>
                <a:r>
                  <a:rPr lang="en-US" spc="-5" dirty="0">
                    <a:solidFill>
                      <a:schemeClr val="tx1"/>
                    </a:solidFill>
                  </a:rPr>
                  <a:t>odel.</a:t>
                </a:r>
                <a:r>
                  <a:rPr lang="en-US" spc="10" dirty="0">
                    <a:solidFill>
                      <a:schemeClr val="tx1"/>
                    </a:solidFill>
                  </a:rPr>
                  <a:t> </a:t>
                </a:r>
                <a:r>
                  <a:rPr lang="en-US" spc="-15" dirty="0">
                    <a:solidFill>
                      <a:schemeClr val="tx1"/>
                    </a:solidFill>
                  </a:rPr>
                  <a:t>H</a:t>
                </a:r>
                <a:r>
                  <a:rPr lang="en-US" spc="-5" dirty="0">
                    <a:solidFill>
                      <a:schemeClr val="tx1"/>
                    </a:solidFill>
                  </a:rPr>
                  <a:t>aving</a:t>
                </a:r>
                <a:r>
                  <a:rPr lang="en-US" spc="10" dirty="0">
                    <a:solidFill>
                      <a:schemeClr val="tx1"/>
                    </a:solidFill>
                  </a:rPr>
                  <a:t> </a:t>
                </a:r>
                <a:r>
                  <a:rPr lang="en-US" spc="-5" dirty="0">
                    <a:solidFill>
                      <a:schemeClr val="tx1"/>
                    </a:solidFill>
                  </a:rPr>
                  <a:t>a</a:t>
                </a:r>
                <a:r>
                  <a:rPr lang="en-US" spc="5" dirty="0">
                    <a:solidFill>
                      <a:schemeClr val="tx1"/>
                    </a:solidFill>
                  </a:rPr>
                  <a:t> </a:t>
                </a:r>
                <a:r>
                  <a:rPr lang="en-US" spc="-5" dirty="0">
                    <a:solidFill>
                      <a:schemeClr val="tx1"/>
                    </a:solidFill>
                  </a:rPr>
                  <a:t>unique</a:t>
                </a:r>
                <a:r>
                  <a:rPr lang="en-US" spc="10" dirty="0">
                    <a:solidFill>
                      <a:schemeClr val="tx1"/>
                    </a:solidFill>
                  </a:rPr>
                  <a:t> </a:t>
                </a:r>
                <a:r>
                  <a:rPr lang="en-US" spc="-5" dirty="0">
                    <a:solidFill>
                      <a:schemeClr val="tx1"/>
                    </a:solidFill>
                  </a:rPr>
                  <a:t>solution</a:t>
                </a:r>
                <a:r>
                  <a:rPr lang="en-US" spc="5" dirty="0">
                    <a:solidFill>
                      <a:schemeClr val="tx1"/>
                    </a:solidFill>
                  </a:rPr>
                  <a:t> </a:t>
                </a:r>
                <a:r>
                  <a:rPr lang="en-US" spc="-15" dirty="0">
                    <a:solidFill>
                      <a:schemeClr val="tx1"/>
                    </a:solidFill>
                  </a:rPr>
                  <a:t>w</a:t>
                </a:r>
                <a:r>
                  <a:rPr lang="en-US" spc="-5" dirty="0">
                    <a:solidFill>
                      <a:schemeClr val="tx1"/>
                    </a:solidFill>
                  </a:rPr>
                  <a:t>ould</a:t>
                </a:r>
                <a:r>
                  <a:rPr lang="en-US" spc="10" dirty="0">
                    <a:solidFill>
                      <a:schemeClr val="tx1"/>
                    </a:solidFill>
                  </a:rPr>
                  <a:t> </a:t>
                </a:r>
                <a:r>
                  <a:rPr lang="en-US" spc="-10" dirty="0">
                    <a:solidFill>
                      <a:schemeClr val="tx1"/>
                    </a:solidFill>
                  </a:rPr>
                  <a:t>b</a:t>
                </a:r>
                <a:r>
                  <a:rPr lang="en-US" spc="-5" dirty="0">
                    <a:solidFill>
                      <a:schemeClr val="tx1"/>
                    </a:solidFill>
                  </a:rPr>
                  <a:t>e</a:t>
                </a:r>
                <a:r>
                  <a:rPr lang="en-US" spc="10" dirty="0">
                    <a:solidFill>
                      <a:schemeClr val="tx1"/>
                    </a:solidFill>
                  </a:rPr>
                  <a:t> </a:t>
                </a:r>
                <a:r>
                  <a:rPr lang="en-US" spc="-5" dirty="0">
                    <a:solidFill>
                      <a:schemeClr val="tx1"/>
                    </a:solidFill>
                  </a:rPr>
                  <a:t>desirable</a:t>
                </a:r>
                <a:r>
                  <a:rPr lang="en-US" spc="10" dirty="0">
                    <a:solidFill>
                      <a:schemeClr val="tx1"/>
                    </a:solidFill>
                  </a:rPr>
                  <a:t> </a:t>
                </a:r>
                <a:r>
                  <a:rPr lang="en-US" spc="-5" dirty="0">
                    <a:solidFill>
                      <a:schemeClr val="tx1"/>
                    </a:solidFill>
                  </a:rPr>
                  <a:t>if</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expec</a:t>
                </a:r>
                <a:r>
                  <a:rPr lang="en-US" spc="-5" dirty="0">
                    <a:solidFill>
                      <a:schemeClr val="tx1"/>
                    </a:solidFill>
                  </a:rPr>
                  <a:t>t</a:t>
                </a:r>
                <a:r>
                  <a:rPr lang="en-US" dirty="0">
                    <a:solidFill>
                      <a:schemeClr val="tx1"/>
                    </a:solidFill>
                  </a:rPr>
                  <a:t> </a:t>
                </a:r>
                <a:r>
                  <a:rPr lang="en-US" spc="-10" dirty="0">
                    <a:solidFill>
                      <a:schemeClr val="tx1"/>
                    </a:solidFill>
                  </a:rPr>
                  <a:t>th</a:t>
                </a:r>
                <a:r>
                  <a:rPr lang="en-US" spc="-5" dirty="0">
                    <a:solidFill>
                      <a:schemeClr val="tx1"/>
                    </a:solidFill>
                  </a:rPr>
                  <a:t>e </a:t>
                </a:r>
                <a:r>
                  <a:rPr lang="en-US" spc="-15" dirty="0">
                    <a:solidFill>
                      <a:schemeClr val="tx1"/>
                    </a:solidFill>
                  </a:rPr>
                  <a:t>phenomeno</a:t>
                </a:r>
                <a:r>
                  <a:rPr lang="en-US" spc="-5" dirty="0">
                    <a:solidFill>
                      <a:schemeClr val="tx1"/>
                    </a:solidFill>
                  </a:rPr>
                  <a:t>n</a:t>
                </a:r>
                <a:r>
                  <a:rPr lang="en-US" dirty="0">
                    <a:solidFill>
                      <a:schemeClr val="tx1"/>
                    </a:solidFill>
                  </a:rPr>
                  <a:t> </a:t>
                </a:r>
                <a:r>
                  <a:rPr lang="en-US" spc="-10" dirty="0">
                    <a:solidFill>
                      <a:schemeClr val="tx1"/>
                    </a:solidFill>
                  </a:rPr>
                  <a:t>t</a:t>
                </a:r>
                <a:r>
                  <a:rPr lang="en-US" spc="-5" dirty="0">
                    <a:solidFill>
                      <a:schemeClr val="tx1"/>
                    </a:solidFill>
                  </a:rPr>
                  <a:t>o </a:t>
                </a:r>
                <a:r>
                  <a:rPr lang="en-US" spc="-10" dirty="0">
                    <a:solidFill>
                      <a:schemeClr val="tx1"/>
                    </a:solidFill>
                  </a:rPr>
                  <a:t>chang</a:t>
                </a:r>
                <a:r>
                  <a:rPr lang="en-US" spc="-5" dirty="0">
                    <a:solidFill>
                      <a:schemeClr val="tx1"/>
                    </a:solidFill>
                  </a:rPr>
                  <a:t>e</a:t>
                </a:r>
                <a:r>
                  <a:rPr lang="en-US" dirty="0">
                    <a:solidFill>
                      <a:schemeClr val="tx1"/>
                    </a:solidFill>
                  </a:rPr>
                  <a:t> </a:t>
                </a:r>
                <a:r>
                  <a:rPr lang="en-US" spc="-10" dirty="0">
                    <a:solidFill>
                      <a:schemeClr val="tx1"/>
                    </a:solidFill>
                  </a:rPr>
                  <a:t>i</a:t>
                </a:r>
                <a:r>
                  <a:rPr lang="en-US" spc="-5" dirty="0">
                    <a:solidFill>
                      <a:schemeClr val="tx1"/>
                    </a:solidFill>
                  </a:rPr>
                  <a:t>n </a:t>
                </a:r>
                <a:r>
                  <a:rPr lang="en-US" spc="-10" dirty="0">
                    <a:solidFill>
                      <a:schemeClr val="tx1"/>
                    </a:solidFill>
                  </a:rPr>
                  <a:t>onl</a:t>
                </a:r>
                <a:r>
                  <a:rPr lang="en-US" spc="-5" dirty="0">
                    <a:solidFill>
                      <a:schemeClr val="tx1"/>
                    </a:solidFill>
                  </a:rPr>
                  <a:t>y </a:t>
                </a:r>
                <a:r>
                  <a:rPr lang="en-US" spc="-10" dirty="0">
                    <a:solidFill>
                      <a:schemeClr val="tx1"/>
                    </a:solidFill>
                  </a:rPr>
                  <a:t>on</a:t>
                </a:r>
                <a:r>
                  <a:rPr lang="en-US" spc="-5" dirty="0">
                    <a:solidFill>
                      <a:schemeClr val="tx1"/>
                    </a:solidFill>
                  </a:rPr>
                  <a:t>e </a:t>
                </a:r>
                <a:r>
                  <a:rPr lang="en-US" spc="-15" dirty="0">
                    <a:solidFill>
                      <a:schemeClr val="tx1"/>
                    </a:solidFill>
                  </a:rPr>
                  <a:t>wa</a:t>
                </a:r>
                <a:r>
                  <a:rPr lang="en-US" spc="-5" dirty="0">
                    <a:solidFill>
                      <a:schemeClr val="tx1"/>
                    </a:solidFill>
                  </a:rPr>
                  <a:t>y </a:t>
                </a:r>
                <a:r>
                  <a:rPr lang="en-US" spc="-10" dirty="0">
                    <a:solidFill>
                      <a:schemeClr val="tx1"/>
                    </a:solidFill>
                  </a:rPr>
                  <a:t>an</a:t>
                </a:r>
                <a:r>
                  <a:rPr lang="en-US" spc="-5" dirty="0">
                    <a:solidFill>
                      <a:schemeClr val="tx1"/>
                    </a:solidFill>
                  </a:rPr>
                  <a:t>d </a:t>
                </a:r>
                <a:r>
                  <a:rPr lang="en-US" spc="-15" dirty="0">
                    <a:solidFill>
                      <a:schemeClr val="tx1"/>
                    </a:solidFill>
                  </a:rPr>
                  <a:t>w</a:t>
                </a:r>
                <a:r>
                  <a:rPr lang="en-US" spc="-5" dirty="0">
                    <a:solidFill>
                      <a:schemeClr val="tx1"/>
                    </a:solidFill>
                  </a:rPr>
                  <a:t>e </a:t>
                </a:r>
                <a:r>
                  <a:rPr lang="en-US" spc="-10" dirty="0">
                    <a:solidFill>
                      <a:schemeClr val="tx1"/>
                    </a:solidFill>
                  </a:rPr>
                  <a:t>wis</a:t>
                </a:r>
                <a:r>
                  <a:rPr lang="en-US" spc="-5" dirty="0">
                    <a:solidFill>
                      <a:schemeClr val="tx1"/>
                    </a:solidFill>
                  </a:rPr>
                  <a:t>h </a:t>
                </a:r>
                <a:r>
                  <a:rPr lang="en-US" spc="-10" dirty="0">
                    <a:solidFill>
                      <a:schemeClr val="tx1"/>
                    </a:solidFill>
                  </a:rPr>
                  <a:t>t</a:t>
                </a:r>
                <a:r>
                  <a:rPr lang="en-US" spc="-5" dirty="0">
                    <a:solidFill>
                      <a:schemeClr val="tx1"/>
                    </a:solidFill>
                  </a:rPr>
                  <a:t>o </a:t>
                </a:r>
                <a:r>
                  <a:rPr lang="en-US" spc="-15" dirty="0">
                    <a:solidFill>
                      <a:schemeClr val="tx1"/>
                    </a:solidFill>
                  </a:rPr>
                  <a:t>mak</a:t>
                </a:r>
                <a:r>
                  <a:rPr lang="en-US" spc="-5" dirty="0">
                    <a:solidFill>
                      <a:schemeClr val="tx1"/>
                    </a:solidFill>
                  </a:rPr>
                  <a:t>e</a:t>
                </a:r>
                <a:r>
                  <a:rPr lang="en-US" dirty="0">
                    <a:solidFill>
                      <a:schemeClr val="tx1"/>
                    </a:solidFill>
                  </a:rPr>
                  <a:t> </a:t>
                </a:r>
                <a:r>
                  <a:rPr lang="en-US" spc="-10" dirty="0">
                    <a:solidFill>
                      <a:schemeClr val="tx1"/>
                    </a:solidFill>
                  </a:rPr>
                  <a:t>predictions.</a:t>
                </a:r>
              </a:p>
              <a:p>
                <a:pPr marL="0" marR="5080" indent="0">
                  <a:lnSpc>
                    <a:spcPct val="100000"/>
                  </a:lnSpc>
                  <a:buNone/>
                </a:pPr>
                <a:endParaRPr lang="en-US" dirty="0">
                  <a:solidFill>
                    <a:schemeClr val="tx1"/>
                  </a:solidFill>
                </a:endParaRPr>
              </a:p>
              <a:p>
                <a:pPr marL="0" marR="5080" indent="0">
                  <a:lnSpc>
                    <a:spcPct val="100000"/>
                  </a:lnSpc>
                  <a:buNone/>
                </a:pPr>
                <a:r>
                  <a:rPr lang="en-US" spc="-5" dirty="0">
                    <a:solidFill>
                      <a:schemeClr val="tx1"/>
                    </a:solidFill>
                  </a:rPr>
                  <a:t>Note</a:t>
                </a:r>
                <a:r>
                  <a:rPr lang="en-US" spc="80" dirty="0">
                    <a:solidFill>
                      <a:schemeClr val="tx1"/>
                    </a:solidFill>
                  </a:rPr>
                  <a:t> </a:t>
                </a:r>
                <a:r>
                  <a:rPr lang="en-US" spc="-5" dirty="0">
                    <a:solidFill>
                      <a:schemeClr val="tx1"/>
                    </a:solidFill>
                  </a:rPr>
                  <a:t>that</a:t>
                </a:r>
                <a:r>
                  <a:rPr lang="en-US" spc="80" dirty="0">
                    <a:solidFill>
                      <a:schemeClr val="tx1"/>
                    </a:solidFill>
                  </a:rPr>
                  <a:t> </a:t>
                </a:r>
                <a:r>
                  <a:rPr lang="en-US" spc="-5" dirty="0">
                    <a:solidFill>
                      <a:schemeClr val="tx1"/>
                    </a:solidFill>
                  </a:rPr>
                  <a:t>the</a:t>
                </a:r>
                <a:r>
                  <a:rPr lang="en-US" spc="80" dirty="0">
                    <a:solidFill>
                      <a:schemeClr val="tx1"/>
                    </a:solidFill>
                  </a:rPr>
                  <a:t> </a:t>
                </a:r>
                <a:r>
                  <a:rPr lang="en-US" spc="-5" dirty="0">
                    <a:solidFill>
                      <a:schemeClr val="tx1"/>
                    </a:solidFill>
                  </a:rPr>
                  <a:t>Initial</a:t>
                </a:r>
                <a:r>
                  <a:rPr lang="en-US" spc="80" dirty="0">
                    <a:solidFill>
                      <a:schemeClr val="tx1"/>
                    </a:solidFill>
                  </a:rPr>
                  <a:t> </a:t>
                </a:r>
                <a:r>
                  <a:rPr lang="en-US" spc="-15" dirty="0">
                    <a:solidFill>
                      <a:schemeClr val="tx1"/>
                    </a:solidFill>
                  </a:rPr>
                  <a:t>V</a:t>
                </a:r>
                <a:r>
                  <a:rPr lang="en-US" spc="-5" dirty="0">
                    <a:solidFill>
                      <a:schemeClr val="tx1"/>
                    </a:solidFill>
                  </a:rPr>
                  <a:t>alue</a:t>
                </a:r>
                <a:r>
                  <a:rPr lang="en-US" spc="80" dirty="0">
                    <a:solidFill>
                      <a:schemeClr val="tx1"/>
                    </a:solidFill>
                  </a:rPr>
                  <a:t> </a:t>
                </a:r>
                <a:r>
                  <a:rPr lang="en-US" spc="-5" dirty="0">
                    <a:solidFill>
                      <a:schemeClr val="tx1"/>
                    </a:solidFill>
                  </a:rPr>
                  <a:t>Problem,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𝑑𝑦</m:t>
                        </m:r>
                      </m:num>
                      <m:den>
                        <m:r>
                          <a:rPr lang="en-US" b="0" i="1" smtClean="0">
                            <a:solidFill>
                              <a:schemeClr val="tx1"/>
                            </a:solidFill>
                            <a:latin typeface="Cambria Math" panose="02040503050406030204" pitchFamily="18" charset="0"/>
                            <a:cs typeface="Times New Roman"/>
                          </a:rPr>
                          <m:t>𝑑𝑡</m:t>
                        </m:r>
                      </m:den>
                    </m:f>
                  </m:oMath>
                </a14:m>
                <a:r>
                  <a:rPr lang="en-US" spc="-25" dirty="0">
                    <a:solidFill>
                      <a:schemeClr val="tx1"/>
                    </a:solidFill>
                  </a:rPr>
                  <a:t> =</a:t>
                </a:r>
                <a:r>
                  <a:rPr lang="en-US" spc="-40" dirty="0">
                    <a:solidFill>
                      <a:schemeClr val="tx1"/>
                    </a:solidFill>
                  </a:rPr>
                  <a:t> </a:t>
                </a:r>
                <a:r>
                  <a:rPr lang="en-US" i="1" spc="75" dirty="0" err="1">
                    <a:solidFill>
                      <a:schemeClr val="tx1"/>
                    </a:solidFill>
                  </a:rPr>
                  <a:t>k</a:t>
                </a:r>
                <a:r>
                  <a:rPr lang="en-US" i="1" spc="-5" dirty="0" err="1">
                    <a:solidFill>
                      <a:schemeClr val="tx1"/>
                    </a:solidFill>
                  </a:rPr>
                  <a:t>y</a:t>
                </a:r>
                <a:r>
                  <a:rPr lang="en-US" i="1"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5" dirty="0">
                    <a:solidFill>
                      <a:schemeClr val="tx1"/>
                    </a:solidFill>
                  </a:rPr>
                  <a:t>y</a:t>
                </a:r>
                <a:r>
                  <a:rPr lang="en-US" spc="-5" dirty="0">
                    <a:solidFill>
                      <a:schemeClr val="tx1"/>
                    </a:solidFill>
                  </a:rPr>
                  <a:t>,</a:t>
                </a:r>
                <a:r>
                  <a:rPr lang="en-US" spc="80" dirty="0">
                    <a:solidFill>
                      <a:schemeClr val="tx1"/>
                    </a:solidFill>
                  </a:rPr>
                  <a:t> </a:t>
                </a:r>
                <a:r>
                  <a:rPr lang="en-US" spc="-10" dirty="0">
                    <a:solidFill>
                      <a:schemeClr val="tx1"/>
                    </a:solidFill>
                  </a:rPr>
                  <a:t>ha</a:t>
                </a:r>
                <a:r>
                  <a:rPr lang="en-US" spc="-5" dirty="0">
                    <a:solidFill>
                      <a:schemeClr val="tx1"/>
                    </a:solidFill>
                  </a:rPr>
                  <a:t>s</a:t>
                </a:r>
                <a:r>
                  <a:rPr lang="en-US" spc="80" dirty="0">
                    <a:solidFill>
                      <a:schemeClr val="tx1"/>
                    </a:solidFill>
                  </a:rPr>
                  <a:t> </a:t>
                </a:r>
                <a:r>
                  <a:rPr lang="en-US" spc="-10" dirty="0">
                    <a:solidFill>
                      <a:schemeClr val="tx1"/>
                    </a:solidFill>
                  </a:rPr>
                  <a:t>th</a:t>
                </a:r>
                <a:r>
                  <a:rPr lang="en-US" spc="-5" dirty="0">
                    <a:solidFill>
                      <a:schemeClr val="tx1"/>
                    </a:solidFill>
                  </a:rPr>
                  <a:t>e</a:t>
                </a:r>
                <a:r>
                  <a:rPr lang="en-US" spc="80" dirty="0">
                    <a:solidFill>
                      <a:schemeClr val="tx1"/>
                    </a:solidFill>
                  </a:rPr>
                  <a:t> </a:t>
                </a:r>
                <a:r>
                  <a:rPr lang="en-US" spc="-5" dirty="0">
                    <a:solidFill>
                      <a:schemeClr val="tx1"/>
                    </a:solidFill>
                  </a:rPr>
                  <a:t>s</a:t>
                </a:r>
                <a:r>
                  <a:rPr lang="en-US" spc="-10" dirty="0">
                    <a:solidFill>
                      <a:schemeClr val="tx1"/>
                    </a:solidFill>
                  </a:rPr>
                  <a:t>olutio</a:t>
                </a:r>
                <a:r>
                  <a:rPr lang="en-US" spc="-5" dirty="0">
                    <a:solidFill>
                      <a:schemeClr val="tx1"/>
                    </a:solidFill>
                  </a:rPr>
                  <a:t>n</a:t>
                </a:r>
                <a:r>
                  <a:rPr lang="en-US" dirty="0">
                    <a:solidFill>
                      <a:schemeClr val="tx1"/>
                    </a:solidFill>
                  </a:rPr>
                  <a:t> </a:t>
                </a:r>
                <a14:m>
                  <m:oMath xmlns:m="http://schemas.openxmlformats.org/officeDocument/2006/math">
                    <m:r>
                      <a:rPr lang="en-US" b="0" i="1" spc="-105" smtClean="0">
                        <a:solidFill>
                          <a:schemeClr val="tx1"/>
                        </a:solidFill>
                        <a:latin typeface="Cambria Math" panose="02040503050406030204" pitchFamily="18" charset="0"/>
                        <a:cs typeface="Times New Roman"/>
                      </a:rPr>
                      <m:t>𝑦</m:t>
                    </m:r>
                    <m:r>
                      <a:rPr lang="en-US" b="0" i="1" spc="-105" smtClean="0">
                        <a:solidFill>
                          <a:schemeClr val="tx1"/>
                        </a:solidFill>
                        <a:latin typeface="Cambria Math" panose="02040503050406030204" pitchFamily="18" charset="0"/>
                        <a:cs typeface="Times New Roman"/>
                      </a:rPr>
                      <m:t>=</m:t>
                    </m:r>
                    <m:sSub>
                      <m:sSubPr>
                        <m:ctrlPr>
                          <a:rPr lang="en-US" b="0" i="1" spc="-105" smtClean="0">
                            <a:solidFill>
                              <a:schemeClr val="tx1"/>
                            </a:solidFill>
                            <a:latin typeface="Cambria Math" panose="02040503050406030204" pitchFamily="18" charset="0"/>
                            <a:cs typeface="Times New Roman"/>
                          </a:rPr>
                        </m:ctrlPr>
                      </m:sSubPr>
                      <m:e>
                        <m:r>
                          <a:rPr lang="en-US" b="0" i="1" spc="-105" smtClean="0">
                            <a:solidFill>
                              <a:schemeClr val="tx1"/>
                            </a:solidFill>
                            <a:latin typeface="Cambria Math" panose="02040503050406030204" pitchFamily="18" charset="0"/>
                            <a:cs typeface="Times New Roman"/>
                          </a:rPr>
                          <m:t>𝑦</m:t>
                        </m:r>
                      </m:e>
                      <m:sub>
                        <m:r>
                          <a:rPr lang="en-US" b="0" i="1" spc="-105" smtClean="0">
                            <a:solidFill>
                              <a:schemeClr val="tx1"/>
                            </a:solidFill>
                            <a:latin typeface="Cambria Math" panose="02040503050406030204" pitchFamily="18" charset="0"/>
                            <a:cs typeface="Times New Roman"/>
                          </a:rPr>
                          <m:t>0</m:t>
                        </m:r>
                      </m:sub>
                    </m:sSub>
                    <m:sSup>
                      <m:sSupPr>
                        <m:ctrlPr>
                          <a:rPr lang="en-US" b="0" i="1" spc="-105" smtClean="0">
                            <a:solidFill>
                              <a:schemeClr val="tx1"/>
                            </a:solidFill>
                            <a:latin typeface="Cambria Math" panose="02040503050406030204" pitchFamily="18" charset="0"/>
                            <a:cs typeface="Times New Roman"/>
                          </a:rPr>
                        </m:ctrlPr>
                      </m:sSupPr>
                      <m:e>
                        <m:r>
                          <a:rPr lang="en-US" b="0" i="1" spc="-105" smtClean="0">
                            <a:solidFill>
                              <a:schemeClr val="tx1"/>
                            </a:solidFill>
                            <a:latin typeface="Cambria Math" panose="02040503050406030204" pitchFamily="18" charset="0"/>
                            <a:cs typeface="Times New Roman"/>
                          </a:rPr>
                          <m:t>𝑒</m:t>
                        </m:r>
                      </m:e>
                      <m:sup>
                        <m:r>
                          <a:rPr lang="en-US" b="0" i="1" spc="-105" smtClean="0">
                            <a:solidFill>
                              <a:schemeClr val="tx1"/>
                            </a:solidFill>
                            <a:latin typeface="Cambria Math" panose="02040503050406030204" pitchFamily="18" charset="0"/>
                            <a:cs typeface="Times New Roman"/>
                          </a:rPr>
                          <m:t>𝑘𝑡</m:t>
                        </m:r>
                      </m:sup>
                    </m:sSup>
                  </m:oMath>
                </a14:m>
                <a:r>
                  <a:rPr lang="en-US" baseline="-11111" dirty="0">
                    <a:solidFill>
                      <a:schemeClr val="tx1"/>
                    </a:solidFill>
                  </a:rPr>
                  <a:t> </a:t>
                </a:r>
                <a:r>
                  <a:rPr lang="en-US" spc="-10" dirty="0">
                    <a:solidFill>
                      <a:schemeClr val="tx1"/>
                    </a:solidFill>
                  </a:rPr>
                  <a:t>[obtaine</a:t>
                </a:r>
                <a:r>
                  <a:rPr lang="en-US" spc="-5" dirty="0">
                    <a:solidFill>
                      <a:schemeClr val="tx1"/>
                    </a:solidFill>
                  </a:rPr>
                  <a:t>d </a:t>
                </a:r>
                <a:r>
                  <a:rPr lang="en-US" spc="-10" dirty="0">
                    <a:solidFill>
                      <a:schemeClr val="tx1"/>
                    </a:solidFill>
                  </a:rPr>
                  <a:t>from</a:t>
                </a:r>
                <a:r>
                  <a:rPr lang="en-US" spc="-5" dirty="0">
                    <a:solidFill>
                      <a:schemeClr val="tx1"/>
                    </a:solidFill>
                  </a:rPr>
                  <a:t> </a:t>
                </a:r>
                <a:r>
                  <a:rPr lang="en-US" spc="-15" dirty="0">
                    <a:solidFill>
                      <a:schemeClr val="tx1"/>
                    </a:solidFill>
                  </a:rPr>
                  <a:t>Eq</a:t>
                </a:r>
                <a:r>
                  <a:rPr lang="en-US" spc="-5" dirty="0">
                    <a:solidFill>
                      <a:schemeClr val="tx1"/>
                    </a:solidFill>
                  </a:rPr>
                  <a:t>. (</a:t>
                </a:r>
                <a:r>
                  <a:rPr lang="en-US" spc="-10" dirty="0">
                    <a:solidFill>
                      <a:schemeClr val="tx1"/>
                    </a:solidFill>
                  </a:rPr>
                  <a:t>2</a:t>
                </a:r>
                <a:r>
                  <a:rPr lang="en-US" spc="-5" dirty="0">
                    <a:solidFill>
                      <a:schemeClr val="tx1"/>
                    </a:solidFill>
                  </a:rPr>
                  <a:t>) </a:t>
                </a:r>
                <a:r>
                  <a:rPr lang="en-US" spc="-10" dirty="0">
                    <a:solidFill>
                      <a:schemeClr val="tx1"/>
                    </a:solidFill>
                  </a:rPr>
                  <a:t>usin</a:t>
                </a:r>
                <a:r>
                  <a:rPr lang="en-US" spc="-5" dirty="0">
                    <a:solidFill>
                      <a:schemeClr val="tx1"/>
                    </a:solidFill>
                  </a:rPr>
                  <a:t>g t</a:t>
                </a:r>
                <a:r>
                  <a:rPr lang="en-US" spc="-10" dirty="0">
                    <a:solidFill>
                      <a:schemeClr val="tx1"/>
                    </a:solidFill>
                  </a:rPr>
                  <a:t>h</a:t>
                </a:r>
                <a:r>
                  <a:rPr lang="en-US" spc="-5" dirty="0">
                    <a:solidFill>
                      <a:schemeClr val="tx1"/>
                    </a:solidFill>
                  </a:rPr>
                  <a:t>e </a:t>
                </a:r>
                <a:r>
                  <a:rPr lang="en-US" spc="-10" dirty="0">
                    <a:solidFill>
                      <a:schemeClr val="tx1"/>
                    </a:solidFill>
                  </a:rPr>
                  <a:t>initia</a:t>
                </a:r>
                <a:r>
                  <a:rPr lang="en-US" spc="-5" dirty="0">
                    <a:solidFill>
                      <a:schemeClr val="tx1"/>
                    </a:solidFill>
                  </a:rPr>
                  <a:t>l </a:t>
                </a:r>
                <a:r>
                  <a:rPr lang="en-US" spc="-10" dirty="0">
                    <a:solidFill>
                      <a:schemeClr val="tx1"/>
                    </a:solidFill>
                  </a:rPr>
                  <a:t>conditio</a:t>
                </a:r>
                <a:r>
                  <a:rPr lang="en-US" spc="-5" dirty="0">
                    <a:solidFill>
                      <a:schemeClr val="tx1"/>
                    </a:solidFill>
                  </a:rPr>
                  <a:t>n</a:t>
                </a:r>
                <a:r>
                  <a:rPr lang="en-US" spc="60"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15" dirty="0">
                    <a:solidFill>
                      <a:schemeClr val="tx1"/>
                    </a:solidFill>
                  </a:rPr>
                  <a:t>y</a:t>
                </a:r>
                <a:r>
                  <a:rPr lang="en-US" spc="75" baseline="-25000" dirty="0">
                    <a:solidFill>
                      <a:schemeClr val="tx1"/>
                    </a:solidFill>
                  </a:rPr>
                  <a:t>0</a:t>
                </a:r>
                <a:r>
                  <a:rPr lang="en-US" spc="-5" dirty="0">
                    <a:solidFill>
                      <a:schemeClr val="tx1"/>
                    </a:solidFill>
                  </a:rPr>
                  <a:t>]. It is the only solution </a:t>
                </a:r>
                <a:r>
                  <a:rPr lang="en-US" spc="-10" dirty="0">
                    <a:solidFill>
                      <a:schemeClr val="tx1"/>
                    </a:solidFill>
                  </a:rPr>
                  <a:t>tha</a:t>
                </a:r>
                <a:r>
                  <a:rPr lang="en-US" spc="-5" dirty="0">
                    <a:solidFill>
                      <a:schemeClr val="tx1"/>
                    </a:solidFill>
                  </a:rPr>
                  <a:t>t</a:t>
                </a:r>
                <a:r>
                  <a:rPr lang="en-US" spc="-35" dirty="0">
                    <a:solidFill>
                      <a:schemeClr val="tx1"/>
                    </a:solidFill>
                  </a:rPr>
                  <a:t> </a:t>
                </a:r>
                <a:r>
                  <a:rPr lang="en-US" spc="-10" dirty="0">
                    <a:solidFill>
                      <a:schemeClr val="tx1"/>
                    </a:solidFill>
                  </a:rPr>
                  <a:t>i</a:t>
                </a:r>
                <a:r>
                  <a:rPr lang="en-US" spc="-5" dirty="0">
                    <a:solidFill>
                      <a:schemeClr val="tx1"/>
                    </a:solidFill>
                  </a:rPr>
                  <a:t>s</a:t>
                </a:r>
                <a:r>
                  <a:rPr lang="en-US" spc="-35" dirty="0">
                    <a:solidFill>
                      <a:schemeClr val="tx1"/>
                    </a:solidFill>
                  </a:rPr>
                  <a:t> </a:t>
                </a:r>
                <a:r>
                  <a:rPr lang="en-US" spc="-10" dirty="0">
                    <a:solidFill>
                      <a:schemeClr val="tx1"/>
                    </a:solidFill>
                  </a:rPr>
                  <a:t>provide</a:t>
                </a:r>
                <a:r>
                  <a:rPr lang="en-US" spc="-5" dirty="0">
                    <a:solidFill>
                      <a:schemeClr val="tx1"/>
                    </a:solidFill>
                  </a:rPr>
                  <a:t>d</a:t>
                </a:r>
                <a:r>
                  <a:rPr lang="en-US" spc="-35" dirty="0">
                    <a:solidFill>
                      <a:schemeClr val="tx1"/>
                    </a:solidFill>
                  </a:rPr>
                  <a:t> </a:t>
                </a:r>
                <a:r>
                  <a:rPr lang="en-US" spc="-10" dirty="0">
                    <a:solidFill>
                      <a:schemeClr val="tx1"/>
                    </a:solidFill>
                  </a:rPr>
                  <a:t>b</a:t>
                </a:r>
                <a:r>
                  <a:rPr lang="en-US" spc="-5" dirty="0">
                    <a:solidFill>
                      <a:schemeClr val="tx1"/>
                    </a:solidFill>
                  </a:rPr>
                  <a:t>y</a:t>
                </a:r>
                <a:r>
                  <a:rPr lang="en-US" spc="-35" dirty="0">
                    <a:solidFill>
                      <a:schemeClr val="tx1"/>
                    </a:solidFill>
                  </a:rPr>
                  <a:t> </a:t>
                </a:r>
                <a:r>
                  <a:rPr lang="en-US" spc="-10" dirty="0">
                    <a:solidFill>
                      <a:schemeClr val="tx1"/>
                    </a:solidFill>
                  </a:rPr>
                  <a:t>th</a:t>
                </a:r>
                <a:r>
                  <a:rPr lang="en-US" spc="-5" dirty="0">
                    <a:solidFill>
                      <a:schemeClr val="tx1"/>
                    </a:solidFill>
                  </a:rPr>
                  <a:t>e</a:t>
                </a:r>
                <a:r>
                  <a:rPr lang="en-US" spc="-35" dirty="0">
                    <a:solidFill>
                      <a:schemeClr val="tx1"/>
                    </a:solidFill>
                  </a:rPr>
                  <a:t> </a:t>
                </a:r>
                <a:r>
                  <a:rPr lang="en-US" spc="-10" dirty="0">
                    <a:solidFill>
                      <a:schemeClr val="tx1"/>
                    </a:solidFill>
                  </a:rPr>
                  <a:t>genera</a:t>
                </a:r>
                <a:r>
                  <a:rPr lang="en-US" spc="-5" dirty="0">
                    <a:solidFill>
                      <a:schemeClr val="tx1"/>
                    </a:solidFill>
                  </a:rPr>
                  <a:t>l</a:t>
                </a:r>
                <a:r>
                  <a:rPr lang="en-US" spc="-35" dirty="0">
                    <a:solidFill>
                      <a:schemeClr val="tx1"/>
                    </a:solidFill>
                  </a:rPr>
                  <a:t> </a:t>
                </a:r>
                <a:r>
                  <a:rPr lang="en-US" spc="-10" dirty="0">
                    <a:solidFill>
                      <a:schemeClr val="tx1"/>
                    </a:solidFill>
                  </a:rPr>
                  <a:t>solutio</a:t>
                </a:r>
                <a:r>
                  <a:rPr lang="en-US" spc="-5" dirty="0">
                    <a:solidFill>
                      <a:schemeClr val="tx1"/>
                    </a:solidFill>
                  </a:rPr>
                  <a:t>n</a:t>
                </a:r>
                <a:r>
                  <a:rPr lang="en-US" spc="-35" dirty="0">
                    <a:solidFill>
                      <a:schemeClr val="tx1"/>
                    </a:solidFill>
                  </a:rPr>
                  <a:t> </a:t>
                </a:r>
                <a:r>
                  <a:rPr lang="en-US" spc="-5" dirty="0">
                    <a:solidFill>
                      <a:schemeClr val="tx1"/>
                    </a:solidFill>
                  </a:rPr>
                  <a:t>f</a:t>
                </a:r>
                <a:r>
                  <a:rPr lang="en-US" spc="-10" dirty="0">
                    <a:solidFill>
                      <a:schemeClr val="tx1"/>
                    </a:solidFill>
                  </a:rPr>
                  <a:t>ormula</a:t>
                </a:r>
                <a:r>
                  <a:rPr lang="en-US" spc="-5" dirty="0">
                    <a:solidFill>
                      <a:schemeClr val="tx1"/>
                    </a:solidFill>
                  </a:rPr>
                  <a:t>.</a:t>
                </a:r>
                <a:r>
                  <a:rPr lang="en-US" spc="-35" dirty="0">
                    <a:solidFill>
                      <a:schemeClr val="tx1"/>
                    </a:solidFill>
                  </a:rPr>
                  <a:t> </a:t>
                </a:r>
                <a:r>
                  <a:rPr lang="en-US" spc="-10" dirty="0">
                    <a:solidFill>
                      <a:schemeClr val="tx1"/>
                    </a:solidFill>
                  </a:rPr>
                  <a:t>We</a:t>
                </a:r>
                <a:r>
                  <a:rPr lang="en-US" spc="-35" dirty="0">
                    <a:solidFill>
                      <a:schemeClr val="tx1"/>
                    </a:solidFill>
                  </a:rPr>
                  <a:t> </a:t>
                </a:r>
                <a:r>
                  <a:rPr lang="en-US" spc="-10" dirty="0">
                    <a:solidFill>
                      <a:schemeClr val="tx1"/>
                    </a:solidFill>
                  </a:rPr>
                  <a:t>ca</a:t>
                </a:r>
                <a:r>
                  <a:rPr lang="en-US" spc="-5" dirty="0">
                    <a:solidFill>
                      <a:schemeClr val="tx1"/>
                    </a:solidFill>
                  </a:rPr>
                  <a:t>n</a:t>
                </a:r>
                <a:r>
                  <a:rPr lang="en-US" spc="-35" dirty="0">
                    <a:solidFill>
                      <a:schemeClr val="tx1"/>
                    </a:solidFill>
                  </a:rPr>
                  <a:t> </a:t>
                </a:r>
                <a:r>
                  <a:rPr lang="en-US" spc="-10" dirty="0">
                    <a:solidFill>
                      <a:schemeClr val="tx1"/>
                    </a:solidFill>
                  </a:rPr>
                  <a:t>prov</a:t>
                </a:r>
                <a:r>
                  <a:rPr lang="en-US" spc="-5" dirty="0">
                    <a:solidFill>
                      <a:schemeClr val="tx1"/>
                    </a:solidFill>
                  </a:rPr>
                  <a:t>e</a:t>
                </a:r>
                <a:r>
                  <a:rPr lang="en-US" spc="-35" dirty="0">
                    <a:solidFill>
                      <a:schemeClr val="tx1"/>
                    </a:solidFill>
                  </a:rPr>
                  <a:t> </a:t>
                </a:r>
                <a:r>
                  <a:rPr lang="en-US" spc="-10" dirty="0">
                    <a:solidFill>
                      <a:schemeClr val="tx1"/>
                    </a:solidFill>
                  </a:rPr>
                  <a:t>tha</a:t>
                </a:r>
                <a:r>
                  <a:rPr lang="en-US" spc="-5" dirty="0">
                    <a:solidFill>
                      <a:schemeClr val="tx1"/>
                    </a:solidFill>
                  </a:rPr>
                  <a:t>t</a:t>
                </a:r>
                <a:r>
                  <a:rPr lang="en-US" spc="-35" dirty="0">
                    <a:solidFill>
                      <a:schemeClr val="tx1"/>
                    </a:solidFill>
                  </a:rPr>
                  <a:t> </a:t>
                </a:r>
                <a:r>
                  <a:rPr lang="en-US" spc="-10" dirty="0">
                    <a:solidFill>
                      <a:schemeClr val="tx1"/>
                    </a:solidFill>
                  </a:rPr>
                  <a:t>thi</a:t>
                </a:r>
                <a:r>
                  <a:rPr lang="en-US" spc="-5" dirty="0">
                    <a:solidFill>
                      <a:schemeClr val="tx1"/>
                    </a:solidFill>
                  </a:rPr>
                  <a:t>s</a:t>
                </a:r>
                <a:r>
                  <a:rPr lang="en-US" spc="-35" dirty="0">
                    <a:solidFill>
                      <a:schemeClr val="tx1"/>
                    </a:solidFill>
                  </a:rPr>
                  <a:t> </a:t>
                </a:r>
                <a:r>
                  <a:rPr lang="en-US" spc="-10" dirty="0">
                    <a:solidFill>
                      <a:schemeClr val="tx1"/>
                    </a:solidFill>
                  </a:rPr>
                  <a:t>solutio</a:t>
                </a:r>
                <a:r>
                  <a:rPr lang="en-US" spc="-5" dirty="0">
                    <a:solidFill>
                      <a:schemeClr val="tx1"/>
                    </a:solidFill>
                  </a:rPr>
                  <a:t>n</a:t>
                </a:r>
                <a:r>
                  <a:rPr lang="en-US" spc="-35" dirty="0">
                    <a:solidFill>
                      <a:schemeClr val="tx1"/>
                    </a:solidFill>
                  </a:rPr>
                  <a:t> </a:t>
                </a:r>
                <a:r>
                  <a:rPr lang="en-US" spc="-5" dirty="0">
                    <a:solidFill>
                      <a:schemeClr val="tx1"/>
                    </a:solidFill>
                  </a:rPr>
                  <a:t>is</a:t>
                </a:r>
                <a:r>
                  <a:rPr lang="en-US" spc="-35" dirty="0">
                    <a:solidFill>
                      <a:schemeClr val="tx1"/>
                    </a:solidFill>
                  </a:rPr>
                  <a:t> </a:t>
                </a:r>
                <a:r>
                  <a:rPr lang="en-US" spc="-10" dirty="0">
                    <a:solidFill>
                      <a:schemeClr val="tx1"/>
                    </a:solidFill>
                  </a:rPr>
                  <a:t>unique b</a:t>
                </a:r>
                <a:r>
                  <a:rPr lang="en-US" spc="-5" dirty="0">
                    <a:solidFill>
                      <a:schemeClr val="tx1"/>
                    </a:solidFill>
                  </a:rPr>
                  <a:t>y</a:t>
                </a:r>
                <a:r>
                  <a:rPr lang="en-US" dirty="0">
                    <a:solidFill>
                      <a:schemeClr val="tx1"/>
                    </a:solidFill>
                  </a:rPr>
                  <a:t> </a:t>
                </a:r>
                <a:r>
                  <a:rPr lang="en-US" spc="-10" dirty="0">
                    <a:solidFill>
                      <a:schemeClr val="tx1"/>
                    </a:solidFill>
                  </a:rPr>
                  <a:t>showin</a:t>
                </a:r>
                <a:r>
                  <a:rPr lang="en-US" spc="-5" dirty="0">
                    <a:solidFill>
                      <a:schemeClr val="tx1"/>
                    </a:solidFill>
                  </a:rPr>
                  <a:t>g</a:t>
                </a:r>
                <a:r>
                  <a:rPr lang="en-US"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dirty="0">
                    <a:solidFill>
                      <a:schemeClr val="tx1"/>
                    </a:solidFill>
                  </a:rPr>
                  <a:t> </a:t>
                </a:r>
                <a:r>
                  <a:rPr lang="en-US" spc="-10" dirty="0">
                    <a:solidFill>
                      <a:schemeClr val="tx1"/>
                    </a:solidFill>
                  </a:rPr>
                  <a:t>al</a:t>
                </a:r>
                <a:r>
                  <a:rPr lang="en-US" spc="-5" dirty="0">
                    <a:solidFill>
                      <a:schemeClr val="tx1"/>
                    </a:solidFill>
                  </a:rPr>
                  <a:t>l</a:t>
                </a:r>
                <a:r>
                  <a:rPr lang="en-US" dirty="0">
                    <a:solidFill>
                      <a:schemeClr val="tx1"/>
                    </a:solidFill>
                  </a:rPr>
                  <a:t> </a:t>
                </a:r>
                <a:r>
                  <a:rPr lang="en-US" spc="-5" dirty="0">
                    <a:solidFill>
                      <a:schemeClr val="tx1"/>
                    </a:solidFill>
                  </a:rPr>
                  <a:t>s</a:t>
                </a:r>
                <a:r>
                  <a:rPr lang="en-US" spc="-10" dirty="0">
                    <a:solidFill>
                      <a:schemeClr val="tx1"/>
                    </a:solidFill>
                  </a:rPr>
                  <a:t>olution</a:t>
                </a:r>
                <a:r>
                  <a:rPr lang="en-US" spc="-5" dirty="0">
                    <a:solidFill>
                      <a:schemeClr val="tx1"/>
                    </a:solidFill>
                  </a:rPr>
                  <a:t>s</a:t>
                </a:r>
                <a:r>
                  <a:rPr lang="en-US" dirty="0">
                    <a:solidFill>
                      <a:schemeClr val="tx1"/>
                    </a:solidFill>
                  </a:rPr>
                  <a:t> </a:t>
                </a:r>
                <a:r>
                  <a:rPr lang="en-US" spc="-10" dirty="0">
                    <a:solidFill>
                      <a:schemeClr val="tx1"/>
                    </a:solidFill>
                  </a:rPr>
                  <a:t>t</a:t>
                </a:r>
                <a:r>
                  <a:rPr lang="en-US" spc="-5" dirty="0">
                    <a:solidFill>
                      <a:schemeClr val="tx1"/>
                    </a:solidFill>
                  </a:rPr>
                  <a:t>o</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differentia</a:t>
                </a:r>
                <a:r>
                  <a:rPr lang="en-US" spc="-5" dirty="0">
                    <a:solidFill>
                      <a:schemeClr val="tx1"/>
                    </a:solidFill>
                  </a:rPr>
                  <a:t>l</a:t>
                </a:r>
                <a:r>
                  <a:rPr lang="en-US" dirty="0">
                    <a:solidFill>
                      <a:schemeClr val="tx1"/>
                    </a:solidFill>
                  </a:rPr>
                  <a:t> </a:t>
                </a:r>
                <a:r>
                  <a:rPr lang="en-US" spc="-10" dirty="0">
                    <a:solidFill>
                      <a:schemeClr val="tx1"/>
                    </a:solidFill>
                  </a:rPr>
                  <a:t>equatio</a:t>
                </a:r>
                <a:r>
                  <a:rPr lang="en-US" spc="-5" dirty="0">
                    <a:solidFill>
                      <a:schemeClr val="tx1"/>
                    </a:solidFill>
                  </a:rPr>
                  <a:t>n</a:t>
                </a:r>
                <a:r>
                  <a:rPr lang="en-US" dirty="0">
                    <a:solidFill>
                      <a:schemeClr val="tx1"/>
                    </a:solidFill>
                  </a:rPr>
                  <a:t> </a:t>
                </a:r>
                <a:r>
                  <a:rPr lang="en-US" spc="-10" dirty="0">
                    <a:solidFill>
                      <a:schemeClr val="tx1"/>
                    </a:solidFill>
                  </a:rPr>
                  <a:t>ar</a:t>
                </a:r>
                <a:r>
                  <a:rPr lang="en-US" spc="-5" dirty="0">
                    <a:solidFill>
                      <a:schemeClr val="tx1"/>
                    </a:solidFill>
                  </a:rPr>
                  <a:t>e</a:t>
                </a:r>
                <a:r>
                  <a:rPr lang="en-US" dirty="0">
                    <a:solidFill>
                      <a:schemeClr val="tx1"/>
                    </a:solidFill>
                  </a:rPr>
                  <a:t> </a:t>
                </a:r>
                <a:r>
                  <a:rPr lang="en-US" spc="-10" dirty="0">
                    <a:solidFill>
                      <a:schemeClr val="tx1"/>
                    </a:solidFill>
                  </a:rPr>
                  <a:t>provide</a:t>
                </a:r>
                <a:r>
                  <a:rPr lang="en-US" spc="-5" dirty="0">
                    <a:solidFill>
                      <a:schemeClr val="tx1"/>
                    </a:solidFill>
                  </a:rPr>
                  <a:t>d</a:t>
                </a:r>
                <a:r>
                  <a:rPr lang="en-US" dirty="0">
                    <a:solidFill>
                      <a:schemeClr val="tx1"/>
                    </a:solidFill>
                  </a:rPr>
                  <a:t> </a:t>
                </a:r>
                <a:r>
                  <a:rPr lang="en-US" spc="-10" dirty="0">
                    <a:solidFill>
                      <a:schemeClr val="tx1"/>
                    </a:solidFill>
                  </a:rPr>
                  <a:t>b</a:t>
                </a:r>
                <a:r>
                  <a:rPr lang="en-US" spc="-5" dirty="0">
                    <a:solidFill>
                      <a:schemeClr val="tx1"/>
                    </a:solidFill>
                  </a:rPr>
                  <a:t>y</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general </a:t>
                </a:r>
                <a:r>
                  <a:rPr lang="en-US" spc="-5" dirty="0">
                    <a:solidFill>
                      <a:schemeClr val="tx1"/>
                    </a:solidFill>
                  </a:rPr>
                  <a:t>solution (see </a:t>
                </a:r>
                <a:r>
                  <a:rPr lang="en-US" spc="-15" dirty="0">
                    <a:solidFill>
                      <a:schemeClr val="tx1"/>
                    </a:solidFill>
                  </a:rPr>
                  <a:t>E</a:t>
                </a:r>
                <a:r>
                  <a:rPr lang="en-US" spc="-5" dirty="0">
                    <a:solidFill>
                      <a:schemeClr val="tx1"/>
                    </a:solidFill>
                  </a:rPr>
                  <a:t>xercise 61).</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r="-169"/>
                </a:stretch>
              </a:blipFill>
            </p:spPr>
            <p:txBody>
              <a:bodyPr/>
              <a:lstStyle/>
              <a:p>
                <a:r>
                  <a:rPr lang="en-US">
                    <a:noFill/>
                  </a:rPr>
                  <a:t> </a:t>
                </a:r>
              </a:p>
            </p:txBody>
          </p:sp>
        </mc:Fallback>
      </mc:AlternateContent>
    </p:spTree>
    <p:extLst>
      <p:ext uri="{BB962C8B-B14F-4D97-AF65-F5344CB8AC3E}">
        <p14:creationId xmlns:p14="http://schemas.microsoft.com/office/powerpoint/2010/main" val="693052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smtClean="0"/>
                  <a:t>) (1 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5" dirty="0">
                    <a:solidFill>
                      <a:schemeClr val="tx1"/>
                    </a:solidFill>
                  </a:rPr>
                  <a:t>In this section, </a:t>
                </a:r>
                <a:r>
                  <a:rPr lang="en-US" spc="-15" dirty="0">
                    <a:solidFill>
                      <a:schemeClr val="tx1"/>
                    </a:solidFill>
                  </a:rPr>
                  <a:t>w</a:t>
                </a:r>
                <a:r>
                  <a:rPr lang="en-US" spc="-5" dirty="0">
                    <a:solidFill>
                      <a:schemeClr val="tx1"/>
                    </a:solidFill>
                  </a:rPr>
                  <a:t>e examine</a:t>
                </a:r>
                <a:r>
                  <a:rPr lang="en-US" dirty="0">
                    <a:solidFill>
                      <a:schemeClr val="tx1"/>
                    </a:solidFill>
                  </a:rPr>
                  <a:t> </a:t>
                </a:r>
                <a:r>
                  <a:rPr lang="en-US" spc="-5" dirty="0">
                    <a:solidFill>
                      <a:schemeClr val="tx1"/>
                    </a:solidFill>
                  </a:rPr>
                  <a:t>the differential equation</a:t>
                </a: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𝑑𝑦</m:t>
                          </m:r>
                        </m:num>
                        <m:den>
                          <m:r>
                            <a:rPr lang="en-US" b="0" i="1" smtClean="0">
                              <a:solidFill>
                                <a:schemeClr val="tx1"/>
                              </a:solidFill>
                              <a:latin typeface="Cambria Math" panose="02040503050406030204" pitchFamily="18" charset="0"/>
                              <a:cs typeface="Times New Roman"/>
                            </a:rPr>
                            <m:t>𝑑𝑡</m:t>
                          </m:r>
                        </m:den>
                      </m:f>
                      <m:r>
                        <a:rPr lang="en-US" b="0" i="1" smtClean="0">
                          <a:solidFill>
                            <a:schemeClr val="tx1"/>
                          </a:solidFill>
                          <a:latin typeface="Cambria Math" panose="02040503050406030204" pitchFamily="18" charset="0"/>
                          <a:cs typeface="Times New Roman"/>
                        </a:rPr>
                        <m:t>=</m:t>
                      </m:r>
                      <m:r>
                        <m:rPr>
                          <m:nor/>
                        </m:rPr>
                        <a:rPr lang="es-ES" i="1" dirty="0">
                          <a:solidFill>
                            <a:schemeClr val="tx1"/>
                          </a:solidFill>
                        </a:rPr>
                        <m:t>k</m:t>
                      </m:r>
                      <m:r>
                        <m:rPr>
                          <m:nor/>
                        </m:rPr>
                        <a:rPr lang="es-ES" dirty="0">
                          <a:solidFill>
                            <a:schemeClr val="tx1"/>
                          </a:solidFill>
                        </a:rPr>
                        <m:t>(</m:t>
                      </m:r>
                      <m:r>
                        <m:rPr>
                          <m:nor/>
                        </m:rPr>
                        <a:rPr lang="es-ES" i="1" dirty="0">
                          <a:solidFill>
                            <a:schemeClr val="tx1"/>
                          </a:solidFill>
                        </a:rPr>
                        <m:t>y</m:t>
                      </m:r>
                      <m:r>
                        <m:rPr>
                          <m:nor/>
                        </m:rPr>
                        <a:rPr lang="es-ES" dirty="0">
                          <a:solidFill>
                            <a:schemeClr val="tx1"/>
                          </a:solidFill>
                        </a:rPr>
                        <m:t> − </m:t>
                      </m:r>
                      <m:r>
                        <m:rPr>
                          <m:nor/>
                        </m:rPr>
                        <a:rPr lang="es-ES" i="1" dirty="0">
                          <a:solidFill>
                            <a:schemeClr val="tx1"/>
                          </a:solidFill>
                        </a:rPr>
                        <m:t>b</m:t>
                      </m:r>
                      <m:r>
                        <m:rPr>
                          <m:nor/>
                        </m:rPr>
                        <a:rPr lang="es-ES" dirty="0">
                          <a:solidFill>
                            <a:schemeClr val="tx1"/>
                          </a:solidFill>
                        </a:rPr>
                        <m:t>)</m:t>
                      </m:r>
                      <m:r>
                        <a:rPr lang="en-US" b="0" i="1" dirty="0" smtClean="0">
                          <a:solidFill>
                            <a:schemeClr val="tx1"/>
                          </a:solidFill>
                          <a:latin typeface="Cambria Math" panose="02040503050406030204" pitchFamily="18" charset="0"/>
                        </a:rPr>
                        <m:t> </m:t>
                      </m:r>
                      <m:r>
                        <m:rPr>
                          <m:nor/>
                        </m:rPr>
                        <a:rPr lang="en-US" b="0" i="0" dirty="0" smtClean="0">
                          <a:solidFill>
                            <a:schemeClr val="tx1"/>
                          </a:solidFill>
                        </a:rPr>
                        <m:t>(1)</m:t>
                      </m:r>
                    </m:oMath>
                  </m:oMathPara>
                </a14:m>
                <a:r>
                  <a:rPr lang="es-ES" dirty="0">
                    <a:solidFill>
                      <a:schemeClr val="tx1"/>
                    </a:solidFill>
                  </a:rPr>
                  <a:t/>
                </a:r>
                <a:br>
                  <a:rPr lang="es-ES" dirty="0">
                    <a:solidFill>
                      <a:schemeClr val="tx1"/>
                    </a:solidFill>
                  </a:rPr>
                </a:br>
                <a:r>
                  <a:rPr lang="en-US" spc="-10" dirty="0">
                    <a:solidFill>
                      <a:schemeClr val="tx1"/>
                    </a:solidFill>
                  </a:rPr>
                  <a:t>wher</a:t>
                </a:r>
                <a:r>
                  <a:rPr lang="en-US" spc="-5" dirty="0">
                    <a:solidFill>
                      <a:schemeClr val="tx1"/>
                    </a:solidFill>
                  </a:rPr>
                  <a:t>e </a:t>
                </a:r>
                <a:r>
                  <a:rPr lang="en-US" i="1" spc="-5" dirty="0">
                    <a:solidFill>
                      <a:schemeClr val="tx1"/>
                    </a:solidFill>
                  </a:rPr>
                  <a:t>k</a:t>
                </a:r>
                <a:r>
                  <a:rPr lang="en-US" i="1" spc="55" dirty="0">
                    <a:solidFill>
                      <a:schemeClr val="tx1"/>
                    </a:solidFill>
                  </a:rPr>
                  <a:t> </a:t>
                </a:r>
                <a:r>
                  <a:rPr lang="en-US" spc="-10" dirty="0">
                    <a:solidFill>
                      <a:schemeClr val="tx1"/>
                    </a:solidFill>
                  </a:rPr>
                  <a:t>an</a:t>
                </a:r>
                <a:r>
                  <a:rPr lang="en-US" spc="-5" dirty="0">
                    <a:solidFill>
                      <a:schemeClr val="tx1"/>
                    </a:solidFill>
                  </a:rPr>
                  <a:t>d </a:t>
                </a:r>
                <a:r>
                  <a:rPr lang="en-US" i="1" spc="-5" dirty="0">
                    <a:solidFill>
                      <a:schemeClr val="tx1"/>
                    </a:solidFill>
                  </a:rPr>
                  <a:t>b</a:t>
                </a:r>
                <a:r>
                  <a:rPr lang="en-US" i="1" spc="15" dirty="0">
                    <a:solidFill>
                      <a:schemeClr val="tx1"/>
                    </a:solidFill>
                  </a:rPr>
                  <a:t> </a:t>
                </a:r>
                <a:r>
                  <a:rPr lang="en-US" spc="-5" dirty="0">
                    <a:solidFill>
                      <a:schemeClr val="tx1"/>
                    </a:solidFill>
                  </a:rPr>
                  <a:t>are constants. This differential equation describes a quantity</a:t>
                </a:r>
                <a:r>
                  <a:rPr lang="en-US" spc="55" dirty="0">
                    <a:solidFill>
                      <a:schemeClr val="tx1"/>
                    </a:solidFill>
                  </a:rPr>
                  <a:t> </a:t>
                </a:r>
                <a:r>
                  <a:rPr lang="en-US" i="1" spc="-5" dirty="0">
                    <a:solidFill>
                      <a:schemeClr val="tx1"/>
                    </a:solidFill>
                  </a:rPr>
                  <a:t>y</a:t>
                </a:r>
                <a:r>
                  <a:rPr lang="en-US" i="1" spc="45" dirty="0">
                    <a:solidFill>
                      <a:schemeClr val="tx1"/>
                    </a:solidFill>
                  </a:rPr>
                  <a:t> </a:t>
                </a:r>
                <a:r>
                  <a:rPr lang="en-US" spc="-15" dirty="0">
                    <a:solidFill>
                      <a:schemeClr val="tx1"/>
                    </a:solidFill>
                  </a:rPr>
                  <a:t>whos</a:t>
                </a:r>
                <a:r>
                  <a:rPr lang="en-US" spc="-5" dirty="0">
                    <a:solidFill>
                      <a:schemeClr val="tx1"/>
                    </a:solidFill>
                  </a:rPr>
                  <a:t>e </a:t>
                </a:r>
                <a:r>
                  <a:rPr lang="en-US" i="1" spc="-5" dirty="0">
                    <a:solidFill>
                      <a:schemeClr val="tx1"/>
                    </a:solidFill>
                  </a:rPr>
                  <a:t>rate </a:t>
                </a:r>
                <a:r>
                  <a:rPr lang="en-US" i="1" spc="-10" dirty="0">
                    <a:solidFill>
                      <a:schemeClr val="tx1"/>
                    </a:solidFill>
                  </a:rPr>
                  <a:t>o</a:t>
                </a:r>
                <a:r>
                  <a:rPr lang="en-US" i="1" spc="-5" dirty="0">
                    <a:solidFill>
                      <a:schemeClr val="tx1"/>
                    </a:solidFill>
                  </a:rPr>
                  <a:t>f</a:t>
                </a:r>
                <a:r>
                  <a:rPr lang="en-US" i="1" spc="75" dirty="0">
                    <a:solidFill>
                      <a:schemeClr val="tx1"/>
                    </a:solidFill>
                  </a:rPr>
                  <a:t> </a:t>
                </a:r>
                <a:r>
                  <a:rPr lang="en-US" i="1" spc="-10" dirty="0">
                    <a:solidFill>
                      <a:schemeClr val="tx1"/>
                    </a:solidFill>
                  </a:rPr>
                  <a:t>chang</a:t>
                </a:r>
                <a:r>
                  <a:rPr lang="en-US" i="1" spc="-5" dirty="0">
                    <a:solidFill>
                      <a:schemeClr val="tx1"/>
                    </a:solidFill>
                  </a:rPr>
                  <a:t>e</a:t>
                </a:r>
                <a:r>
                  <a:rPr lang="en-US" i="1" spc="80" dirty="0">
                    <a:solidFill>
                      <a:schemeClr val="tx1"/>
                    </a:solidFill>
                  </a:rPr>
                  <a:t> </a:t>
                </a:r>
                <a:r>
                  <a:rPr lang="en-US" i="1" spc="-10" dirty="0">
                    <a:solidFill>
                      <a:schemeClr val="tx1"/>
                    </a:solidFill>
                  </a:rPr>
                  <a:t>i</a:t>
                </a:r>
                <a:r>
                  <a:rPr lang="en-US" i="1" spc="-5" dirty="0">
                    <a:solidFill>
                      <a:schemeClr val="tx1"/>
                    </a:solidFill>
                  </a:rPr>
                  <a:t>s</a:t>
                </a:r>
                <a:r>
                  <a:rPr lang="en-US" i="1" spc="75" dirty="0">
                    <a:solidFill>
                      <a:schemeClr val="tx1"/>
                    </a:solidFill>
                  </a:rPr>
                  <a:t> </a:t>
                </a:r>
                <a:r>
                  <a:rPr lang="en-US" i="1" spc="-10" dirty="0">
                    <a:solidFill>
                      <a:schemeClr val="tx1"/>
                    </a:solidFill>
                  </a:rPr>
                  <a:t>proportiona</a:t>
                </a:r>
                <a:r>
                  <a:rPr lang="en-US" i="1" spc="-5" dirty="0">
                    <a:solidFill>
                      <a:schemeClr val="tx1"/>
                    </a:solidFill>
                  </a:rPr>
                  <a:t>l</a:t>
                </a:r>
                <a:r>
                  <a:rPr lang="en-US" i="1" spc="80" dirty="0">
                    <a:solidFill>
                      <a:schemeClr val="tx1"/>
                    </a:solidFill>
                  </a:rPr>
                  <a:t> </a:t>
                </a:r>
                <a:r>
                  <a:rPr lang="en-US" i="1" spc="-10" dirty="0">
                    <a:solidFill>
                      <a:schemeClr val="tx1"/>
                    </a:solidFill>
                  </a:rPr>
                  <a:t>t</a:t>
                </a:r>
                <a:r>
                  <a:rPr lang="en-US" i="1" spc="-5" dirty="0">
                    <a:solidFill>
                      <a:schemeClr val="tx1"/>
                    </a:solidFill>
                  </a:rPr>
                  <a:t>o</a:t>
                </a:r>
                <a:r>
                  <a:rPr lang="en-US" i="1" spc="75" dirty="0">
                    <a:solidFill>
                      <a:schemeClr val="tx1"/>
                    </a:solidFill>
                  </a:rPr>
                  <a:t> </a:t>
                </a:r>
                <a:r>
                  <a:rPr lang="en-US" i="1" spc="-10" dirty="0">
                    <a:solidFill>
                      <a:schemeClr val="tx1"/>
                    </a:solidFill>
                  </a:rPr>
                  <a:t>th</a:t>
                </a:r>
                <a:r>
                  <a:rPr lang="en-US" i="1" spc="-5" dirty="0">
                    <a:solidFill>
                      <a:schemeClr val="tx1"/>
                    </a:solidFill>
                  </a:rPr>
                  <a:t>e</a:t>
                </a:r>
                <a:r>
                  <a:rPr lang="en-US" i="1" spc="75" dirty="0">
                    <a:solidFill>
                      <a:schemeClr val="tx1"/>
                    </a:solidFill>
                  </a:rPr>
                  <a:t> </a:t>
                </a:r>
                <a:r>
                  <a:rPr lang="en-US" i="1" spc="-10" dirty="0">
                    <a:solidFill>
                      <a:schemeClr val="tx1"/>
                    </a:solidFill>
                  </a:rPr>
                  <a:t>differenc</a:t>
                </a:r>
                <a:r>
                  <a:rPr lang="en-US" i="1" spc="-5" dirty="0">
                    <a:solidFill>
                      <a:schemeClr val="tx1"/>
                    </a:solidFill>
                  </a:rPr>
                  <a:t>e</a:t>
                </a:r>
                <a:r>
                  <a:rPr lang="en-US" i="1" dirty="0">
                    <a:solidFill>
                      <a:schemeClr val="tx1"/>
                    </a:solidFill>
                  </a:rPr>
                  <a:t> </a:t>
                </a:r>
                <a:r>
                  <a:rPr lang="en-US" i="1" spc="-5" dirty="0">
                    <a:solidFill>
                      <a:schemeClr val="tx1"/>
                    </a:solidFill>
                  </a:rPr>
                  <a:t>y</a:t>
                </a:r>
                <a:r>
                  <a:rPr lang="en-US" i="1" spc="20" dirty="0">
                    <a:solidFill>
                      <a:schemeClr val="tx1"/>
                    </a:solidFill>
                  </a:rPr>
                  <a:t> </a:t>
                </a:r>
                <a:r>
                  <a:rPr lang="en-US" spc="-25" dirty="0">
                    <a:solidFill>
                      <a:schemeClr val="tx1"/>
                    </a:solidFill>
                  </a:rPr>
                  <a:t>−</a:t>
                </a:r>
                <a:r>
                  <a:rPr lang="en-US" spc="-95" dirty="0">
                    <a:solidFill>
                      <a:schemeClr val="tx1"/>
                    </a:solidFill>
                  </a:rPr>
                  <a:t> </a:t>
                </a:r>
                <a:r>
                  <a:rPr lang="en-US" i="1" spc="5" dirty="0">
                    <a:solidFill>
                      <a:schemeClr val="tx1"/>
                    </a:solidFill>
                  </a:rPr>
                  <a:t>b</a:t>
                </a:r>
                <a:r>
                  <a:rPr lang="en-US" spc="-5" dirty="0">
                    <a:solidFill>
                      <a:schemeClr val="tx1"/>
                    </a:solidFill>
                  </a:rPr>
                  <a:t>.</a:t>
                </a:r>
                <a:r>
                  <a:rPr lang="en-US" spc="75" dirty="0">
                    <a:solidFill>
                      <a:schemeClr val="tx1"/>
                    </a:solidFill>
                  </a:rPr>
                  <a:t> </a:t>
                </a:r>
                <a:r>
                  <a:rPr lang="en-US" spc="-5" dirty="0">
                    <a:solidFill>
                      <a:schemeClr val="tx1"/>
                    </a:solidFill>
                  </a:rPr>
                  <a:t>It</a:t>
                </a:r>
                <a:r>
                  <a:rPr lang="en-US" spc="75" dirty="0">
                    <a:solidFill>
                      <a:schemeClr val="tx1"/>
                    </a:solidFill>
                  </a:rPr>
                  <a:t> </a:t>
                </a:r>
                <a:r>
                  <a:rPr lang="en-US" spc="-10" dirty="0">
                    <a:solidFill>
                      <a:schemeClr val="tx1"/>
                    </a:solidFill>
                  </a:rPr>
                  <a:t>a</a:t>
                </a:r>
                <a:r>
                  <a:rPr lang="en-US" spc="-5" dirty="0">
                    <a:solidFill>
                      <a:schemeClr val="tx1"/>
                    </a:solidFill>
                  </a:rPr>
                  <a:t>rises</a:t>
                </a:r>
                <a:r>
                  <a:rPr lang="en-US" spc="75" dirty="0">
                    <a:solidFill>
                      <a:schemeClr val="tx1"/>
                    </a:solidFill>
                  </a:rPr>
                  <a:t> </a:t>
                </a:r>
                <a:r>
                  <a:rPr lang="en-US" spc="-5" dirty="0">
                    <a:solidFill>
                      <a:schemeClr val="tx1"/>
                    </a:solidFill>
                  </a:rPr>
                  <a:t>in</a:t>
                </a:r>
                <a:r>
                  <a:rPr lang="en-US" spc="75" dirty="0">
                    <a:solidFill>
                      <a:schemeClr val="tx1"/>
                    </a:solidFill>
                  </a:rPr>
                  <a:t> </a:t>
                </a:r>
                <a:r>
                  <a:rPr lang="en-US" spc="-15" dirty="0">
                    <a:solidFill>
                      <a:schemeClr val="tx1"/>
                    </a:solidFill>
                  </a:rPr>
                  <a:t>m</a:t>
                </a:r>
                <a:r>
                  <a:rPr lang="en-US" spc="-5" dirty="0">
                    <a:solidFill>
                      <a:schemeClr val="tx1"/>
                    </a:solidFill>
                  </a:rPr>
                  <a:t>any</a:t>
                </a:r>
                <a:r>
                  <a:rPr lang="en-US" spc="75" dirty="0">
                    <a:solidFill>
                      <a:schemeClr val="tx1"/>
                    </a:solidFill>
                  </a:rPr>
                  <a:t> </a:t>
                </a:r>
                <a:r>
                  <a:rPr lang="en-US" spc="-5" dirty="0">
                    <a:solidFill>
                      <a:schemeClr val="tx1"/>
                    </a:solidFill>
                  </a:rPr>
                  <a:t>different</a:t>
                </a:r>
                <a:r>
                  <a:rPr lang="en-US" spc="75" dirty="0">
                    <a:solidFill>
                      <a:schemeClr val="tx1"/>
                    </a:solidFill>
                  </a:rPr>
                  <a:t> </a:t>
                </a:r>
                <a:r>
                  <a:rPr lang="en-US" spc="-5" dirty="0">
                    <a:solidFill>
                      <a:schemeClr val="tx1"/>
                    </a:solidFill>
                  </a:rPr>
                  <a:t>modeling situations.</a:t>
                </a:r>
                <a:r>
                  <a:rPr lang="en-US" spc="25" dirty="0">
                    <a:solidFill>
                      <a:schemeClr val="tx1"/>
                    </a:solidFill>
                  </a:rPr>
                  <a:t> </a:t>
                </a:r>
                <a:r>
                  <a:rPr lang="en-US" spc="-10" dirty="0">
                    <a:solidFill>
                      <a:schemeClr val="tx1"/>
                    </a:solidFill>
                  </a:rPr>
                  <a:t>We</a:t>
                </a:r>
                <a:r>
                  <a:rPr lang="en-US" spc="25" dirty="0">
                    <a:solidFill>
                      <a:schemeClr val="tx1"/>
                    </a:solidFill>
                  </a:rPr>
                  <a:t> </a:t>
                </a:r>
                <a:r>
                  <a:rPr lang="en-US" spc="-15" dirty="0">
                    <a:solidFill>
                      <a:schemeClr val="tx1"/>
                    </a:solidFill>
                  </a:rPr>
                  <a:t>w</a:t>
                </a:r>
                <a:r>
                  <a:rPr lang="en-US" spc="-5" dirty="0">
                    <a:solidFill>
                      <a:schemeClr val="tx1"/>
                    </a:solidFill>
                  </a:rPr>
                  <a:t>ill</a:t>
                </a:r>
                <a:r>
                  <a:rPr lang="en-US" spc="25" dirty="0">
                    <a:solidFill>
                      <a:schemeClr val="tx1"/>
                    </a:solidFill>
                  </a:rPr>
                  <a:t> </a:t>
                </a:r>
                <a:r>
                  <a:rPr lang="en-US" spc="-5" dirty="0">
                    <a:solidFill>
                      <a:schemeClr val="tx1"/>
                    </a:solidFill>
                  </a:rPr>
                  <a:t>use</a:t>
                </a:r>
                <a:r>
                  <a:rPr lang="en-US" spc="25" dirty="0">
                    <a:solidFill>
                      <a:schemeClr val="tx1"/>
                    </a:solidFill>
                  </a:rPr>
                  <a:t> </a:t>
                </a:r>
                <a:r>
                  <a:rPr lang="en-US" spc="-5" dirty="0">
                    <a:solidFill>
                      <a:schemeClr val="tx1"/>
                    </a:solidFill>
                  </a:rPr>
                  <a:t>it</a:t>
                </a:r>
                <a:r>
                  <a:rPr lang="en-US" spc="25" dirty="0">
                    <a:solidFill>
                      <a:schemeClr val="tx1"/>
                    </a:solidFill>
                  </a:rPr>
                  <a:t> </a:t>
                </a:r>
                <a:r>
                  <a:rPr lang="en-US" spc="-5" dirty="0">
                    <a:solidFill>
                      <a:schemeClr val="tx1"/>
                    </a:solidFill>
                  </a:rPr>
                  <a:t>to</a:t>
                </a:r>
                <a:r>
                  <a:rPr lang="en-US" spc="25" dirty="0">
                    <a:solidFill>
                      <a:schemeClr val="tx1"/>
                    </a:solidFill>
                  </a:rPr>
                  <a:t> </a:t>
                </a:r>
                <a:r>
                  <a:rPr lang="en-US" spc="-15" dirty="0">
                    <a:solidFill>
                      <a:schemeClr val="tx1"/>
                    </a:solidFill>
                  </a:rPr>
                  <a:t>m</a:t>
                </a:r>
                <a:r>
                  <a:rPr lang="en-US" spc="-5" dirty="0">
                    <a:solidFill>
                      <a:schemeClr val="tx1"/>
                    </a:solidFill>
                  </a:rPr>
                  <a:t>odel</a:t>
                </a:r>
                <a:r>
                  <a:rPr lang="en-US" spc="25" dirty="0">
                    <a:solidFill>
                      <a:schemeClr val="tx1"/>
                    </a:solidFill>
                  </a:rPr>
                  <a:t> </a:t>
                </a:r>
                <a:r>
                  <a:rPr lang="en-US" spc="-5" dirty="0">
                    <a:solidFill>
                      <a:schemeClr val="tx1"/>
                    </a:solidFill>
                  </a:rPr>
                  <a:t>a</a:t>
                </a:r>
                <a:r>
                  <a:rPr lang="en-US" spc="25" dirty="0">
                    <a:solidFill>
                      <a:schemeClr val="tx1"/>
                    </a:solidFill>
                  </a:rPr>
                  <a:t> </a:t>
                </a:r>
                <a:r>
                  <a:rPr lang="en-US" spc="-5" dirty="0">
                    <a:solidFill>
                      <a:schemeClr val="tx1"/>
                    </a:solidFill>
                  </a:rPr>
                  <a:t>cooling</a:t>
                </a:r>
                <a:r>
                  <a:rPr lang="en-US" spc="25" dirty="0">
                    <a:solidFill>
                      <a:schemeClr val="tx1"/>
                    </a:solidFill>
                  </a:rPr>
                  <a:t> </a:t>
                </a:r>
                <a:r>
                  <a:rPr lang="en-US" spc="-5" dirty="0">
                    <a:solidFill>
                      <a:schemeClr val="tx1"/>
                    </a:solidFill>
                  </a:rPr>
                  <a:t>object</a:t>
                </a:r>
                <a:r>
                  <a:rPr lang="en-US" spc="25" dirty="0">
                    <a:solidFill>
                      <a:schemeClr val="tx1"/>
                    </a:solidFill>
                  </a:rPr>
                  <a:t> </a:t>
                </a:r>
                <a:r>
                  <a:rPr lang="en-US" spc="-5" dirty="0">
                    <a:solidFill>
                      <a:schemeClr val="tx1"/>
                    </a:solidFill>
                  </a:rPr>
                  <a:t>in</a:t>
                </a:r>
                <a:r>
                  <a:rPr lang="en-US" spc="25" dirty="0">
                    <a:solidFill>
                      <a:schemeClr val="tx1"/>
                    </a:solidFill>
                  </a:rPr>
                  <a:t> </a:t>
                </a:r>
                <a:r>
                  <a:rPr lang="en-US" spc="-5" dirty="0">
                    <a:solidFill>
                      <a:schemeClr val="tx1"/>
                    </a:solidFill>
                  </a:rPr>
                  <a:t>a</a:t>
                </a:r>
                <a:r>
                  <a:rPr lang="en-US" spc="25" dirty="0">
                    <a:solidFill>
                      <a:schemeClr val="tx1"/>
                    </a:solidFill>
                  </a:rPr>
                  <a:t> </a:t>
                </a:r>
                <a:r>
                  <a:rPr lang="en-US" spc="-5" dirty="0">
                    <a:solidFill>
                      <a:schemeClr val="tx1"/>
                    </a:solidFill>
                  </a:rPr>
                  <a:t>fixed-temperature</a:t>
                </a:r>
                <a:r>
                  <a:rPr lang="en-US" spc="25" dirty="0">
                    <a:solidFill>
                      <a:schemeClr val="tx1"/>
                    </a:solidFill>
                  </a:rPr>
                  <a:t> </a:t>
                </a:r>
                <a:r>
                  <a:rPr lang="en-US" spc="-5" dirty="0">
                    <a:solidFill>
                      <a:schemeClr val="tx1"/>
                    </a:solidFill>
                  </a:rPr>
                  <a:t>environment, </a:t>
                </a:r>
                <a:r>
                  <a:rPr lang="en-US" spc="-10" dirty="0">
                    <a:solidFill>
                      <a:schemeClr val="tx1"/>
                    </a:solidFill>
                  </a:rPr>
                  <a:t>vertica</a:t>
                </a:r>
                <a:r>
                  <a:rPr lang="en-US" spc="-5" dirty="0">
                    <a:solidFill>
                      <a:schemeClr val="tx1"/>
                    </a:solidFill>
                  </a:rPr>
                  <a:t>l</a:t>
                </a:r>
                <a:r>
                  <a:rPr lang="en-US" spc="15" dirty="0">
                    <a:solidFill>
                      <a:schemeClr val="tx1"/>
                    </a:solidFill>
                  </a:rPr>
                  <a:t> </a:t>
                </a:r>
                <a:r>
                  <a:rPr lang="en-US" spc="-10" dirty="0">
                    <a:solidFill>
                      <a:schemeClr val="tx1"/>
                    </a:solidFill>
                  </a:rPr>
                  <a:t>motio</a:t>
                </a:r>
                <a:r>
                  <a:rPr lang="en-US" spc="-5" dirty="0">
                    <a:solidFill>
                      <a:schemeClr val="tx1"/>
                    </a:solidFill>
                  </a:rPr>
                  <a:t>n</a:t>
                </a:r>
                <a:r>
                  <a:rPr lang="en-US" spc="15" dirty="0">
                    <a:solidFill>
                      <a:schemeClr val="tx1"/>
                    </a:solidFill>
                  </a:rPr>
                  <a:t> </a:t>
                </a:r>
                <a:r>
                  <a:rPr lang="en-US" spc="-10" dirty="0">
                    <a:solidFill>
                      <a:schemeClr val="tx1"/>
                    </a:solidFill>
                  </a:rPr>
                  <a:t>unde</a:t>
                </a:r>
                <a:r>
                  <a:rPr lang="en-US" spc="-5" dirty="0">
                    <a:solidFill>
                      <a:schemeClr val="tx1"/>
                    </a:solidFill>
                  </a:rPr>
                  <a:t>r</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i</a:t>
                </a:r>
                <a:r>
                  <a:rPr lang="en-US" spc="-10" dirty="0">
                    <a:solidFill>
                      <a:schemeClr val="tx1"/>
                    </a:solidFill>
                  </a:rPr>
                  <a:t>nfluenc</a:t>
                </a:r>
                <a:r>
                  <a:rPr lang="en-US" spc="-5" dirty="0">
                    <a:solidFill>
                      <a:schemeClr val="tx1"/>
                    </a:solidFill>
                  </a:rPr>
                  <a:t>e</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gravit</a:t>
                </a:r>
                <a:r>
                  <a:rPr lang="en-US" spc="-5" dirty="0">
                    <a:solidFill>
                      <a:schemeClr val="tx1"/>
                    </a:solidFill>
                  </a:rPr>
                  <a:t>y</a:t>
                </a:r>
                <a:r>
                  <a:rPr lang="en-US" spc="15"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0" dirty="0">
                    <a:solidFill>
                      <a:schemeClr val="tx1"/>
                    </a:solidFill>
                  </a:rPr>
                  <a:t>ai</a:t>
                </a:r>
                <a:r>
                  <a:rPr lang="en-US" spc="-5" dirty="0">
                    <a:solidFill>
                      <a:schemeClr val="tx1"/>
                    </a:solidFill>
                  </a:rPr>
                  <a:t>r</a:t>
                </a:r>
                <a:r>
                  <a:rPr lang="en-US" spc="15" dirty="0">
                    <a:solidFill>
                      <a:schemeClr val="tx1"/>
                    </a:solidFill>
                  </a:rPr>
                  <a:t> </a:t>
                </a:r>
                <a:r>
                  <a:rPr lang="en-US" spc="-5" dirty="0">
                    <a:solidFill>
                      <a:schemeClr val="tx1"/>
                    </a:solidFill>
                  </a:rPr>
                  <a:t>r</a:t>
                </a:r>
                <a:r>
                  <a:rPr lang="en-US" spc="-10" dirty="0">
                    <a:solidFill>
                      <a:schemeClr val="tx1"/>
                    </a:solidFill>
                  </a:rPr>
                  <a:t>esistance</a:t>
                </a:r>
                <a:r>
                  <a:rPr lang="en-US" spc="-5" dirty="0">
                    <a:solidFill>
                      <a:schemeClr val="tx1"/>
                    </a:solidFill>
                  </a:rPr>
                  <a:t>,</a:t>
                </a:r>
                <a:r>
                  <a:rPr lang="en-US" spc="15"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changin</a:t>
                </a:r>
                <a:r>
                  <a:rPr lang="en-US" spc="-5" dirty="0">
                    <a:solidFill>
                      <a:schemeClr val="tx1"/>
                    </a:solidFill>
                  </a:rPr>
                  <a:t>g</a:t>
                </a:r>
                <a:r>
                  <a:rPr lang="en-US" spc="15" dirty="0">
                    <a:solidFill>
                      <a:schemeClr val="tx1"/>
                    </a:solidFill>
                  </a:rPr>
                  <a:t> </a:t>
                </a:r>
                <a:r>
                  <a:rPr lang="en-US" spc="-10" dirty="0">
                    <a:solidFill>
                      <a:schemeClr val="tx1"/>
                    </a:solidFill>
                  </a:rPr>
                  <a:t>value o</a:t>
                </a:r>
                <a:r>
                  <a:rPr lang="en-US" spc="-5" dirty="0">
                    <a:solidFill>
                      <a:schemeClr val="tx1"/>
                    </a:solidFill>
                  </a:rPr>
                  <a:t>f </a:t>
                </a:r>
                <a:r>
                  <a:rPr lang="en-US" spc="-10" dirty="0">
                    <a:solidFill>
                      <a:schemeClr val="tx1"/>
                    </a:solidFill>
                  </a:rPr>
                  <a:t>a</a:t>
                </a:r>
                <a:r>
                  <a:rPr lang="en-US" spc="-5" dirty="0">
                    <a:solidFill>
                      <a:schemeClr val="tx1"/>
                    </a:solidFill>
                  </a:rPr>
                  <a:t>n </a:t>
                </a:r>
                <a:r>
                  <a:rPr lang="en-US" spc="-10" dirty="0">
                    <a:solidFill>
                      <a:schemeClr val="tx1"/>
                    </a:solidFill>
                  </a:rPr>
                  <a:t>annuity.</a:t>
                </a:r>
                <a:endParaRPr lang="en-US" dirty="0">
                  <a:solidFill>
                    <a:schemeClr val="tx1"/>
                  </a:solidFill>
                </a:endParaRPr>
              </a:p>
              <a:p>
                <a:pPr marL="0" marR="5080" indent="0">
                  <a:lnSpc>
                    <a:spcPct val="100000"/>
                  </a:lnSpc>
                  <a:buNone/>
                </a:pPr>
                <a:r>
                  <a:rPr lang="en-US" spc="-5" dirty="0">
                    <a:solidFill>
                      <a:schemeClr val="tx1"/>
                    </a:solidFill>
                  </a:rPr>
                  <a:t>This differential</a:t>
                </a:r>
                <a:r>
                  <a:rPr lang="en-US" dirty="0">
                    <a:solidFill>
                      <a:schemeClr val="tx1"/>
                    </a:solidFill>
                  </a:rPr>
                  <a:t> </a:t>
                </a:r>
                <a:r>
                  <a:rPr lang="en-US" spc="-5" dirty="0">
                    <a:solidFill>
                      <a:schemeClr val="tx1"/>
                    </a:solidFill>
                  </a:rPr>
                  <a:t>equation</a:t>
                </a:r>
                <a:r>
                  <a:rPr lang="en-US" dirty="0">
                    <a:solidFill>
                      <a:schemeClr val="tx1"/>
                    </a:solidFill>
                  </a:rPr>
                  <a:t> </a:t>
                </a:r>
                <a:r>
                  <a:rPr lang="en-US" spc="-5" dirty="0">
                    <a:solidFill>
                      <a:schemeClr val="tx1"/>
                    </a:solidFill>
                  </a:rPr>
                  <a:t>can</a:t>
                </a:r>
                <a:r>
                  <a:rPr lang="en-US" dirty="0">
                    <a:solidFill>
                      <a:schemeClr val="tx1"/>
                    </a:solidFill>
                  </a:rPr>
                  <a:t> </a:t>
                </a:r>
                <a:r>
                  <a:rPr lang="en-US" spc="-5" dirty="0">
                    <a:solidFill>
                      <a:schemeClr val="tx1"/>
                    </a:solidFill>
                  </a:rPr>
                  <a:t>be</a:t>
                </a:r>
                <a:r>
                  <a:rPr lang="en-US" dirty="0">
                    <a:solidFill>
                      <a:schemeClr val="tx1"/>
                    </a:solidFill>
                  </a:rPr>
                  <a:t> </a:t>
                </a:r>
                <a:r>
                  <a:rPr lang="en-US" spc="-5" dirty="0">
                    <a:solidFill>
                      <a:schemeClr val="tx1"/>
                    </a:solidFill>
                  </a:rPr>
                  <a:t>written</a:t>
                </a:r>
                <a:r>
                  <a:rPr lang="en-US" dirty="0">
                    <a:solidFill>
                      <a:schemeClr val="tx1"/>
                    </a:solidFill>
                  </a:rPr>
                  <a:t> </a:t>
                </a:r>
                <a:r>
                  <a:rPr lang="en-US" spc="-5" dirty="0">
                    <a:solidFill>
                      <a:schemeClr val="tx1"/>
                    </a:solidFill>
                  </a:rPr>
                  <a:t>in</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form  </a:t>
                </a:r>
                <a14:m>
                  <m:oMath xmlns:m="http://schemas.openxmlformats.org/officeDocument/2006/math">
                    <m:r>
                      <a:rPr lang="en-US" b="0" i="0" smtClean="0">
                        <a:solidFill>
                          <a:schemeClr val="tx1"/>
                        </a:solidFill>
                        <a:latin typeface="Cambria Math" panose="02040503050406030204" pitchFamily="18" charset="0"/>
                        <a:cs typeface="Times New Roman"/>
                      </a:rPr>
                      <m:t> </m:t>
                    </m:r>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𝑑𝑦</m:t>
                        </m:r>
                      </m:num>
                      <m:den>
                        <m:r>
                          <a:rPr lang="en-US" i="1">
                            <a:solidFill>
                              <a:schemeClr val="tx1"/>
                            </a:solidFill>
                            <a:latin typeface="Cambria Math" panose="02040503050406030204" pitchFamily="18" charset="0"/>
                            <a:cs typeface="Times New Roman"/>
                          </a:rPr>
                          <m:t>𝑑𝑡</m:t>
                        </m:r>
                      </m:den>
                    </m:f>
                    <m:r>
                      <a:rPr lang="en-US" i="1">
                        <a:solidFill>
                          <a:schemeClr val="tx1"/>
                        </a:solidFill>
                        <a:latin typeface="Cambria Math" panose="02040503050406030204" pitchFamily="18" charset="0"/>
                        <a:cs typeface="Times New Roman"/>
                      </a:rPr>
                      <m:t>=</m:t>
                    </m:r>
                    <m:r>
                      <m:rPr>
                        <m:nor/>
                      </m:rPr>
                      <a:rPr lang="es-ES" i="1" dirty="0">
                        <a:solidFill>
                          <a:schemeClr val="tx1"/>
                        </a:solidFill>
                      </a:rPr>
                      <m:t>k</m:t>
                    </m:r>
                    <m:r>
                      <m:rPr>
                        <m:nor/>
                      </m:rPr>
                      <a:rPr lang="en-US" b="0" i="1" dirty="0" smtClean="0">
                        <a:solidFill>
                          <a:schemeClr val="tx1"/>
                        </a:solidFill>
                      </a:rPr>
                      <m:t> + </m:t>
                    </m:r>
                    <m:r>
                      <m:rPr>
                        <m:nor/>
                      </m:rPr>
                      <a:rPr lang="en-US" b="0" i="1" dirty="0" smtClean="0">
                        <a:solidFill>
                          <a:schemeClr val="tx1"/>
                        </a:solidFill>
                      </a:rPr>
                      <m:t>c</m:t>
                    </m:r>
                    <m:r>
                      <m:rPr>
                        <m:nor/>
                      </m:rPr>
                      <a:rPr lang="en-US" b="0" i="0" dirty="0" smtClean="0">
                        <a:solidFill>
                          <a:schemeClr val="tx1"/>
                        </a:solidFill>
                      </a:rPr>
                      <m:t>,</m:t>
                    </m:r>
                  </m:oMath>
                </a14:m>
                <a:r>
                  <a:rPr lang="en-US" i="1"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spc="-10" dirty="0">
                    <a:solidFill>
                      <a:schemeClr val="tx1"/>
                    </a:solidFill>
                  </a:rPr>
                  <a:t>i</a:t>
                </a:r>
                <a:r>
                  <a:rPr lang="en-US" spc="-5" dirty="0">
                    <a:solidFill>
                      <a:schemeClr val="tx1"/>
                    </a:solidFill>
                  </a:rPr>
                  <a:t>s</a:t>
                </a:r>
                <a:r>
                  <a:rPr lang="en-US" dirty="0">
                    <a:solidFill>
                      <a:schemeClr val="tx1"/>
                    </a:solidFill>
                  </a:rPr>
                  <a:t> </a:t>
                </a:r>
                <a:r>
                  <a:rPr lang="en-US" spc="-10" dirty="0">
                    <a:solidFill>
                      <a:schemeClr val="tx1"/>
                    </a:solidFill>
                  </a:rPr>
                  <a:t>called </a:t>
                </a:r>
                <a:r>
                  <a:rPr lang="en-US" b="1" i="1" spc="-10" dirty="0">
                    <a:solidFill>
                      <a:schemeClr val="tx1"/>
                    </a:solidFill>
                  </a:rPr>
                  <a:t>linea</a:t>
                </a:r>
                <a:r>
                  <a:rPr lang="en-US" b="1" i="1" spc="-5" dirty="0">
                    <a:solidFill>
                      <a:schemeClr val="tx1"/>
                    </a:solidFill>
                  </a:rPr>
                  <a:t>r</a:t>
                </a:r>
                <a:r>
                  <a:rPr lang="en-US" b="1" dirty="0">
                    <a:solidFill>
                      <a:schemeClr val="tx1"/>
                    </a:solidFill>
                  </a:rPr>
                  <a:t> </a:t>
                </a:r>
                <a:r>
                  <a:rPr lang="en-US" spc="-10" dirty="0">
                    <a:solidFill>
                      <a:schemeClr val="tx1"/>
                    </a:solidFill>
                  </a:rPr>
                  <a:t>becaus</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relationshi</a:t>
                </a:r>
                <a:r>
                  <a:rPr lang="en-US" spc="-5" dirty="0">
                    <a:solidFill>
                      <a:schemeClr val="tx1"/>
                    </a:solidFill>
                  </a:rPr>
                  <a:t>p</a:t>
                </a:r>
                <a:r>
                  <a:rPr lang="en-US" dirty="0">
                    <a:solidFill>
                      <a:schemeClr val="tx1"/>
                    </a:solidFill>
                  </a:rPr>
                  <a:t> </a:t>
                </a:r>
                <a:r>
                  <a:rPr lang="en-US" spc="-10" dirty="0">
                    <a:solidFill>
                      <a:schemeClr val="tx1"/>
                    </a:solidFill>
                  </a:rPr>
                  <a:t>betwee</a:t>
                </a:r>
                <a:r>
                  <a:rPr lang="en-US" spc="-5" dirty="0">
                    <a:solidFill>
                      <a:schemeClr val="tx1"/>
                    </a:solidFill>
                  </a:rPr>
                  <a:t>n</a:t>
                </a:r>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𝑑𝑦</m:t>
                        </m:r>
                      </m:num>
                      <m:den>
                        <m:r>
                          <a:rPr lang="en-US" i="1">
                            <a:solidFill>
                              <a:schemeClr val="tx1"/>
                            </a:solidFill>
                            <a:latin typeface="Cambria Math" panose="02040503050406030204" pitchFamily="18" charset="0"/>
                            <a:cs typeface="Times New Roman"/>
                          </a:rPr>
                          <m:t>𝑑𝑡</m:t>
                        </m:r>
                      </m:den>
                    </m:f>
                  </m:oMath>
                </a14:m>
                <a:r>
                  <a:rPr lang="en-US" i="1" baseline="33333"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5" dirty="0">
                    <a:solidFill>
                      <a:schemeClr val="tx1"/>
                    </a:solidFill>
                  </a:rPr>
                  <a:t>y</a:t>
                </a:r>
                <a:r>
                  <a:rPr lang="en-US" i="1" dirty="0">
                    <a:solidFill>
                      <a:schemeClr val="tx1"/>
                    </a:solidFill>
                  </a:rPr>
                  <a:t> </a:t>
                </a:r>
                <a:r>
                  <a:rPr lang="en-US" spc="-5" dirty="0">
                    <a:solidFill>
                      <a:schemeClr val="tx1"/>
                    </a:solidFill>
                  </a:rPr>
                  <a:t>is</a:t>
                </a:r>
                <a:r>
                  <a:rPr lang="en-US" dirty="0">
                    <a:solidFill>
                      <a:schemeClr val="tx1"/>
                    </a:solidFill>
                  </a:rPr>
                  <a:t> </a:t>
                </a:r>
                <a:r>
                  <a:rPr lang="en-US" spc="-5" dirty="0">
                    <a:solidFill>
                      <a:schemeClr val="tx1"/>
                    </a:solidFill>
                  </a:rPr>
                  <a:t>linear.</a:t>
                </a:r>
                <a:r>
                  <a:rPr lang="en-US" dirty="0">
                    <a:solidFill>
                      <a:schemeClr val="tx1"/>
                    </a:solidFill>
                  </a:rPr>
                  <a:t> </a:t>
                </a: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3"/>
                <a:stretch>
                  <a:fillRect l="-734"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993690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(2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621237"/>
              </a:xfrm>
            </p:spPr>
            <p:txBody>
              <a:bodyPr>
                <a:noAutofit/>
              </a:bodyPr>
              <a:lstStyle/>
              <a:p>
                <a:pPr marL="0" marR="5080" indent="0">
                  <a:lnSpc>
                    <a:spcPct val="100000"/>
                  </a:lnSpc>
                  <a:buNone/>
                </a:pPr>
                <a:r>
                  <a:rPr lang="en-US" spc="-5" dirty="0">
                    <a:solidFill>
                      <a:schemeClr val="tx1"/>
                    </a:solidFill>
                  </a:rPr>
                  <a:t>Furthermore,</a:t>
                </a:r>
                <a:r>
                  <a:rPr lang="en-US" dirty="0">
                    <a:solidFill>
                      <a:schemeClr val="tx1"/>
                    </a:solidFill>
                  </a:rPr>
                  <a:t> </a:t>
                </a:r>
                <a:r>
                  <a:rPr lang="en-US" spc="-5" dirty="0">
                    <a:solidFill>
                      <a:schemeClr val="tx1"/>
                    </a:solidFill>
                  </a:rPr>
                  <a:t>because</a:t>
                </a:r>
                <a:r>
                  <a:rPr lang="en-US" dirty="0">
                    <a:solidFill>
                      <a:schemeClr val="tx1"/>
                    </a:solidFill>
                  </a:rPr>
                  <a:t> </a:t>
                </a:r>
                <a:r>
                  <a:rPr lang="en-US" spc="-5" dirty="0">
                    <a:solidFill>
                      <a:schemeClr val="tx1"/>
                    </a:solidFill>
                  </a:rPr>
                  <a:t>the </a:t>
                </a:r>
                <a:r>
                  <a:rPr lang="en-US" spc="-10" dirty="0">
                    <a:solidFill>
                      <a:schemeClr val="tx1"/>
                    </a:solidFill>
                    <a:latin typeface="Times New Roman"/>
                    <a:cs typeface="Times New Roman"/>
                  </a:rPr>
                  <a:t>coefficien</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i="1" spc="-5" dirty="0">
                    <a:solidFill>
                      <a:schemeClr val="tx1"/>
                    </a:solidFill>
                    <a:latin typeface="Times New Roman"/>
                    <a:cs typeface="Times New Roman"/>
                  </a:rPr>
                  <a:t>k</a:t>
                </a:r>
                <a:r>
                  <a:rPr lang="en-US" i="1" spc="2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erm</a:t>
                </a:r>
                <a:r>
                  <a:rPr lang="en-US" spc="-40" dirty="0">
                    <a:solidFill>
                      <a:schemeClr val="tx1"/>
                    </a:solidFill>
                    <a:latin typeface="Times New Roman"/>
                    <a:cs typeface="Times New Roman"/>
                  </a:rPr>
                  <a:t> </a:t>
                </a:r>
                <a:r>
                  <a:rPr lang="en-US" i="1" spc="-5" dirty="0">
                    <a:solidFill>
                      <a:schemeClr val="tx1"/>
                    </a:solidFill>
                    <a:latin typeface="Times New Roman"/>
                    <a:cs typeface="Times New Roman"/>
                  </a:rPr>
                  <a:t>c</a:t>
                </a:r>
                <a:r>
                  <a:rPr lang="en-US" i="1" spc="-20"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constant</a:t>
                </a:r>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differentia</a:t>
                </a:r>
                <a:r>
                  <a:rPr lang="en-US" spc="-5" dirty="0">
                    <a:solidFill>
                      <a:schemeClr val="tx1"/>
                    </a:solidFill>
                    <a:latin typeface="Times New Roman"/>
                    <a:cs typeface="Times New Roman"/>
                  </a:rPr>
                  <a:t>l</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equatio</a:t>
                </a:r>
                <a:r>
                  <a:rPr lang="en-US" spc="-5" dirty="0">
                    <a:solidFill>
                      <a:schemeClr val="tx1"/>
                    </a:solidFill>
                    <a:latin typeface="Times New Roman"/>
                    <a:cs typeface="Times New Roman"/>
                  </a:rPr>
                  <a:t>n</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ai</a:t>
                </a:r>
                <a:r>
                  <a:rPr lang="en-US" spc="-5" dirty="0">
                    <a:solidFill>
                      <a:schemeClr val="tx1"/>
                    </a:solidFill>
                    <a:latin typeface="Times New Roman"/>
                    <a:cs typeface="Times New Roman"/>
                  </a:rPr>
                  <a:t>d</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hav</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b="1" i="1" spc="-10" dirty="0">
                    <a:solidFill>
                      <a:schemeClr val="tx1"/>
                    </a:solidFill>
                    <a:latin typeface="Times New Roman"/>
                    <a:cs typeface="Times New Roman"/>
                  </a:rPr>
                  <a:t>constant </a:t>
                </a:r>
                <a:r>
                  <a:rPr lang="en-US" b="1" i="1" spc="-5" dirty="0">
                    <a:solidFill>
                      <a:schemeClr val="tx1"/>
                    </a:solidFill>
                    <a:latin typeface="Times New Roman"/>
                    <a:cs typeface="Times New Roman"/>
                  </a:rPr>
                  <a:t>coefficients</a:t>
                </a:r>
                <a:r>
                  <a:rPr lang="en-US" spc="-5" dirty="0">
                    <a:solidFill>
                      <a:schemeClr val="tx1"/>
                    </a:solidFill>
                    <a:latin typeface="Times New Roman"/>
                    <a:cs typeface="Times New Roman"/>
                  </a:rPr>
                  <a:t>.</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Thus</a:t>
                </a:r>
                <a:r>
                  <a:rPr lang="en-US" spc="-5" dirty="0">
                    <a:solidFill>
                      <a:schemeClr val="tx1"/>
                    </a:solidFill>
                    <a:latin typeface="Times New Roman"/>
                    <a:cs typeface="Times New Roman"/>
                  </a:rPr>
                  <a:t>,</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differentia</a:t>
                </a:r>
                <a:r>
                  <a:rPr lang="en-US" spc="-5" dirty="0">
                    <a:solidFill>
                      <a:schemeClr val="tx1"/>
                    </a:solidFill>
                    <a:latin typeface="Times New Roman"/>
                    <a:cs typeface="Times New Roman"/>
                  </a:rPr>
                  <a:t>l</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equation</a:t>
                </a:r>
                <a:r>
                  <a:rPr lang="en-US" spc="-5" dirty="0">
                    <a:solidFill>
                      <a:schemeClr val="tx1"/>
                    </a:solidFill>
                    <a:latin typeface="Times New Roman"/>
                    <a:cs typeface="Times New Roman"/>
                  </a:rPr>
                  <a:t>s</a:t>
                </a:r>
                <a:r>
                  <a:rPr lang="en-US" spc="8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examin</a:t>
                </a:r>
                <a:r>
                  <a:rPr lang="en-US" spc="-5" dirty="0">
                    <a:solidFill>
                      <a:schemeClr val="tx1"/>
                    </a:solidFill>
                    <a:latin typeface="Times New Roman"/>
                    <a:cs typeface="Times New Roman"/>
                  </a:rPr>
                  <a:t>e</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hi</a:t>
                </a:r>
                <a:r>
                  <a:rPr lang="en-US" spc="-5" dirty="0">
                    <a:solidFill>
                      <a:schemeClr val="tx1"/>
                    </a:solidFill>
                    <a:latin typeface="Times New Roman"/>
                    <a:cs typeface="Times New Roman"/>
                  </a:rPr>
                  <a:t>s</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ectio</a:t>
                </a:r>
                <a:r>
                  <a:rPr lang="en-US" spc="-5" dirty="0">
                    <a:solidFill>
                      <a:schemeClr val="tx1"/>
                    </a:solidFill>
                    <a:latin typeface="Times New Roman"/>
                    <a:cs typeface="Times New Roman"/>
                  </a:rPr>
                  <a:t>n</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a:t>
                </a:r>
                <a:r>
                  <a:rPr lang="en-US" spc="80" dirty="0">
                    <a:solidFill>
                      <a:schemeClr val="tx1"/>
                    </a:solidFill>
                    <a:latin typeface="Times New Roman"/>
                    <a:cs typeface="Times New Roman"/>
                  </a:rPr>
                  <a:t> </a:t>
                </a:r>
                <a:r>
                  <a:rPr lang="en-US" i="1" spc="-5" dirty="0">
                    <a:solidFill>
                      <a:schemeClr val="tx1"/>
                    </a:solidFill>
                    <a:latin typeface="Times New Roman"/>
                    <a:cs typeface="Times New Roman"/>
                  </a:rPr>
                  <a:t>first-order </a:t>
                </a:r>
                <a:r>
                  <a:rPr lang="en-US" i="1" spc="-10" dirty="0">
                    <a:solidFill>
                      <a:schemeClr val="tx1"/>
                    </a:solidFill>
                    <a:latin typeface="Times New Roman"/>
                    <a:cs typeface="Times New Roman"/>
                  </a:rPr>
                  <a:t>linea</a:t>
                </a:r>
                <a:r>
                  <a:rPr lang="en-US" i="1" spc="-5" dirty="0">
                    <a:solidFill>
                      <a:schemeClr val="tx1"/>
                    </a:solidFill>
                    <a:latin typeface="Times New Roman"/>
                    <a:cs typeface="Times New Roman"/>
                  </a:rPr>
                  <a:t>r</a:t>
                </a:r>
                <a:r>
                  <a:rPr lang="en-US" i="1" spc="5" dirty="0">
                    <a:solidFill>
                      <a:schemeClr val="tx1"/>
                    </a:solidFill>
                    <a:latin typeface="Times New Roman"/>
                    <a:cs typeface="Times New Roman"/>
                  </a:rPr>
                  <a:t> </a:t>
                </a:r>
                <a:r>
                  <a:rPr lang="en-US" i="1" spc="-10" dirty="0">
                    <a:solidFill>
                      <a:schemeClr val="tx1"/>
                    </a:solidFill>
                    <a:latin typeface="Times New Roman"/>
                    <a:cs typeface="Times New Roman"/>
                  </a:rPr>
                  <a:t>constan</a:t>
                </a:r>
                <a:r>
                  <a:rPr lang="en-US" i="1" spc="-5" dirty="0">
                    <a:solidFill>
                      <a:schemeClr val="tx1"/>
                    </a:solidFill>
                    <a:latin typeface="Times New Roman"/>
                    <a:cs typeface="Times New Roman"/>
                  </a:rPr>
                  <a:t>t</a:t>
                </a:r>
                <a:r>
                  <a:rPr lang="en-US" i="1" spc="10" dirty="0">
                    <a:solidFill>
                      <a:schemeClr val="tx1"/>
                    </a:solidFill>
                    <a:latin typeface="Times New Roman"/>
                    <a:cs typeface="Times New Roman"/>
                  </a:rPr>
                  <a:t> </a:t>
                </a:r>
                <a:r>
                  <a:rPr lang="en-US" i="1" spc="-10" dirty="0">
                    <a:solidFill>
                      <a:schemeClr val="tx1"/>
                    </a:solidFill>
                    <a:latin typeface="Times New Roman"/>
                    <a:cs typeface="Times New Roman"/>
                  </a:rPr>
                  <a:t>coefficien</a:t>
                </a:r>
                <a:r>
                  <a:rPr lang="en-US" i="1" spc="-5" dirty="0">
                    <a:solidFill>
                      <a:schemeClr val="tx1"/>
                    </a:solidFill>
                    <a:latin typeface="Times New Roman"/>
                    <a:cs typeface="Times New Roman"/>
                  </a:rPr>
                  <a:t>t</a:t>
                </a:r>
                <a:r>
                  <a:rPr lang="en-US" i="1" spc="25" dirty="0">
                    <a:solidFill>
                      <a:schemeClr val="tx1"/>
                    </a:solidFill>
                    <a:latin typeface="Times New Roman"/>
                    <a:cs typeface="Times New Roman"/>
                  </a:rPr>
                  <a:t> </a:t>
                </a:r>
                <a:r>
                  <a:rPr lang="en-US" spc="-10" dirty="0">
                    <a:solidFill>
                      <a:schemeClr val="tx1"/>
                    </a:solidFill>
                    <a:latin typeface="Times New Roman"/>
                    <a:cs typeface="Times New Roman"/>
                  </a:rPr>
                  <a:t>differentia</a:t>
                </a:r>
                <a:r>
                  <a:rPr lang="en-US" spc="-5" dirty="0">
                    <a:solidFill>
                      <a:schemeClr val="tx1"/>
                    </a:solidFill>
                    <a:latin typeface="Times New Roman"/>
                    <a:cs typeface="Times New Roman"/>
                  </a:rPr>
                  <a:t>l</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equations</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Sectio</a:t>
                </a:r>
                <a:r>
                  <a:rPr lang="en-US" spc="-5" dirty="0">
                    <a:solidFill>
                      <a:schemeClr val="tx1"/>
                    </a:solidFill>
                    <a:latin typeface="Times New Roman"/>
                    <a:cs typeface="Times New Roman"/>
                  </a:rPr>
                  <a:t>n</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9.5</a:t>
                </a:r>
                <a:r>
                  <a:rPr lang="en-US" spc="-5" dirty="0">
                    <a:solidFill>
                      <a:schemeClr val="tx1"/>
                    </a:solidFill>
                    <a:latin typeface="Times New Roman"/>
                    <a:cs typeface="Times New Roman"/>
                  </a:rPr>
                  <a:t>,</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examin</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general </a:t>
                </a:r>
                <a:r>
                  <a:rPr lang="en-US" spc="-5" dirty="0">
                    <a:solidFill>
                      <a:schemeClr val="tx1"/>
                    </a:solidFill>
                    <a:latin typeface="Times New Roman"/>
                    <a:cs typeface="Times New Roman"/>
                  </a:rPr>
                  <a:t>first-order linear</a:t>
                </a:r>
                <a:r>
                  <a:rPr lang="en-US" dirty="0">
                    <a:solidFill>
                      <a:schemeClr val="tx1"/>
                    </a:solidFill>
                    <a:latin typeface="Times New Roman"/>
                    <a:cs typeface="Times New Roman"/>
                  </a:rPr>
                  <a:t> </a:t>
                </a:r>
                <a:r>
                  <a:rPr lang="en-US" spc="-5" dirty="0">
                    <a:solidFill>
                      <a:schemeClr val="tx1"/>
                    </a:solidFill>
                    <a:latin typeface="Times New Roman"/>
                    <a:cs typeface="Times New Roman"/>
                  </a:rPr>
                  <a:t>differential equation</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here the terms</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k</a:t>
                </a:r>
                <a:r>
                  <a:rPr lang="en-US" i="1" spc="5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i="1" spc="-5" dirty="0">
                    <a:solidFill>
                      <a:schemeClr val="tx1"/>
                    </a:solidFill>
                    <a:latin typeface="Times New Roman"/>
                    <a:cs typeface="Times New Roman"/>
                  </a:rPr>
                  <a:t>c</a:t>
                </a:r>
                <a:r>
                  <a:rPr lang="en-US" i="1" spc="15" dirty="0">
                    <a:solidFill>
                      <a:schemeClr val="tx1"/>
                    </a:solidFill>
                    <a:latin typeface="Times New Roman"/>
                    <a:cs typeface="Times New Roman"/>
                  </a:rPr>
                  <a:t> </a:t>
                </a:r>
                <a:r>
                  <a:rPr lang="en-US" spc="-10" dirty="0">
                    <a:solidFill>
                      <a:schemeClr val="tx1"/>
                    </a:solidFill>
                    <a:latin typeface="Times New Roman"/>
                    <a:cs typeface="Times New Roman"/>
                  </a:rPr>
                  <a:t>coul</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e f</a:t>
                </a:r>
                <a:r>
                  <a:rPr lang="en-US" spc="-10" dirty="0">
                    <a:solidFill>
                      <a:schemeClr val="tx1"/>
                    </a:solidFill>
                    <a:latin typeface="Times New Roman"/>
                    <a:cs typeface="Times New Roman"/>
                  </a:rPr>
                  <a:t>unction</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nSpc>
                    <a:spcPct val="100000"/>
                  </a:lnSpc>
                  <a:buNone/>
                </a:pP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us</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Separatio</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Variable</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show</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genera</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r>
                  <a:rPr lang="en-US" spc="-10" dirty="0">
                    <a:solidFill>
                      <a:schemeClr val="tx1"/>
                    </a:solidFill>
                    <a:latin typeface="Times New Roman"/>
                    <a:cs typeface="Times New Roman"/>
                  </a:rPr>
                  <a:t>solutio</a:t>
                </a:r>
                <a:r>
                  <a:rPr lang="en-US" spc="-5" dirty="0">
                    <a:solidFill>
                      <a:schemeClr val="tx1"/>
                    </a:solidFill>
                    <a:latin typeface="Times New Roman"/>
                    <a:cs typeface="Times New Roman"/>
                  </a:rPr>
                  <a:t>n to </a:t>
                </a:r>
                <a:r>
                  <a:rPr lang="en-US" spc="-15" dirty="0">
                    <a:solidFill>
                      <a:schemeClr val="tx1"/>
                    </a:solidFill>
                    <a:latin typeface="Times New Roman"/>
                    <a:cs typeface="Times New Roman"/>
                  </a:rPr>
                  <a:t>Eq</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 is</a:t>
                </a:r>
                <a:endParaRPr lang="en-US" dirty="0">
                  <a:solidFill>
                    <a:schemeClr val="tx1"/>
                  </a:solidFill>
                  <a:latin typeface="Times New Roman"/>
                  <a:cs typeface="Times New Roman"/>
                </a:endParaRPr>
              </a:p>
              <a:p>
                <a:pPr marL="0" marR="508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𝑏</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𝑘𝑡</m:t>
                          </m:r>
                        </m:sup>
                      </m:sSup>
                      <m:r>
                        <a:rPr lang="en-US" b="0" i="1" smtClean="0">
                          <a:solidFill>
                            <a:schemeClr val="tx1"/>
                          </a:solidFill>
                          <a:latin typeface="Cambria Math" panose="02040503050406030204" pitchFamily="18" charset="0"/>
                        </a:rPr>
                        <m:t> (2)</m:t>
                      </m:r>
                    </m:oMath>
                  </m:oMathPara>
                </a14:m>
                <a:endParaRPr lang="en-US" dirty="0">
                  <a:solidFill>
                    <a:schemeClr val="tx1"/>
                  </a:solidFill>
                </a:endParaRPr>
              </a:p>
              <a:p>
                <a:pPr marL="0" marR="5080" indent="0">
                  <a:lnSpc>
                    <a:spcPct val="100000"/>
                  </a:lnSpc>
                  <a:buNone/>
                </a:pPr>
                <a:r>
                  <a:rPr lang="en-US" spc="-10" dirty="0">
                    <a:solidFill>
                      <a:schemeClr val="tx1"/>
                    </a:solidFill>
                    <a:latin typeface="Times New Roman"/>
                    <a:cs typeface="Times New Roman"/>
                  </a:rPr>
                  <a:t>Alternatively</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ma</a:t>
                </a:r>
                <a:r>
                  <a:rPr lang="en-US" spc="-5" dirty="0">
                    <a:solidFill>
                      <a:schemeClr val="tx1"/>
                    </a:solidFill>
                    <a:latin typeface="Times New Roman"/>
                    <a:cs typeface="Times New Roman"/>
                  </a:rPr>
                  <a:t>y</a:t>
                </a:r>
                <a:r>
                  <a:rPr lang="en-US" spc="-10" dirty="0">
                    <a:solidFill>
                      <a:schemeClr val="tx1"/>
                    </a:solidFill>
                    <a:latin typeface="Times New Roman"/>
                    <a:cs typeface="Times New Roman"/>
                  </a:rPr>
                  <a:t> observ</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tha</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a:t>
                </a:r>
                <a14:m>
                  <m:oMath xmlns:m="http://schemas.openxmlformats.org/officeDocument/2006/math">
                    <m:sSup>
                      <m:sSupPr>
                        <m:ctrlPr>
                          <a:rPr lang="en-US" b="0" i="1" spc="-10" smtClean="0">
                            <a:solidFill>
                              <a:schemeClr val="tx1"/>
                            </a:solidFill>
                            <a:latin typeface="Cambria Math" panose="02040503050406030204" pitchFamily="18" charset="0"/>
                            <a:cs typeface="Times New Roman"/>
                          </a:rPr>
                        </m:ctrlPr>
                      </m:sSupPr>
                      <m:e>
                        <m:d>
                          <m:dPr>
                            <m:ctrlPr>
                              <a:rPr lang="en-US" b="0" i="1" spc="-10" smtClean="0">
                                <a:solidFill>
                                  <a:schemeClr val="tx1"/>
                                </a:solidFill>
                                <a:latin typeface="Cambria Math" panose="02040503050406030204" pitchFamily="18" charset="0"/>
                                <a:cs typeface="Times New Roman"/>
                              </a:rPr>
                            </m:ctrlPr>
                          </m:dPr>
                          <m:e>
                            <m:r>
                              <a:rPr lang="en-US" b="0" i="1" spc="-10" smtClean="0">
                                <a:solidFill>
                                  <a:schemeClr val="tx1"/>
                                </a:solidFill>
                                <a:latin typeface="Cambria Math" panose="02040503050406030204" pitchFamily="18" charset="0"/>
                                <a:cs typeface="Times New Roman"/>
                              </a:rPr>
                              <m:t>𝑦</m:t>
                            </m:r>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𝑏</m:t>
                            </m:r>
                          </m:e>
                        </m:d>
                      </m:e>
                      <m:sup>
                        <m:r>
                          <a:rPr lang="en-US" b="0" i="1" spc="-10" smtClean="0">
                            <a:solidFill>
                              <a:schemeClr val="tx1"/>
                            </a:solidFill>
                            <a:latin typeface="Cambria Math" panose="02040503050406030204" pitchFamily="18" charset="0"/>
                            <a:cs typeface="Times New Roman"/>
                          </a:rPr>
                          <m:t>′</m:t>
                        </m:r>
                      </m:sup>
                    </m:sSup>
                    <m:r>
                      <a:rPr lang="en-US" b="0" i="1" spc="-10" smtClean="0">
                        <a:solidFill>
                          <a:schemeClr val="tx1"/>
                        </a:solidFill>
                        <a:latin typeface="Cambria Math" panose="02040503050406030204" pitchFamily="18" charset="0"/>
                        <a:cs typeface="Times New Roman"/>
                      </a:rPr>
                      <m:t>=</m:t>
                    </m:r>
                    <m:r>
                      <a:rPr lang="en-US" b="0" i="1" spc="-10" smtClean="0">
                        <a:solidFill>
                          <a:schemeClr val="tx1"/>
                        </a:solidFill>
                        <a:latin typeface="Cambria Math" panose="02040503050406030204" pitchFamily="18" charset="0"/>
                        <a:cs typeface="Times New Roman"/>
                      </a:rPr>
                      <m:t>𝑦</m:t>
                    </m:r>
                    <m:r>
                      <a:rPr lang="en-US" b="0" i="1" spc="-10" smtClean="0">
                        <a:solidFill>
                          <a:schemeClr val="tx1"/>
                        </a:solidFill>
                        <a:latin typeface="Cambria Math" panose="02040503050406030204" pitchFamily="18" charset="0"/>
                        <a:cs typeface="Times New Roman"/>
                      </a:rPr>
                      <m:t>′</m:t>
                    </m:r>
                  </m:oMath>
                </a14:m>
                <a:r>
                  <a:rPr lang="en-US" spc="82" baseline="25925" dirty="0">
                    <a:solidFill>
                      <a:schemeClr val="tx1"/>
                    </a:solidFill>
                    <a:latin typeface="Lucida Sans Unicode"/>
                    <a:cs typeface="Lucida Sans Unicode"/>
                  </a:rPr>
                  <a:t> </a:t>
                </a:r>
                <a:r>
                  <a:rPr lang="en-US" spc="-5" dirty="0">
                    <a:solidFill>
                      <a:schemeClr val="tx1"/>
                    </a:solidFill>
                    <a:latin typeface="Times New Roman"/>
                    <a:cs typeface="Times New Roman"/>
                  </a:rPr>
                  <a:t>since</a:t>
                </a:r>
                <a:r>
                  <a:rPr lang="en-US" spc="-10" dirty="0">
                    <a:solidFill>
                      <a:schemeClr val="tx1"/>
                    </a:solidFill>
                    <a:latin typeface="Times New Roman"/>
                    <a:cs typeface="Times New Roman"/>
                  </a:rPr>
                  <a:t> </a:t>
                </a:r>
                <a:r>
                  <a:rPr lang="en-US" i="1" spc="-5" dirty="0">
                    <a:solidFill>
                      <a:schemeClr val="tx1"/>
                    </a:solidFill>
                    <a:latin typeface="Times New Roman"/>
                    <a:cs typeface="Times New Roman"/>
                  </a:rPr>
                  <a:t>b</a:t>
                </a:r>
                <a:r>
                  <a:rPr lang="en-US" i="1" spc="1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0" dirty="0">
                    <a:solidFill>
                      <a:schemeClr val="tx1"/>
                    </a:solidFill>
                    <a:latin typeface="Times New Roman"/>
                    <a:cs typeface="Times New Roman"/>
                  </a:rPr>
                  <a:t> constant</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so</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Eq</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(1</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ma</a:t>
                </a:r>
                <a:r>
                  <a:rPr lang="en-US" spc="-5" dirty="0">
                    <a:solidFill>
                      <a:schemeClr val="tx1"/>
                    </a:solidFill>
                    <a:latin typeface="Times New Roman"/>
                    <a:cs typeface="Times New Roman"/>
                  </a:rPr>
                  <a:t>y</a:t>
                </a:r>
                <a:r>
                  <a:rPr lang="en-US" spc="-10" dirty="0">
                    <a:solidFill>
                      <a:schemeClr val="tx1"/>
                    </a:solidFill>
                    <a:latin typeface="Times New Roman"/>
                    <a:cs typeface="Times New Roman"/>
                  </a:rPr>
                  <a:t> be </a:t>
                </a:r>
                <a:r>
                  <a:rPr lang="en-US" spc="-5" dirty="0">
                    <a:solidFill>
                      <a:schemeClr val="tx1"/>
                    </a:solidFill>
                    <a:latin typeface="Times New Roman"/>
                    <a:cs typeface="Times New Roman"/>
                  </a:rPr>
                  <a:t>rewritten as </a:t>
                </a:r>
              </a:p>
              <a:p>
                <a:pPr marL="0" marR="5080" indent="0">
                  <a:lnSpc>
                    <a:spcPct val="100000"/>
                  </a:lnSpc>
                  <a:buNone/>
                </a:pPr>
                <a14:m>
                  <m:oMathPara xmlns:m="http://schemas.openxmlformats.org/officeDocument/2006/math">
                    <m:oMathParaPr>
                      <m:jc m:val="centerGroup"/>
                    </m:oMathParaPr>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𝑑</m:t>
                          </m:r>
                        </m:num>
                        <m:den>
                          <m:r>
                            <a:rPr lang="en-US" b="0" i="1" spc="-5" smtClean="0">
                              <a:solidFill>
                                <a:schemeClr val="tx1"/>
                              </a:solidFill>
                              <a:latin typeface="Cambria Math" panose="02040503050406030204" pitchFamily="18" charset="0"/>
                              <a:cs typeface="Times New Roman"/>
                            </a:rPr>
                            <m:t>𝑑𝑡</m:t>
                          </m:r>
                        </m:den>
                      </m:f>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𝑦</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𝑏</m:t>
                          </m:r>
                        </m:e>
                      </m:d>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𝑘</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𝑦</m:t>
                          </m:r>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𝑏</m:t>
                          </m:r>
                        </m:e>
                      </m:d>
                    </m:oMath>
                  </m:oMathPara>
                </a14:m>
                <a:endParaRPr lang="en-US" spc="-5" dirty="0">
                  <a:solidFill>
                    <a:schemeClr val="tx1"/>
                  </a:solidFill>
                  <a:latin typeface="Times New Roman"/>
                  <a:cs typeface="Times New Roman"/>
                </a:endParaRPr>
              </a:p>
              <a:p>
                <a:pPr marL="0" marR="5080" indent="0">
                  <a:lnSpc>
                    <a:spcPct val="100000"/>
                  </a:lnSpc>
                  <a:buNone/>
                </a:pPr>
                <a:r>
                  <a:rPr lang="en-US" spc="-5" dirty="0">
                    <a:solidFill>
                      <a:schemeClr val="tx1"/>
                    </a:solidFill>
                    <a:latin typeface="Times New Roman"/>
                    <a:cs typeface="Times New Roman"/>
                  </a:rPr>
                  <a:t>In</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other</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words,</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2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i="1" spc="-5" dirty="0">
                    <a:solidFill>
                      <a:schemeClr val="tx1"/>
                    </a:solidFill>
                    <a:latin typeface="Times New Roman"/>
                    <a:cs typeface="Times New Roman"/>
                  </a:rPr>
                  <a:t>b</a:t>
                </a:r>
                <a:r>
                  <a:rPr lang="en-US" i="1" spc="95" dirty="0">
                    <a:solidFill>
                      <a:schemeClr val="tx1"/>
                    </a:solidFill>
                    <a:latin typeface="Times New Roman"/>
                    <a:cs typeface="Times New Roman"/>
                  </a:rPr>
                  <a:t> </a:t>
                </a:r>
                <a:r>
                  <a:rPr lang="en-US" spc="-5" dirty="0">
                    <a:solidFill>
                      <a:schemeClr val="tx1"/>
                    </a:solidFill>
                    <a:latin typeface="Times New Roman"/>
                    <a:cs typeface="Times New Roman"/>
                  </a:rPr>
                  <a:t>satisfies</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d</a:t>
                </a:r>
                <a:r>
                  <a:rPr lang="en-US" spc="-5" dirty="0">
                    <a:solidFill>
                      <a:schemeClr val="tx1"/>
                    </a:solidFill>
                    <a:latin typeface="Times New Roman"/>
                    <a:cs typeface="Times New Roman"/>
                  </a:rPr>
                  <a:t>ifferential</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equation</a:t>
                </a:r>
                <a:r>
                  <a:rPr lang="en-US" spc="8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7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exponential</a:t>
                </a:r>
                <a:r>
                  <a:rPr lang="en-US" spc="80" dirty="0">
                    <a:solidFill>
                      <a:schemeClr val="tx1"/>
                    </a:solidFill>
                    <a:latin typeface="Times New Roman"/>
                    <a:cs typeface="Times New Roman"/>
                  </a:rPr>
                  <a:t> </a:t>
                </a:r>
                <a:r>
                  <a:rPr lang="en-US" spc="-5" dirty="0">
                    <a:solidFill>
                      <a:schemeClr val="tx1"/>
                    </a:solidFill>
                    <a:latin typeface="Times New Roman"/>
                    <a:cs typeface="Times New Roman"/>
                  </a:rPr>
                  <a:t>function</a:t>
                </a:r>
                <a:r>
                  <a:rPr lang="en-US" spc="75" dirty="0">
                    <a:solidFill>
                      <a:schemeClr val="tx1"/>
                    </a:solidFill>
                    <a:latin typeface="Times New Roman"/>
                    <a:cs typeface="Times New Roman"/>
                  </a:rPr>
                  <a:t> </a:t>
                </a:r>
                <a:r>
                  <a:rPr lang="en-US" spc="-5" dirty="0">
                    <a:solidFill>
                      <a:schemeClr val="tx1"/>
                    </a:solidFill>
                    <a:latin typeface="Times New Roman"/>
                    <a:cs typeface="Times New Roman"/>
                  </a:rPr>
                  <a:t>and </a:t>
                </a:r>
                <a:r>
                  <a:rPr lang="en-US" spc="-10" dirty="0">
                    <a:solidFill>
                      <a:schemeClr val="tx1"/>
                    </a:solidFill>
                    <a:latin typeface="Times New Roman"/>
                    <a:cs typeface="Times New Roman"/>
                  </a:rPr>
                  <a:t>thu</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2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i="1" spc="-5" dirty="0">
                    <a:solidFill>
                      <a:schemeClr val="tx1"/>
                    </a:solidFill>
                    <a:latin typeface="Times New Roman"/>
                    <a:cs typeface="Times New Roman"/>
                  </a:rPr>
                  <a:t>b</a:t>
                </a:r>
                <a:r>
                  <a:rPr lang="en-US" i="1" spc="4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5" dirty="0">
                    <a:solidFill>
                      <a:schemeClr val="tx1"/>
                    </a:solidFill>
                    <a:latin typeface="Lucida Sans Unicode"/>
                    <a:cs typeface="Lucida Sans Unicode"/>
                  </a:rPr>
                  <a:t> </a:t>
                </a:r>
                <a:r>
                  <a:rPr lang="en-US" i="1" spc="75" dirty="0">
                    <a:solidFill>
                      <a:schemeClr val="tx1"/>
                    </a:solidFill>
                    <a:latin typeface="Times New Roman"/>
                    <a:cs typeface="Times New Roman"/>
                  </a:rPr>
                  <a:t>C</a:t>
                </a:r>
                <a:r>
                  <a:rPr lang="en-US" i="1" spc="5" dirty="0">
                    <a:solidFill>
                      <a:schemeClr val="tx1"/>
                    </a:solidFill>
                    <a:latin typeface="Times New Roman"/>
                    <a:cs typeface="Times New Roman"/>
                  </a:rPr>
                  <a:t>e</a:t>
                </a:r>
                <a:r>
                  <a:rPr lang="en-US" i="1" spc="67" baseline="25925" dirty="0">
                    <a:solidFill>
                      <a:schemeClr val="tx1"/>
                    </a:solidFill>
                    <a:latin typeface="Times New Roman"/>
                    <a:cs typeface="Times New Roman"/>
                  </a:rPr>
                  <a:t>k</a:t>
                </a:r>
                <a:r>
                  <a:rPr lang="en-US" i="1" baseline="25925" dirty="0">
                    <a:solidFill>
                      <a:schemeClr val="tx1"/>
                    </a:solidFill>
                    <a:latin typeface="Times New Roman"/>
                    <a:cs typeface="Times New Roman"/>
                  </a:rPr>
                  <a:t>t</a:t>
                </a:r>
                <a:r>
                  <a:rPr lang="en-US" i="1" spc="-104" baseline="25925"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b</a:t>
                </a:r>
                <a:r>
                  <a:rPr lang="en-US" i="1" spc="-1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00" dirty="0">
                    <a:solidFill>
                      <a:schemeClr val="tx1"/>
                    </a:solidFill>
                    <a:latin typeface="Lucida Sans Unicode"/>
                    <a:cs typeface="Lucida Sans Unicode"/>
                  </a:rPr>
                  <a:t> </a:t>
                </a:r>
                <a:r>
                  <a:rPr lang="en-US" i="1" spc="75" dirty="0">
                    <a:solidFill>
                      <a:schemeClr val="tx1"/>
                    </a:solidFill>
                    <a:latin typeface="Times New Roman"/>
                    <a:cs typeface="Times New Roman"/>
                  </a:rPr>
                  <a:t>C</a:t>
                </a:r>
                <a:r>
                  <a:rPr lang="en-US" i="1" spc="5" dirty="0">
                    <a:solidFill>
                      <a:schemeClr val="tx1"/>
                    </a:solidFill>
                    <a:latin typeface="Times New Roman"/>
                    <a:cs typeface="Times New Roman"/>
                  </a:rPr>
                  <a:t>e</a:t>
                </a:r>
                <a:r>
                  <a:rPr lang="en-US" i="1" spc="67" baseline="25925" dirty="0">
                    <a:solidFill>
                      <a:schemeClr val="tx1"/>
                    </a:solidFill>
                    <a:latin typeface="Times New Roman"/>
                    <a:cs typeface="Times New Roman"/>
                  </a:rPr>
                  <a:t>k</a:t>
                </a:r>
                <a:r>
                  <a:rPr lang="en-US" i="1" baseline="25925" dirty="0">
                    <a:solidFill>
                      <a:schemeClr val="tx1"/>
                    </a:solidFill>
                    <a:latin typeface="Times New Roman"/>
                    <a:cs typeface="Times New Roman"/>
                  </a:rPr>
                  <a:t>t</a:t>
                </a:r>
                <a:r>
                  <a:rPr lang="en-US" i="1" spc="-104" baseline="25925"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claimed.</a:t>
                </a:r>
                <a:endParaRPr lang="en-US" dirty="0">
                  <a:solidFill>
                    <a:schemeClr val="tx1"/>
                  </a:solidFill>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621237"/>
              </a:xfrm>
              <a:blipFill>
                <a:blip r:embed="rId3"/>
                <a:stretch>
                  <a:fillRect l="-734" t="-923"/>
                </a:stretch>
              </a:blipFill>
            </p:spPr>
            <p:txBody>
              <a:bodyPr/>
              <a:lstStyle/>
              <a:p>
                <a:r>
                  <a:rPr lang="en-US">
                    <a:noFill/>
                  </a:rPr>
                  <a:t> </a:t>
                </a:r>
              </a:p>
            </p:txBody>
          </p:sp>
        </mc:Fallback>
      </mc:AlternateContent>
    </p:spTree>
    <p:extLst>
      <p:ext uri="{BB962C8B-B14F-4D97-AF65-F5344CB8AC3E}">
        <p14:creationId xmlns:p14="http://schemas.microsoft.com/office/powerpoint/2010/main" val="4054194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(3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15" dirty="0">
                    <a:latin typeface="Times New Roman"/>
                    <a:cs typeface="Times New Roman"/>
                  </a:rPr>
                  <a:t>W</a:t>
                </a:r>
                <a:r>
                  <a:rPr lang="en-US" spc="-5" dirty="0">
                    <a:latin typeface="Times New Roman"/>
                    <a:cs typeface="Times New Roman"/>
                  </a:rPr>
                  <a:t>e</a:t>
                </a:r>
                <a:r>
                  <a:rPr lang="en-US" spc="105" dirty="0">
                    <a:latin typeface="Times New Roman"/>
                    <a:cs typeface="Times New Roman"/>
                  </a:rPr>
                  <a:t> </a:t>
                </a:r>
                <a:r>
                  <a:rPr lang="en-US" spc="-10" dirty="0">
                    <a:latin typeface="Times New Roman"/>
                    <a:cs typeface="Times New Roman"/>
                  </a:rPr>
                  <a:t>now</a:t>
                </a:r>
                <a:r>
                  <a:rPr lang="en-US" spc="105"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spc="105" dirty="0">
                    <a:latin typeface="Times New Roman"/>
                    <a:cs typeface="Times New Roman"/>
                  </a:rPr>
                  <a:t> </a:t>
                </a:r>
                <a:r>
                  <a:rPr lang="en-US" spc="-15" dirty="0">
                    <a:latin typeface="Times New Roman"/>
                    <a:cs typeface="Times New Roman"/>
                  </a:rPr>
                  <a:t>som</a:t>
                </a:r>
                <a:r>
                  <a:rPr lang="en-US" spc="-5" dirty="0">
                    <a:latin typeface="Times New Roman"/>
                    <a:cs typeface="Times New Roman"/>
                  </a:rPr>
                  <a:t>e</a:t>
                </a:r>
                <a:r>
                  <a:rPr lang="en-US" spc="100" dirty="0">
                    <a:latin typeface="Times New Roman"/>
                    <a:cs typeface="Times New Roman"/>
                  </a:rPr>
                  <a:t> </a:t>
                </a:r>
                <a:r>
                  <a:rPr lang="en-US" spc="-10" dirty="0">
                    <a:latin typeface="Times New Roman"/>
                    <a:cs typeface="Times New Roman"/>
                  </a:rPr>
                  <a:t>application</a:t>
                </a:r>
                <a:r>
                  <a:rPr lang="en-US" spc="-5" dirty="0">
                    <a:latin typeface="Times New Roman"/>
                    <a:cs typeface="Times New Roman"/>
                  </a:rPr>
                  <a:t>s</a:t>
                </a:r>
                <a:r>
                  <a:rPr lang="en-US" spc="10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105" dirty="0">
                    <a:latin typeface="Times New Roman"/>
                    <a:cs typeface="Times New Roman"/>
                  </a:rPr>
                  <a:t> </a:t>
                </a:r>
                <a:r>
                  <a:rPr lang="en-US" spc="-15" dirty="0">
                    <a:latin typeface="Times New Roman"/>
                    <a:cs typeface="Times New Roman"/>
                  </a:rPr>
                  <a:t>Eq</a:t>
                </a:r>
                <a:r>
                  <a:rPr lang="en-US" spc="-5" dirty="0">
                    <a:latin typeface="Times New Roman"/>
                    <a:cs typeface="Times New Roman"/>
                  </a:rPr>
                  <a:t>.</a:t>
                </a:r>
                <a:r>
                  <a:rPr lang="en-US" spc="100" dirty="0">
                    <a:latin typeface="Times New Roman"/>
                    <a:cs typeface="Times New Roman"/>
                  </a:rPr>
                  <a:t> </a:t>
                </a:r>
                <a:r>
                  <a:rPr lang="en-US" spc="-5" dirty="0">
                    <a:latin typeface="Times New Roman"/>
                    <a:cs typeface="Times New Roman"/>
                  </a:rPr>
                  <a:t>(</a:t>
                </a:r>
                <a:r>
                  <a:rPr lang="en-US" spc="-10" dirty="0">
                    <a:latin typeface="Times New Roman"/>
                    <a:cs typeface="Times New Roman"/>
                  </a:rPr>
                  <a:t>1)</a:t>
                </a:r>
                <a:r>
                  <a:rPr lang="en-US" spc="-5" dirty="0">
                    <a:latin typeface="Times New Roman"/>
                    <a:cs typeface="Times New Roman"/>
                  </a:rPr>
                  <a:t>,</a:t>
                </a:r>
                <a:r>
                  <a:rPr lang="en-US" spc="100" dirty="0">
                    <a:latin typeface="Times New Roman"/>
                    <a:cs typeface="Times New Roman"/>
                  </a:rPr>
                  <a:t> </a:t>
                </a:r>
                <a:r>
                  <a:rPr lang="en-US" spc="-10" dirty="0">
                    <a:latin typeface="Times New Roman"/>
                    <a:cs typeface="Times New Roman"/>
                  </a:rPr>
                  <a:t>beginnin</a:t>
                </a:r>
                <a:r>
                  <a:rPr lang="en-US" spc="-5" dirty="0">
                    <a:latin typeface="Times New Roman"/>
                    <a:cs typeface="Times New Roman"/>
                  </a:rPr>
                  <a:t>g</a:t>
                </a:r>
                <a:r>
                  <a:rPr lang="en-US" spc="105" dirty="0">
                    <a:latin typeface="Times New Roman"/>
                    <a:cs typeface="Times New Roman"/>
                  </a:rPr>
                  <a:t> </a:t>
                </a:r>
                <a:r>
                  <a:rPr lang="en-US" spc="-10" dirty="0">
                    <a:latin typeface="Times New Roman"/>
                    <a:cs typeface="Times New Roman"/>
                  </a:rPr>
                  <a:t>wit</a:t>
                </a:r>
                <a:r>
                  <a:rPr lang="en-US" spc="-5" dirty="0">
                    <a:latin typeface="Times New Roman"/>
                    <a:cs typeface="Times New Roman"/>
                  </a:rPr>
                  <a:t>h</a:t>
                </a:r>
                <a:r>
                  <a:rPr lang="en-US" spc="100" dirty="0">
                    <a:latin typeface="Times New Roman"/>
                    <a:cs typeface="Times New Roman"/>
                  </a:rPr>
                  <a:t> </a:t>
                </a:r>
                <a:r>
                  <a:rPr lang="en-US" spc="-10" dirty="0">
                    <a:latin typeface="Times New Roman"/>
                    <a:cs typeface="Times New Roman"/>
                  </a:rPr>
                  <a:t>Newton’</a:t>
                </a:r>
                <a:r>
                  <a:rPr lang="en-US" spc="-5" dirty="0">
                    <a:latin typeface="Times New Roman"/>
                    <a:cs typeface="Times New Roman"/>
                  </a:rPr>
                  <a:t>s</a:t>
                </a:r>
                <a:r>
                  <a:rPr lang="en-US" spc="105" dirty="0">
                    <a:latin typeface="Times New Roman"/>
                    <a:cs typeface="Times New Roman"/>
                  </a:rPr>
                  <a:t> </a:t>
                </a:r>
                <a:r>
                  <a:rPr lang="en-US" spc="-15" dirty="0">
                    <a:latin typeface="Times New Roman"/>
                    <a:cs typeface="Times New Roman"/>
                  </a:rPr>
                  <a:t>La</a:t>
                </a:r>
                <a:r>
                  <a:rPr lang="en-US" spc="-10" dirty="0">
                    <a:latin typeface="Times New Roman"/>
                    <a:cs typeface="Times New Roman"/>
                  </a:rPr>
                  <a:t>w</a:t>
                </a:r>
                <a:r>
                  <a:rPr lang="en-US" spc="105" dirty="0">
                    <a:latin typeface="Times New Roman"/>
                    <a:cs typeface="Times New Roman"/>
                  </a:rPr>
                  <a:t> </a:t>
                </a:r>
                <a:r>
                  <a:rPr lang="en-US" spc="-10" dirty="0">
                    <a:latin typeface="Times New Roman"/>
                    <a:cs typeface="Times New Roman"/>
                  </a:rPr>
                  <a:t>of Cooling</a:t>
                </a:r>
                <a:r>
                  <a:rPr lang="en-US" spc="-5" dirty="0">
                    <a:latin typeface="Times New Roman"/>
                    <a:cs typeface="Times New Roman"/>
                  </a:rPr>
                  <a:t>. </a:t>
                </a:r>
                <a:r>
                  <a:rPr lang="en-US" spc="-15" dirty="0">
                    <a:latin typeface="Times New Roman"/>
                    <a:cs typeface="Times New Roman"/>
                  </a:rPr>
                  <a:t>Le</a:t>
                </a:r>
                <a:r>
                  <a:rPr lang="en-US" spc="-5" dirty="0">
                    <a:latin typeface="Times New Roman"/>
                    <a:cs typeface="Times New Roman"/>
                  </a:rPr>
                  <a:t>t</a:t>
                </a:r>
                <a:r>
                  <a:rPr lang="en-US" spc="6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 </a:t>
                </a:r>
                <a:r>
                  <a:rPr lang="en-US" spc="-10" dirty="0">
                    <a:latin typeface="Times New Roman"/>
                    <a:cs typeface="Times New Roman"/>
                  </a:rPr>
                  <a:t>th</a:t>
                </a:r>
                <a:r>
                  <a:rPr lang="en-US" spc="-5" dirty="0">
                    <a:latin typeface="Times New Roman"/>
                    <a:cs typeface="Times New Roman"/>
                  </a:rPr>
                  <a:t>e t</a:t>
                </a:r>
                <a:r>
                  <a:rPr lang="en-US" spc="-10" dirty="0">
                    <a:latin typeface="Times New Roman"/>
                    <a:cs typeface="Times New Roman"/>
                  </a:rPr>
                  <a:t>emperatur</a:t>
                </a:r>
                <a:r>
                  <a:rPr lang="en-US" spc="-5" dirty="0">
                    <a:latin typeface="Times New Roman"/>
                    <a:cs typeface="Times New Roman"/>
                  </a:rPr>
                  <a:t>e </a:t>
                </a:r>
                <a:r>
                  <a:rPr lang="en-US" spc="-10" dirty="0">
                    <a:latin typeface="Times New Roman"/>
                    <a:cs typeface="Times New Roman"/>
                  </a:rPr>
                  <a:t>o</a:t>
                </a:r>
                <a:r>
                  <a:rPr lang="en-US" spc="-5" dirty="0">
                    <a:latin typeface="Times New Roman"/>
                    <a:cs typeface="Times New Roman"/>
                  </a:rPr>
                  <a:t>f a </a:t>
                </a:r>
                <a:r>
                  <a:rPr lang="en-US" spc="-10" dirty="0">
                    <a:latin typeface="Times New Roman"/>
                    <a:cs typeface="Times New Roman"/>
                  </a:rPr>
                  <a:t>ho</a:t>
                </a:r>
                <a:r>
                  <a:rPr lang="en-US" spc="-5" dirty="0">
                    <a:latin typeface="Times New Roman"/>
                    <a:cs typeface="Times New Roman"/>
                  </a:rPr>
                  <a:t>t </a:t>
                </a:r>
                <a:r>
                  <a:rPr lang="en-US" spc="-10" dirty="0">
                    <a:latin typeface="Times New Roman"/>
                    <a:cs typeface="Times New Roman"/>
                  </a:rPr>
                  <a:t>objec</a:t>
                </a:r>
                <a:r>
                  <a:rPr lang="en-US" spc="-5" dirty="0">
                    <a:latin typeface="Times New Roman"/>
                    <a:cs typeface="Times New Roman"/>
                  </a:rPr>
                  <a:t>t </a:t>
                </a:r>
                <a:r>
                  <a:rPr lang="en-US" spc="-10" dirty="0">
                    <a:latin typeface="Times New Roman"/>
                    <a:cs typeface="Times New Roman"/>
                  </a:rPr>
                  <a:t>tha</a:t>
                </a:r>
                <a:r>
                  <a:rPr lang="en-US" spc="-5" dirty="0">
                    <a:latin typeface="Times New Roman"/>
                    <a:cs typeface="Times New Roman"/>
                  </a:rPr>
                  <a:t>t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coolin</a:t>
                </a:r>
                <a:r>
                  <a:rPr lang="en-US" spc="-5" dirty="0">
                    <a:latin typeface="Times New Roman"/>
                    <a:cs typeface="Times New Roman"/>
                  </a:rPr>
                  <a:t>g </a:t>
                </a:r>
                <a:r>
                  <a:rPr lang="en-US" spc="-10" dirty="0">
                    <a:latin typeface="Times New Roman"/>
                    <a:cs typeface="Times New Roman"/>
                  </a:rPr>
                  <a:t>of</a:t>
                </a:r>
                <a:r>
                  <a:rPr lang="en-US" spc="-5" dirty="0">
                    <a:latin typeface="Times New Roman"/>
                    <a:cs typeface="Times New Roman"/>
                  </a:rPr>
                  <a:t>f </a:t>
                </a:r>
                <a:r>
                  <a:rPr lang="en-US" spc="-10" dirty="0">
                    <a:latin typeface="Times New Roman"/>
                    <a:cs typeface="Times New Roman"/>
                  </a:rPr>
                  <a:t>i</a:t>
                </a:r>
                <a:r>
                  <a:rPr lang="en-US" spc="-5" dirty="0">
                    <a:latin typeface="Times New Roman"/>
                    <a:cs typeface="Times New Roman"/>
                  </a:rPr>
                  <a:t>n </a:t>
                </a:r>
                <a:r>
                  <a:rPr lang="en-US" spc="-10" dirty="0">
                    <a:latin typeface="Times New Roman"/>
                    <a:cs typeface="Times New Roman"/>
                  </a:rPr>
                  <a:t>a</a:t>
                </a:r>
                <a:r>
                  <a:rPr lang="en-US" spc="-5" dirty="0">
                    <a:latin typeface="Times New Roman"/>
                    <a:cs typeface="Times New Roman"/>
                  </a:rPr>
                  <a:t>n </a:t>
                </a:r>
                <a:r>
                  <a:rPr lang="en-US" spc="-10" dirty="0">
                    <a:latin typeface="Times New Roman"/>
                    <a:cs typeface="Times New Roman"/>
                  </a:rPr>
                  <a:t>environment wher</a:t>
                </a:r>
                <a:r>
                  <a:rPr lang="en-US" spc="-5" dirty="0">
                    <a:latin typeface="Times New Roman"/>
                    <a:cs typeface="Times New Roman"/>
                  </a:rPr>
                  <a:t>e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ambien</a:t>
                </a:r>
                <a:r>
                  <a:rPr lang="en-US" spc="-5" dirty="0">
                    <a:latin typeface="Times New Roman"/>
                    <a:cs typeface="Times New Roman"/>
                  </a:rPr>
                  <a:t>t </a:t>
                </a:r>
                <a:r>
                  <a:rPr lang="en-US" spc="-10" dirty="0">
                    <a:latin typeface="Times New Roman"/>
                    <a:cs typeface="Times New Roman"/>
                  </a:rPr>
                  <a:t>temperatur</a:t>
                </a:r>
                <a:r>
                  <a:rPr lang="en-US" spc="-5" dirty="0">
                    <a:latin typeface="Times New Roman"/>
                    <a:cs typeface="Times New Roman"/>
                  </a:rPr>
                  <a:t>e is</a:t>
                </a:r>
                <a:r>
                  <a:rPr lang="en-US" spc="15" dirty="0">
                    <a:latin typeface="Times New Roman"/>
                    <a:cs typeface="Times New Roman"/>
                  </a:rPr>
                  <a:t> </a:t>
                </a:r>
                <a:r>
                  <a:rPr lang="en-US" i="1" spc="-50" dirty="0">
                    <a:latin typeface="Times New Roman"/>
                    <a:cs typeface="Times New Roman"/>
                  </a:rPr>
                  <a:t>T</a:t>
                </a:r>
                <a:r>
                  <a:rPr lang="en-US" spc="67" baseline="-25000" dirty="0">
                    <a:latin typeface="Times New Roman"/>
                    <a:cs typeface="Times New Roman"/>
                  </a:rPr>
                  <a:t>0</a:t>
                </a:r>
                <a:r>
                  <a:rPr lang="en-US" spc="-5" dirty="0">
                    <a:latin typeface="Times New Roman"/>
                    <a:cs typeface="Times New Roman"/>
                  </a:rPr>
                  <a:t>. </a:t>
                </a:r>
                <a:r>
                  <a:rPr lang="en-US" spc="-15" dirty="0">
                    <a:latin typeface="Times New Roman"/>
                    <a:cs typeface="Times New Roman"/>
                  </a:rPr>
                  <a:t>Newto</a:t>
                </a:r>
                <a:r>
                  <a:rPr lang="en-US" spc="-5" dirty="0">
                    <a:latin typeface="Times New Roman"/>
                    <a:cs typeface="Times New Roman"/>
                  </a:rPr>
                  <a:t>n </a:t>
                </a:r>
                <a:r>
                  <a:rPr lang="en-US" spc="-10" dirty="0">
                    <a:latin typeface="Times New Roman"/>
                    <a:cs typeface="Times New Roman"/>
                  </a:rPr>
                  <a:t>assume</a:t>
                </a:r>
                <a:r>
                  <a:rPr lang="en-US" spc="-5" dirty="0">
                    <a:latin typeface="Times New Roman"/>
                    <a:cs typeface="Times New Roman"/>
                  </a:rPr>
                  <a:t>d t</a:t>
                </a:r>
                <a:r>
                  <a:rPr lang="en-US" spc="-10" dirty="0">
                    <a:latin typeface="Times New Roman"/>
                    <a:cs typeface="Times New Roman"/>
                  </a:rPr>
                  <a:t>ha</a:t>
                </a:r>
                <a:r>
                  <a:rPr lang="en-US" spc="-5" dirty="0">
                    <a:latin typeface="Times New Roman"/>
                    <a:cs typeface="Times New Roman"/>
                  </a:rPr>
                  <a:t>t </a:t>
                </a:r>
                <a:r>
                  <a:rPr lang="en-US" spc="-10" dirty="0">
                    <a:latin typeface="Times New Roman"/>
                    <a:cs typeface="Times New Roman"/>
                  </a:rPr>
                  <a:t>th</a:t>
                </a:r>
                <a:r>
                  <a:rPr lang="en-US" spc="-5" dirty="0">
                    <a:latin typeface="Times New Roman"/>
                    <a:cs typeface="Times New Roman"/>
                  </a:rPr>
                  <a:t>e </a:t>
                </a:r>
                <a:r>
                  <a:rPr lang="en-US" i="1" spc="-5" dirty="0">
                    <a:latin typeface="Times New Roman"/>
                    <a:cs typeface="Times New Roman"/>
                  </a:rPr>
                  <a:t>rate of cooling </a:t>
                </a:r>
                <a:r>
                  <a:rPr lang="en-US" spc="-5" dirty="0">
                    <a:latin typeface="Times New Roman"/>
                    <a:cs typeface="Times New Roman"/>
                  </a:rPr>
                  <a:t>is proportional</a:t>
                </a:r>
                <a:r>
                  <a:rPr lang="en-US" spc="15" dirty="0">
                    <a:latin typeface="Times New Roman"/>
                    <a:cs typeface="Times New Roman"/>
                  </a:rPr>
                  <a:t> </a:t>
                </a:r>
                <a:r>
                  <a:rPr lang="en-US" spc="-5" dirty="0">
                    <a:latin typeface="Times New Roman"/>
                    <a:cs typeface="Times New Roman"/>
                  </a:rPr>
                  <a:t>to</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temperature</a:t>
                </a:r>
                <a:r>
                  <a:rPr lang="en-US" spc="15" dirty="0">
                    <a:latin typeface="Times New Roman"/>
                    <a:cs typeface="Times New Roman"/>
                  </a:rPr>
                  <a:t> </a:t>
                </a:r>
                <a:r>
                  <a:rPr lang="en-US" spc="-10" dirty="0">
                    <a:latin typeface="Times New Roman"/>
                    <a:cs typeface="Times New Roman"/>
                  </a:rPr>
                  <a:t>d</a:t>
                </a:r>
                <a:r>
                  <a:rPr lang="en-US" spc="-5" dirty="0">
                    <a:latin typeface="Times New Roman"/>
                    <a:cs typeface="Times New Roman"/>
                  </a:rPr>
                  <a:t>ifference</a:t>
                </a:r>
                <a:r>
                  <a:rPr lang="en-US" spc="75" dirty="0">
                    <a:latin typeface="Times New Roman"/>
                    <a:cs typeface="Times New Roman"/>
                  </a:rPr>
                  <a:t> </a:t>
                </a:r>
                <a:r>
                  <a:rPr lang="en-US" i="1" spc="-5" dirty="0">
                    <a:latin typeface="Times New Roman"/>
                    <a:cs typeface="Times New Roman"/>
                  </a:rPr>
                  <a:t>y</a:t>
                </a:r>
                <a:r>
                  <a:rPr lang="en-US" i="1" spc="20" dirty="0">
                    <a:latin typeface="Times New Roman"/>
                    <a:cs typeface="Times New Roman"/>
                  </a:rPr>
                  <a:t> </a:t>
                </a:r>
                <a:r>
                  <a:rPr lang="en-US" spc="-25" dirty="0">
                    <a:latin typeface="Lucida Sans Unicode"/>
                    <a:cs typeface="Lucida Sans Unicode"/>
                  </a:rPr>
                  <a:t>−</a:t>
                </a:r>
                <a:r>
                  <a:rPr lang="en-US" spc="-75" dirty="0">
                    <a:latin typeface="Lucida Sans Unicode"/>
                    <a:cs typeface="Lucida Sans Unicode"/>
                  </a:rPr>
                  <a:t> </a:t>
                </a:r>
                <a:r>
                  <a:rPr lang="en-US" i="1" spc="-50" dirty="0">
                    <a:latin typeface="Times New Roman"/>
                    <a:cs typeface="Times New Roman"/>
                  </a:rPr>
                  <a:t>T</a:t>
                </a:r>
                <a:r>
                  <a:rPr lang="en-US" spc="67" baseline="-25000" dirty="0">
                    <a:latin typeface="Times New Roman"/>
                    <a:cs typeface="Times New Roman"/>
                  </a:rPr>
                  <a:t>0</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We</a:t>
                </a:r>
                <a:r>
                  <a:rPr lang="en-US" spc="15" dirty="0">
                    <a:latin typeface="Times New Roman"/>
                    <a:cs typeface="Times New Roman"/>
                  </a:rPr>
                  <a:t> </a:t>
                </a:r>
                <a:r>
                  <a:rPr lang="en-US" spc="-5" dirty="0">
                    <a:latin typeface="Times New Roman"/>
                    <a:cs typeface="Times New Roman"/>
                  </a:rPr>
                  <a:t>express</a:t>
                </a:r>
                <a:r>
                  <a:rPr lang="en-US" spc="15" dirty="0">
                    <a:latin typeface="Times New Roman"/>
                    <a:cs typeface="Times New Roman"/>
                  </a:rPr>
                  <a:t> </a:t>
                </a:r>
                <a:r>
                  <a:rPr lang="en-US" spc="-5" dirty="0">
                    <a:latin typeface="Times New Roman"/>
                    <a:cs typeface="Times New Roman"/>
                  </a:rPr>
                  <a:t>this</a:t>
                </a:r>
                <a:r>
                  <a:rPr lang="en-US" spc="15" dirty="0">
                    <a:latin typeface="Times New Roman"/>
                    <a:cs typeface="Times New Roman"/>
                  </a:rPr>
                  <a:t> </a:t>
                </a:r>
                <a:r>
                  <a:rPr lang="en-US" spc="-5" dirty="0">
                    <a:latin typeface="Times New Roman"/>
                    <a:cs typeface="Times New Roman"/>
                  </a:rPr>
                  <a:t>hypothesis</a:t>
                </a:r>
                <a:r>
                  <a:rPr lang="en-US" spc="15" dirty="0">
                    <a:latin typeface="Times New Roman"/>
                    <a:cs typeface="Times New Roman"/>
                  </a:rPr>
                  <a:t> </a:t>
                </a:r>
                <a:r>
                  <a:rPr lang="en-US" spc="-5" dirty="0">
                    <a:latin typeface="Times New Roman"/>
                    <a:cs typeface="Times New Roman"/>
                  </a:rPr>
                  <a:t>in</a:t>
                </a:r>
                <a:r>
                  <a:rPr lang="en-US" spc="15" dirty="0">
                    <a:latin typeface="Times New Roman"/>
                    <a:cs typeface="Times New Roman"/>
                  </a:rPr>
                  <a:t> </a:t>
                </a:r>
                <a:r>
                  <a:rPr lang="en-US" spc="-5" dirty="0">
                    <a:latin typeface="Times New Roman"/>
                    <a:cs typeface="Times New Roman"/>
                  </a:rPr>
                  <a:t>a</a:t>
                </a:r>
                <a:r>
                  <a:rPr lang="en-US" spc="15" dirty="0">
                    <a:latin typeface="Times New Roman"/>
                    <a:cs typeface="Times New Roman"/>
                  </a:rPr>
                  <a:t> </a:t>
                </a:r>
                <a:r>
                  <a:rPr lang="en-US" spc="-10" dirty="0">
                    <a:latin typeface="Times New Roman"/>
                    <a:cs typeface="Times New Roman"/>
                  </a:rPr>
                  <a:t>p</a:t>
                </a:r>
                <a:r>
                  <a:rPr lang="en-US" spc="-5" dirty="0">
                    <a:latin typeface="Times New Roman"/>
                    <a:cs typeface="Times New Roman"/>
                  </a:rPr>
                  <a:t>recise</a:t>
                </a:r>
                <a:r>
                  <a:rPr lang="en-US" spc="15" dirty="0">
                    <a:latin typeface="Times New Roman"/>
                    <a:cs typeface="Times New Roman"/>
                  </a:rPr>
                  <a:t> </a:t>
                </a:r>
                <a:r>
                  <a:rPr lang="en-US" spc="-10" dirty="0">
                    <a:latin typeface="Times New Roman"/>
                    <a:cs typeface="Times New Roman"/>
                  </a:rPr>
                  <a:t>way</a:t>
                </a:r>
                <a:r>
                  <a:rPr lang="en-US" spc="-5" dirty="0">
                    <a:latin typeface="Times New Roman"/>
                    <a:cs typeface="Times New Roman"/>
                  </a:rPr>
                  <a:t> by the </a:t>
                </a:r>
                <a:r>
                  <a:rPr lang="en-US" spc="-10" dirty="0">
                    <a:latin typeface="Times New Roman"/>
                    <a:cs typeface="Times New Roman"/>
                  </a:rPr>
                  <a:t>d</a:t>
                </a:r>
                <a:r>
                  <a:rPr lang="en-US" spc="-5" dirty="0">
                    <a:latin typeface="Times New Roman"/>
                    <a:cs typeface="Times New Roman"/>
                  </a:rPr>
                  <a:t>ifferential equation</a:t>
                </a:r>
                <a:endParaRPr lang="en-US" dirty="0">
                  <a:latin typeface="Times New Roman"/>
                  <a:cs typeface="Times New Roman"/>
                </a:endParaRPr>
              </a:p>
              <a:p>
                <a:pPr marL="0" marR="5080" indent="0">
                  <a:lnSpc>
                    <a:spcPct val="100000"/>
                  </a:lnSpc>
                  <a:buNone/>
                </a:pPr>
                <a:endParaRPr lang="en-US" b="0" i="1" spc="45" dirty="0">
                  <a:latin typeface="Cambria Math" panose="02040503050406030204" pitchFamily="18" charset="0"/>
                  <a:cs typeface="Times New Roman"/>
                </a:endParaRPr>
              </a:p>
              <a:p>
                <a:pPr marL="0" marR="5080" indent="0" algn="ctr">
                  <a:lnSpc>
                    <a:spcPct val="100000"/>
                  </a:lnSpc>
                  <a:buNone/>
                </a:pPr>
                <a14:m>
                  <m:oMath xmlns:m="http://schemas.openxmlformats.org/officeDocument/2006/math">
                    <m:r>
                      <a:rPr lang="en-US" b="0" i="1" spc="45" dirty="0" smtClean="0">
                        <a:latin typeface="Cambria Math" panose="02040503050406030204" pitchFamily="18" charset="0"/>
                        <a:cs typeface="Times New Roman"/>
                      </a:rPr>
                      <m:t>𝑦</m:t>
                    </m:r>
                    <m:r>
                      <a:rPr lang="en-US" b="0" i="1" spc="45" dirty="0" smtClean="0">
                        <a:latin typeface="Cambria Math" panose="02040503050406030204" pitchFamily="18" charset="0"/>
                        <a:cs typeface="Times New Roman"/>
                      </a:rPr>
                      <m:t>′</m:t>
                    </m:r>
                  </m:oMath>
                </a14:m>
                <a:r>
                  <a:rPr lang="fr-FR" spc="135" baseline="29629" dirty="0">
                    <a:latin typeface="Lucida Sans Unicode"/>
                    <a:cs typeface="Lucida Sans Unicode"/>
                  </a:rPr>
                  <a:t> </a:t>
                </a:r>
                <a:r>
                  <a:rPr lang="fr-FR" spc="-25" dirty="0">
                    <a:latin typeface="Lucida Sans Unicode"/>
                    <a:cs typeface="Lucida Sans Unicode"/>
                  </a:rPr>
                  <a:t>=</a:t>
                </a:r>
                <a:r>
                  <a:rPr lang="fr-FR" spc="-40" dirty="0">
                    <a:latin typeface="Lucida Sans Unicode"/>
                    <a:cs typeface="Lucida Sans Unicode"/>
                  </a:rPr>
                  <a:t> </a:t>
                </a:r>
                <a:r>
                  <a:rPr lang="fr-FR" spc="-30" dirty="0">
                    <a:latin typeface="Lucida Sans Unicode"/>
                    <a:cs typeface="Lucida Sans Unicode"/>
                  </a:rPr>
                  <a:t>−</a:t>
                </a:r>
                <a:r>
                  <a:rPr lang="fr-FR" i="1" spc="50" dirty="0">
                    <a:latin typeface="Times New Roman"/>
                    <a:cs typeface="Times New Roman"/>
                  </a:rPr>
                  <a:t>k</a:t>
                </a:r>
                <a:r>
                  <a:rPr lang="fr-FR" spc="50" dirty="0">
                    <a:latin typeface="Times New Roman"/>
                    <a:cs typeface="Times New Roman"/>
                  </a:rPr>
                  <a:t>(</a:t>
                </a:r>
                <a:r>
                  <a:rPr lang="fr-FR" i="1" spc="-5" dirty="0">
                    <a:latin typeface="Times New Roman"/>
                    <a:cs typeface="Times New Roman"/>
                  </a:rPr>
                  <a:t>y</a:t>
                </a:r>
                <a:r>
                  <a:rPr lang="fr-FR" i="1" spc="20" dirty="0">
                    <a:latin typeface="Times New Roman"/>
                    <a:cs typeface="Times New Roman"/>
                  </a:rPr>
                  <a:t> </a:t>
                </a:r>
                <a:r>
                  <a:rPr lang="fr-FR" spc="-25" dirty="0">
                    <a:latin typeface="Lucida Sans Unicode"/>
                    <a:cs typeface="Lucida Sans Unicode"/>
                  </a:rPr>
                  <a:t>−</a:t>
                </a:r>
                <a:r>
                  <a:rPr lang="fr-FR" spc="-75" dirty="0">
                    <a:latin typeface="Lucida Sans Unicode"/>
                    <a:cs typeface="Lucida Sans Unicode"/>
                  </a:rPr>
                  <a:t> </a:t>
                </a:r>
                <a:r>
                  <a:rPr lang="fr-FR" i="1" spc="-50" dirty="0">
                    <a:latin typeface="Times New Roman"/>
                    <a:cs typeface="Times New Roman"/>
                  </a:rPr>
                  <a:t>T</a:t>
                </a:r>
                <a:r>
                  <a:rPr lang="fr-FR" spc="67" baseline="-11111" dirty="0">
                    <a:latin typeface="Times New Roman"/>
                    <a:cs typeface="Times New Roman"/>
                  </a:rPr>
                  <a:t>0</a:t>
                </a:r>
                <a:r>
                  <a:rPr lang="fr-FR" spc="-5" dirty="0">
                    <a:latin typeface="Times New Roman"/>
                    <a:cs typeface="Times New Roman"/>
                  </a:rPr>
                  <a:t>)</a:t>
                </a:r>
                <a:r>
                  <a:rPr lang="fr-FR" dirty="0">
                    <a:latin typeface="Times New Roman"/>
                    <a:cs typeface="Times New Roman"/>
                  </a:rPr>
                  <a:t>	</a:t>
                </a:r>
                <a:r>
                  <a:rPr lang="fr-FR" spc="10" dirty="0">
                    <a:latin typeface="Times New Roman"/>
                    <a:cs typeface="Times New Roman"/>
                  </a:rPr>
                  <a:t>(</a:t>
                </a:r>
                <a:r>
                  <a:rPr lang="fr-FR" i="1" spc="-50" dirty="0">
                    <a:latin typeface="Times New Roman"/>
                    <a:cs typeface="Times New Roman"/>
                  </a:rPr>
                  <a:t>T</a:t>
                </a:r>
                <a:r>
                  <a:rPr lang="fr-FR" baseline="-11111" dirty="0">
                    <a:latin typeface="Times New Roman"/>
                    <a:cs typeface="Times New Roman"/>
                  </a:rPr>
                  <a:t>0 </a:t>
                </a:r>
                <a:r>
                  <a:rPr lang="fr-FR" spc="-25" dirty="0">
                    <a:latin typeface="Lucida Sans Unicode"/>
                    <a:cs typeface="Lucida Sans Unicode"/>
                  </a:rPr>
                  <a:t>=</a:t>
                </a:r>
                <a:r>
                  <a:rPr lang="fr-FR" spc="-70" dirty="0">
                    <a:latin typeface="Lucida Sans Unicode"/>
                    <a:cs typeface="Lucida Sans Unicode"/>
                  </a:rPr>
                  <a:t> </a:t>
                </a:r>
                <a:r>
                  <a:rPr lang="fr-FR" spc="-10" dirty="0">
                    <a:latin typeface="Times New Roman"/>
                    <a:cs typeface="Times New Roman"/>
                  </a:rPr>
                  <a:t>ambien</a:t>
                </a:r>
                <a:r>
                  <a:rPr lang="fr-FR" spc="-5" dirty="0">
                    <a:latin typeface="Times New Roman"/>
                    <a:cs typeface="Times New Roman"/>
                  </a:rPr>
                  <a:t>t</a:t>
                </a:r>
                <a:r>
                  <a:rPr lang="fr-FR" dirty="0">
                    <a:latin typeface="Times New Roman"/>
                    <a:cs typeface="Times New Roman"/>
                  </a:rPr>
                  <a:t> </a:t>
                </a:r>
                <a:r>
                  <a:rPr lang="fr-FR" spc="-10" dirty="0" err="1">
                    <a:latin typeface="Times New Roman"/>
                    <a:cs typeface="Times New Roman"/>
                  </a:rPr>
                  <a:t>temperature</a:t>
                </a:r>
                <a:r>
                  <a:rPr lang="fr-FR" spc="-10" dirty="0">
                    <a:latin typeface="Times New Roman"/>
                    <a:cs typeface="Times New Roman"/>
                  </a:rPr>
                  <a:t>)</a:t>
                </a:r>
                <a:endParaRPr lang="fr-FR" dirty="0">
                  <a:latin typeface="Times New Roman"/>
                  <a:cs typeface="Times New Roman"/>
                </a:endParaRPr>
              </a:p>
              <a:p>
                <a:pPr marL="0" marR="5080" indent="0">
                  <a:lnSpc>
                    <a:spcPct val="100000"/>
                  </a:lnSpc>
                  <a:buNone/>
                </a:pPr>
                <a:endParaRPr lang="en-US" spc="-15" dirty="0">
                  <a:latin typeface="Times New Roman"/>
                  <a:cs typeface="Times New Roman"/>
                </a:endParaRPr>
              </a:p>
              <a:p>
                <a:pPr marL="0" marR="5080" indent="0">
                  <a:lnSpc>
                    <a:spcPct val="100000"/>
                  </a:lnSpc>
                  <a:buNone/>
                </a:pPr>
                <a:r>
                  <a:rPr lang="en-US" spc="-15" dirty="0">
                    <a:latin typeface="Times New Roman"/>
                    <a:cs typeface="Times New Roman"/>
                  </a:rPr>
                  <a:t>Th</a:t>
                </a:r>
                <a:r>
                  <a:rPr lang="en-US" spc="-5" dirty="0">
                    <a:latin typeface="Times New Roman"/>
                    <a:cs typeface="Times New Roman"/>
                  </a:rPr>
                  <a:t>e</a:t>
                </a:r>
                <a:r>
                  <a:rPr lang="en-US" spc="55" dirty="0">
                    <a:latin typeface="Times New Roman"/>
                    <a:cs typeface="Times New Roman"/>
                  </a:rPr>
                  <a:t> </a:t>
                </a:r>
                <a:r>
                  <a:rPr lang="en-US" spc="-10" dirty="0">
                    <a:latin typeface="Times New Roman"/>
                    <a:cs typeface="Times New Roman"/>
                  </a:rPr>
                  <a:t>constan</a:t>
                </a:r>
                <a:r>
                  <a:rPr lang="en-US" spc="-5" dirty="0">
                    <a:latin typeface="Times New Roman"/>
                    <a:cs typeface="Times New Roman"/>
                  </a:rPr>
                  <a:t>t</a:t>
                </a:r>
                <a:r>
                  <a:rPr lang="en-US" spc="55" dirty="0">
                    <a:latin typeface="Times New Roman"/>
                    <a:cs typeface="Times New Roman"/>
                  </a:rPr>
                  <a:t> </a:t>
                </a:r>
                <a:r>
                  <a:rPr lang="en-US" i="1" spc="50" dirty="0">
                    <a:latin typeface="Times New Roman"/>
                    <a:cs typeface="Times New Roman"/>
                  </a:rPr>
                  <a:t>k</a:t>
                </a:r>
                <a:r>
                  <a:rPr lang="en-US" spc="-5" dirty="0">
                    <a:latin typeface="Times New Roman"/>
                    <a:cs typeface="Times New Roman"/>
                  </a:rPr>
                  <a:t>,</a:t>
                </a:r>
                <a:r>
                  <a:rPr lang="en-US" spc="55" dirty="0">
                    <a:latin typeface="Times New Roman"/>
                    <a:cs typeface="Times New Roman"/>
                  </a:rPr>
                  <a:t> </a:t>
                </a:r>
                <a:r>
                  <a:rPr lang="en-US" spc="-5" dirty="0">
                    <a:latin typeface="Times New Roman"/>
                    <a:cs typeface="Times New Roman"/>
                  </a:rPr>
                  <a:t>in</a:t>
                </a:r>
                <a:r>
                  <a:rPr lang="en-US" spc="55" dirty="0">
                    <a:latin typeface="Times New Roman"/>
                    <a:cs typeface="Times New Roman"/>
                  </a:rPr>
                  <a:t> </a:t>
                </a:r>
                <a:r>
                  <a:rPr lang="en-US" spc="-5" dirty="0">
                    <a:latin typeface="Times New Roman"/>
                    <a:cs typeface="Times New Roman"/>
                  </a:rPr>
                  <a:t>units</a:t>
                </a:r>
                <a:r>
                  <a:rPr lang="en-US" spc="55" dirty="0">
                    <a:latin typeface="Times New Roman"/>
                    <a:cs typeface="Times New Roman"/>
                  </a:rPr>
                  <a:t> </a:t>
                </a:r>
                <a:r>
                  <a:rPr lang="en-US" spc="-5" dirty="0">
                    <a:latin typeface="Times New Roman"/>
                    <a:cs typeface="Times New Roman"/>
                  </a:rPr>
                  <a:t>of</a:t>
                </a:r>
                <a:r>
                  <a:rPr lang="en-US" spc="55" dirty="0">
                    <a:latin typeface="Times New Roman"/>
                    <a:cs typeface="Times New Roman"/>
                  </a:rPr>
                  <a:t> </a:t>
                </a:r>
                <a:r>
                  <a:rPr lang="en-US" spc="-5" dirty="0">
                    <a:latin typeface="Times New Roman"/>
                    <a:cs typeface="Times New Roman"/>
                  </a:rPr>
                  <a:t>(time</a:t>
                </a:r>
                <a:r>
                  <a:rPr lang="en-US" spc="-10" dirty="0">
                    <a:latin typeface="Times New Roman"/>
                    <a:cs typeface="Times New Roman"/>
                  </a:rPr>
                  <a:t>)</a:t>
                </a:r>
                <a:r>
                  <a:rPr lang="en-US" spc="-22" baseline="29629" dirty="0">
                    <a:latin typeface="Lucida Sans Unicode"/>
                    <a:cs typeface="Lucida Sans Unicode"/>
                  </a:rPr>
                  <a:t>−</a:t>
                </a:r>
                <a:r>
                  <a:rPr lang="en-US" spc="67" baseline="29629" dirty="0">
                    <a:latin typeface="Times New Roman"/>
                    <a:cs typeface="Times New Roman"/>
                  </a:rPr>
                  <a:t>1</a:t>
                </a:r>
                <a:r>
                  <a:rPr lang="en-US" spc="-5" dirty="0">
                    <a:latin typeface="Times New Roman"/>
                    <a:cs typeface="Times New Roman"/>
                  </a:rPr>
                  <a:t>,</a:t>
                </a:r>
                <a:r>
                  <a:rPr lang="en-US" spc="55" dirty="0">
                    <a:latin typeface="Times New Roman"/>
                    <a:cs typeface="Times New Roman"/>
                  </a:rPr>
                  <a:t> </a:t>
                </a:r>
                <a:r>
                  <a:rPr lang="en-US" spc="-5" dirty="0">
                    <a:latin typeface="Times New Roman"/>
                    <a:cs typeface="Times New Roman"/>
                  </a:rPr>
                  <a:t>is</a:t>
                </a:r>
                <a:r>
                  <a:rPr lang="en-US" spc="55" dirty="0">
                    <a:latin typeface="Times New Roman"/>
                    <a:cs typeface="Times New Roman"/>
                  </a:rPr>
                  <a:t> </a:t>
                </a:r>
                <a:r>
                  <a:rPr lang="en-US" spc="-10" dirty="0">
                    <a:latin typeface="Times New Roman"/>
                    <a:cs typeface="Times New Roman"/>
                  </a:rPr>
                  <a:t>calle</a:t>
                </a:r>
                <a:r>
                  <a:rPr lang="en-US" spc="-5" dirty="0">
                    <a:latin typeface="Times New Roman"/>
                    <a:cs typeface="Times New Roman"/>
                  </a:rPr>
                  <a:t>d</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5" dirty="0">
                    <a:latin typeface="Times New Roman"/>
                    <a:cs typeface="Times New Roman"/>
                  </a:rPr>
                  <a:t> </a:t>
                </a:r>
                <a:r>
                  <a:rPr lang="en-US" b="1" spc="-10" dirty="0">
                    <a:latin typeface="Times New Roman"/>
                    <a:cs typeface="Times New Roman"/>
                  </a:rPr>
                  <a:t>coolin</a:t>
                </a:r>
                <a:r>
                  <a:rPr lang="en-US" b="1" spc="-5" dirty="0">
                    <a:latin typeface="Times New Roman"/>
                    <a:cs typeface="Times New Roman"/>
                  </a:rPr>
                  <a:t>g</a:t>
                </a:r>
                <a:r>
                  <a:rPr lang="en-US" b="1" spc="55" dirty="0">
                    <a:latin typeface="Times New Roman"/>
                    <a:cs typeface="Times New Roman"/>
                  </a:rPr>
                  <a:t> </a:t>
                </a:r>
                <a:r>
                  <a:rPr lang="en-US" b="1" spc="-10" dirty="0">
                    <a:latin typeface="Times New Roman"/>
                    <a:cs typeface="Times New Roman"/>
                  </a:rPr>
                  <a:t>constan</a:t>
                </a:r>
                <a:r>
                  <a:rPr lang="en-US" b="1" spc="-5" dirty="0">
                    <a:latin typeface="Times New Roman"/>
                    <a:cs typeface="Times New Roman"/>
                  </a:rPr>
                  <a:t>t</a:t>
                </a:r>
                <a:r>
                  <a:rPr lang="en-US" b="1" spc="5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5" dirty="0">
                    <a:latin typeface="Times New Roman"/>
                    <a:cs typeface="Times New Roman"/>
                  </a:rPr>
                  <a:t> </a:t>
                </a:r>
                <a:r>
                  <a:rPr lang="en-US" spc="-10" dirty="0">
                    <a:latin typeface="Times New Roman"/>
                    <a:cs typeface="Times New Roman"/>
                  </a:rPr>
                  <a:t>depend</a:t>
                </a:r>
                <a:r>
                  <a:rPr lang="en-US" spc="-5" dirty="0">
                    <a:latin typeface="Times New Roman"/>
                    <a:cs typeface="Times New Roman"/>
                  </a:rPr>
                  <a:t>s</a:t>
                </a:r>
                <a:r>
                  <a:rPr lang="en-US" spc="5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55" dirty="0">
                    <a:latin typeface="Times New Roman"/>
                    <a:cs typeface="Times New Roman"/>
                  </a:rPr>
                  <a:t> </a:t>
                </a:r>
                <a:r>
                  <a:rPr lang="en-US" spc="-10" dirty="0">
                    <a:latin typeface="Times New Roman"/>
                    <a:cs typeface="Times New Roman"/>
                  </a:rPr>
                  <a:t>the physica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propertie</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object.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3"/>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553142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(4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49708" cy="4370567"/>
              </a:xfrm>
            </p:spPr>
            <p:txBody>
              <a:bodyPr>
                <a:noAutofit/>
              </a:bodyPr>
              <a:lstStyle/>
              <a:p>
                <a:pPr marL="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dirty="0"/>
                  <a:t> </a:t>
                </a:r>
                <a:r>
                  <a:rPr lang="en-US" b="1" dirty="0"/>
                  <a:t>Newton</a:t>
                </a:r>
                <a:r>
                  <a:rPr lang="en-US" b="1" spc="-20" dirty="0"/>
                  <a:t>’</a:t>
                </a:r>
                <a:r>
                  <a:rPr lang="en-US" b="1" spc="-15" dirty="0"/>
                  <a:t>s</a:t>
                </a:r>
                <a:r>
                  <a:rPr lang="en-US" b="1" dirty="0"/>
                  <a:t> </a:t>
                </a:r>
                <a:r>
                  <a:rPr lang="en-US" b="1" spc="-5" dirty="0"/>
                  <a:t>La</a:t>
                </a:r>
                <a:r>
                  <a:rPr lang="en-US" b="1" dirty="0"/>
                  <a:t>w </a:t>
                </a:r>
                <a:r>
                  <a:rPr lang="en-US" b="1" spc="-5" dirty="0"/>
                  <a:t>o</a:t>
                </a:r>
                <a:r>
                  <a:rPr lang="en-US" b="1" dirty="0"/>
                  <a:t>f </a:t>
                </a:r>
                <a:r>
                  <a:rPr lang="en-US" b="1" spc="-5" dirty="0"/>
                  <a:t>Coolin</a:t>
                </a:r>
                <a:r>
                  <a:rPr lang="en-US" b="1" spc="5" dirty="0"/>
                  <a:t>g</a:t>
                </a:r>
                <a:r>
                  <a:rPr lang="en-US" b="1" dirty="0"/>
                  <a:t> </a:t>
                </a:r>
                <a:r>
                  <a:rPr lang="en-US" spc="-10" dirty="0"/>
                  <a:t>A</a:t>
                </a:r>
                <a:r>
                  <a:rPr lang="en-US" spc="100" dirty="0"/>
                  <a:t> </a:t>
                </a:r>
                <a:r>
                  <a:rPr lang="en-US" spc="-10" dirty="0"/>
                  <a:t>ho</a:t>
                </a:r>
                <a:r>
                  <a:rPr lang="en-US" spc="-5" dirty="0"/>
                  <a:t>t</a:t>
                </a:r>
                <a:r>
                  <a:rPr lang="en-US" spc="100" dirty="0"/>
                  <a:t> </a:t>
                </a:r>
                <a:r>
                  <a:rPr lang="en-US" spc="-10" dirty="0"/>
                  <a:t>meta</a:t>
                </a:r>
                <a:r>
                  <a:rPr lang="en-US" spc="-5" dirty="0"/>
                  <a:t>l</a:t>
                </a:r>
                <a:r>
                  <a:rPr lang="en-US" spc="100" dirty="0"/>
                  <a:t> </a:t>
                </a:r>
                <a:r>
                  <a:rPr lang="en-US" spc="-10" dirty="0"/>
                  <a:t>ba</a:t>
                </a:r>
                <a:r>
                  <a:rPr lang="en-US" spc="-5" dirty="0"/>
                  <a:t>r</a:t>
                </a:r>
                <a:r>
                  <a:rPr lang="en-US" spc="100" dirty="0"/>
                  <a:t> </a:t>
                </a:r>
                <a:r>
                  <a:rPr lang="en-US" spc="-10" dirty="0"/>
                  <a:t>wit</a:t>
                </a:r>
                <a:r>
                  <a:rPr lang="en-US" spc="-5" dirty="0"/>
                  <a:t>h</a:t>
                </a:r>
                <a:r>
                  <a:rPr lang="en-US" spc="100" dirty="0"/>
                  <a:t> </a:t>
                </a:r>
                <a:r>
                  <a:rPr lang="en-US" spc="-10" dirty="0"/>
                  <a:t>coolin</a:t>
                </a:r>
                <a:r>
                  <a:rPr lang="en-US" spc="-5" dirty="0"/>
                  <a:t>g</a:t>
                </a:r>
                <a:r>
                  <a:rPr lang="en-US" spc="100" dirty="0"/>
                  <a:t> </a:t>
                </a:r>
                <a:r>
                  <a:rPr lang="en-US" spc="-10" dirty="0"/>
                  <a:t>constan</a:t>
                </a:r>
                <a:r>
                  <a:rPr lang="en-US" spc="-5" dirty="0"/>
                  <a:t>t</a:t>
                </a:r>
                <a:r>
                  <a:rPr lang="en-US" spc="100" dirty="0"/>
                  <a:t> </a:t>
                </a:r>
              </a:p>
              <a:p>
                <a:pPr marL="0" indent="0">
                  <a:lnSpc>
                    <a:spcPct val="100000"/>
                  </a:lnSpc>
                  <a:buNone/>
                </a:pPr>
                <a:r>
                  <a:rPr lang="en-US" i="1" spc="-5" dirty="0"/>
                  <a:t>k</a:t>
                </a:r>
                <a:r>
                  <a:rPr lang="en-US" i="1" spc="85" dirty="0"/>
                  <a:t> </a:t>
                </a:r>
                <a:r>
                  <a:rPr lang="en-US" spc="-25" dirty="0"/>
                  <a:t>= </a:t>
                </a:r>
                <a:r>
                  <a:rPr lang="en-US" spc="-5" dirty="0"/>
                  <a:t>2.1 </a:t>
                </a:r>
                <a:r>
                  <a:rPr lang="en-US" spc="-15" dirty="0"/>
                  <a:t>m</a:t>
                </a:r>
                <a:r>
                  <a:rPr lang="en-US" spc="-5" dirty="0"/>
                  <a:t>i</a:t>
                </a:r>
                <a:r>
                  <a:rPr lang="en-US" spc="-10" dirty="0"/>
                  <a:t>n</a:t>
                </a:r>
                <a:r>
                  <a:rPr lang="en-US" spc="-22" baseline="29629" dirty="0"/>
                  <a:t>−</a:t>
                </a:r>
                <a:r>
                  <a:rPr lang="en-US" baseline="29629" dirty="0"/>
                  <a:t>1 </a:t>
                </a:r>
                <a:r>
                  <a:rPr lang="en-US" spc="-10" dirty="0"/>
                  <a:t>i</a:t>
                </a:r>
                <a:r>
                  <a:rPr lang="en-US" spc="-5" dirty="0"/>
                  <a:t>s </a:t>
                </a:r>
                <a:r>
                  <a:rPr lang="en-US" spc="-10" dirty="0"/>
                  <a:t>submerge</a:t>
                </a:r>
                <a:r>
                  <a:rPr lang="en-US" spc="-5" dirty="0"/>
                  <a:t>d </a:t>
                </a:r>
                <a:r>
                  <a:rPr lang="en-US" spc="-10" dirty="0"/>
                  <a:t>i</a:t>
                </a:r>
                <a:r>
                  <a:rPr lang="en-US" spc="-5" dirty="0"/>
                  <a:t>n a l</a:t>
                </a:r>
                <a:r>
                  <a:rPr lang="en-US" spc="-10" dirty="0"/>
                  <a:t>arg</a:t>
                </a:r>
                <a:r>
                  <a:rPr lang="en-US" spc="-5" dirty="0"/>
                  <a:t>e </a:t>
                </a:r>
                <a:r>
                  <a:rPr lang="en-US" spc="-10" dirty="0"/>
                  <a:t>tan</a:t>
                </a:r>
                <a:r>
                  <a:rPr lang="en-US" spc="-5" dirty="0"/>
                  <a:t>k </a:t>
                </a:r>
                <a:r>
                  <a:rPr lang="en-US" spc="-10" dirty="0"/>
                  <a:t>o</a:t>
                </a:r>
                <a:r>
                  <a:rPr lang="en-US" spc="-5" dirty="0"/>
                  <a:t>f </a:t>
                </a:r>
                <a:r>
                  <a:rPr lang="en-US" spc="-10" dirty="0"/>
                  <a:t>wate</a:t>
                </a:r>
                <a:r>
                  <a:rPr lang="en-US" spc="-5" dirty="0"/>
                  <a:t>r </a:t>
                </a:r>
                <a:r>
                  <a:rPr lang="en-US" spc="-10" dirty="0"/>
                  <a:t>hel</a:t>
                </a:r>
                <a:r>
                  <a:rPr lang="en-US" spc="-5" dirty="0"/>
                  <a:t>d </a:t>
                </a:r>
                <a:r>
                  <a:rPr lang="en-US" spc="-10" dirty="0"/>
                  <a:t>a</a:t>
                </a:r>
                <a:r>
                  <a:rPr lang="en-US" spc="-5" dirty="0"/>
                  <a:t>t t</a:t>
                </a:r>
                <a:r>
                  <a:rPr lang="en-US" spc="-10" dirty="0"/>
                  <a:t>emperatur</a:t>
                </a:r>
                <a:r>
                  <a:rPr lang="en-US" spc="-5" dirty="0"/>
                  <a:t>e</a:t>
                </a:r>
                <a:r>
                  <a:rPr lang="en-US" spc="20" dirty="0"/>
                  <a:t> </a:t>
                </a:r>
                <a:r>
                  <a:rPr lang="en-US" i="1" spc="-50" dirty="0"/>
                  <a:t>T</a:t>
                </a:r>
                <a:r>
                  <a:rPr lang="en-US" baseline="-11111" dirty="0"/>
                  <a:t>0 </a:t>
                </a:r>
                <a:r>
                  <a:rPr lang="en-US" spc="-25" dirty="0"/>
                  <a:t>=</a:t>
                </a:r>
                <a:r>
                  <a:rPr lang="en-US" spc="-40" dirty="0"/>
                  <a:t> </a:t>
                </a:r>
                <a:r>
                  <a:rPr lang="en-US" spc="-10" dirty="0"/>
                  <a:t>10</a:t>
                </a:r>
                <a:r>
                  <a:rPr lang="en-US" baseline="25925" dirty="0"/>
                  <a:t>°</a:t>
                </a:r>
                <a:r>
                  <a:rPr lang="en-US" spc="-15" dirty="0"/>
                  <a:t>C</a:t>
                </a:r>
                <a:r>
                  <a:rPr lang="en-US" spc="-5" dirty="0"/>
                  <a:t>. </a:t>
                </a:r>
                <a:r>
                  <a:rPr lang="en-US" spc="-15" dirty="0"/>
                  <a:t>L</a:t>
                </a:r>
                <a:r>
                  <a:rPr lang="en-US" spc="-10" dirty="0"/>
                  <a:t>e</a:t>
                </a:r>
                <a:r>
                  <a:rPr lang="en-US" spc="-5" dirty="0"/>
                  <a:t>t</a:t>
                </a:r>
                <a:r>
                  <a:rPr lang="en-US" spc="60" dirty="0"/>
                  <a:t> </a:t>
                </a:r>
                <a:r>
                  <a:rPr lang="en-US" i="1" spc="45" dirty="0"/>
                  <a:t>y</a:t>
                </a:r>
                <a:r>
                  <a:rPr lang="en-US" spc="-5" dirty="0"/>
                  <a:t>(</a:t>
                </a:r>
                <a:r>
                  <a:rPr lang="en-US" i="1" spc="-5" dirty="0"/>
                  <a:t>t</a:t>
                </a:r>
                <a:r>
                  <a:rPr lang="en-US" spc="-5" dirty="0"/>
                  <a:t>)</a:t>
                </a:r>
                <a:endParaRPr lang="en-US" dirty="0"/>
              </a:p>
              <a:p>
                <a:pPr marL="0" indent="0">
                  <a:lnSpc>
                    <a:spcPct val="100000"/>
                  </a:lnSpc>
                  <a:buNone/>
                </a:pPr>
                <a:r>
                  <a:rPr lang="en-US" spc="-5" dirty="0"/>
                  <a:t>be the bar’s temperature </a:t>
                </a:r>
                <a:r>
                  <a:rPr lang="en-US" spc="-10" dirty="0"/>
                  <a:t>a</a:t>
                </a:r>
                <a:r>
                  <a:rPr lang="en-US" spc="-5" dirty="0"/>
                  <a:t>t time </a:t>
                </a:r>
                <a:r>
                  <a:rPr lang="en-US" i="1" spc="-5" dirty="0"/>
                  <a:t>t</a:t>
                </a:r>
                <a:r>
                  <a:rPr lang="en-US" i="1" spc="85" dirty="0"/>
                  <a:t> </a:t>
                </a:r>
                <a:r>
                  <a:rPr lang="en-US" spc="-5" dirty="0"/>
                  <a:t>(in </a:t>
                </a:r>
                <a:r>
                  <a:rPr lang="en-US" spc="-15" dirty="0"/>
                  <a:t>m</a:t>
                </a:r>
                <a:r>
                  <a:rPr lang="en-US" spc="-5" dirty="0"/>
                  <a:t>inutes).</a:t>
                </a:r>
                <a:endParaRPr lang="en-US" dirty="0"/>
              </a:p>
              <a:p>
                <a:pPr marL="469900" indent="-457200">
                  <a:lnSpc>
                    <a:spcPct val="100000"/>
                  </a:lnSpc>
                  <a:spcBef>
                    <a:spcPts val="590"/>
                  </a:spcBef>
                  <a:buFont typeface="+mj-lt"/>
                  <a:buAutoNum type="alphaLcParenR"/>
                  <a:tabLst>
                    <a:tab pos="223520" algn="l"/>
                  </a:tabLst>
                </a:pPr>
                <a:r>
                  <a:rPr lang="en-US" spc="-5" dirty="0"/>
                  <a:t>Find the </a:t>
                </a:r>
                <a:r>
                  <a:rPr lang="en-US" spc="-10" dirty="0"/>
                  <a:t>d</a:t>
                </a:r>
                <a:r>
                  <a:rPr lang="en-US" spc="-5" dirty="0"/>
                  <a:t>ifferential equation</a:t>
                </a:r>
                <a:r>
                  <a:rPr lang="en-US" dirty="0"/>
                  <a:t> </a:t>
                </a:r>
                <a:r>
                  <a:rPr lang="en-US" spc="-5" dirty="0"/>
                  <a:t>satisfied by</a:t>
                </a:r>
                <a:r>
                  <a:rPr lang="en-US" spc="60" dirty="0"/>
                  <a:t> </a:t>
                </a:r>
                <a:r>
                  <a:rPr lang="en-US" i="1" spc="45" dirty="0"/>
                  <a:t>y</a:t>
                </a:r>
                <a:r>
                  <a:rPr lang="en-US" spc="-5" dirty="0"/>
                  <a:t>(</a:t>
                </a:r>
                <a:r>
                  <a:rPr lang="en-US" i="1" spc="-5" dirty="0"/>
                  <a:t>t</a:t>
                </a:r>
                <a:r>
                  <a:rPr lang="en-US" spc="-5" dirty="0"/>
                  <a:t>) </a:t>
                </a:r>
                <a:r>
                  <a:rPr lang="en-US" spc="-10" dirty="0"/>
                  <a:t>an</a:t>
                </a:r>
                <a:r>
                  <a:rPr lang="en-US" spc="-5" dirty="0"/>
                  <a:t>d </a:t>
                </a:r>
                <a:r>
                  <a:rPr lang="en-US" spc="-10" dirty="0"/>
                  <a:t>fin</a:t>
                </a:r>
                <a:r>
                  <a:rPr lang="en-US" spc="-5" dirty="0"/>
                  <a:t>d </a:t>
                </a:r>
                <a:r>
                  <a:rPr lang="en-US" spc="-10" dirty="0"/>
                  <a:t>it</a:t>
                </a:r>
                <a:r>
                  <a:rPr lang="en-US" spc="-5" dirty="0"/>
                  <a:t>s </a:t>
                </a:r>
                <a:r>
                  <a:rPr lang="en-US" spc="-10" dirty="0"/>
                  <a:t>genera</a:t>
                </a:r>
                <a:r>
                  <a:rPr lang="en-US" spc="-5" dirty="0"/>
                  <a:t>l</a:t>
                </a:r>
                <a:r>
                  <a:rPr lang="en-US" dirty="0"/>
                  <a:t> </a:t>
                </a:r>
                <a:r>
                  <a:rPr lang="en-US" spc="-10" dirty="0"/>
                  <a:t>solution.</a:t>
                </a:r>
                <a:endParaRPr lang="en-US" dirty="0"/>
              </a:p>
              <a:p>
                <a:pPr marL="469900" indent="-457200">
                  <a:lnSpc>
                    <a:spcPct val="100000"/>
                  </a:lnSpc>
                  <a:spcBef>
                    <a:spcPts val="195"/>
                  </a:spcBef>
                  <a:buFont typeface="+mj-lt"/>
                  <a:buAutoNum type="alphaLcParenR"/>
                  <a:tabLst>
                    <a:tab pos="231140" algn="l"/>
                  </a:tabLst>
                </a:pPr>
                <a:r>
                  <a:rPr lang="en-US" spc="-10" dirty="0"/>
                  <a:t>What</a:t>
                </a:r>
                <a:r>
                  <a:rPr lang="en-US" spc="-5" dirty="0"/>
                  <a:t> is the bar’s temperature </a:t>
                </a:r>
                <a:r>
                  <a:rPr lang="en-US" spc="-10" dirty="0"/>
                  <a:t>a</a:t>
                </a:r>
                <a:r>
                  <a:rPr lang="en-US" spc="-5" dirty="0"/>
                  <a:t>fter 1 </a:t>
                </a:r>
                <a:r>
                  <a:rPr lang="en-US" spc="-15" dirty="0"/>
                  <a:t>m</a:t>
                </a:r>
                <a:r>
                  <a:rPr lang="en-US" spc="-5" dirty="0"/>
                  <a:t>in if its initial temperature</a:t>
                </a:r>
                <a:r>
                  <a:rPr lang="en-US" dirty="0"/>
                  <a:t> </a:t>
                </a:r>
                <a:r>
                  <a:rPr lang="en-US" spc="-15" dirty="0"/>
                  <a:t>w</a:t>
                </a:r>
                <a:r>
                  <a:rPr lang="en-US" spc="-5" dirty="0"/>
                  <a:t>as</a:t>
                </a:r>
                <a:r>
                  <a:rPr lang="en-US" dirty="0"/>
                  <a:t> </a:t>
                </a:r>
                <a:r>
                  <a:rPr lang="en-US" spc="-10" dirty="0"/>
                  <a:t>180</a:t>
                </a:r>
                <a:r>
                  <a:rPr lang="en-US" baseline="25925" dirty="0"/>
                  <a:t>°</a:t>
                </a:r>
                <a:r>
                  <a:rPr lang="en-US" spc="-15" dirty="0"/>
                  <a:t>C</a:t>
                </a:r>
                <a:r>
                  <a:rPr lang="en-US" spc="-5" dirty="0"/>
                  <a:t>?</a:t>
                </a:r>
                <a:endParaRPr lang="en-US" dirty="0"/>
              </a:p>
              <a:p>
                <a:pPr marL="469900" indent="-457200">
                  <a:lnSpc>
                    <a:spcPct val="100000"/>
                  </a:lnSpc>
                  <a:spcBef>
                    <a:spcPts val="195"/>
                  </a:spcBef>
                  <a:buFont typeface="+mj-lt"/>
                  <a:buAutoNum type="alphaLcParenR"/>
                  <a:tabLst>
                    <a:tab pos="216535" algn="l"/>
                  </a:tabLst>
                </a:pPr>
                <a:r>
                  <a:rPr lang="en-US" spc="-10" dirty="0"/>
                  <a:t>What</a:t>
                </a:r>
                <a:r>
                  <a:rPr lang="en-US" spc="-5" dirty="0"/>
                  <a:t> </a:t>
                </a:r>
                <a:r>
                  <a:rPr lang="en-US" spc="-10" dirty="0"/>
                  <a:t>was</a:t>
                </a:r>
                <a:r>
                  <a:rPr lang="en-US" dirty="0"/>
                  <a:t> </a:t>
                </a:r>
                <a:r>
                  <a:rPr lang="en-US" spc="-5" dirty="0"/>
                  <a:t>the bar’s initial temperature</a:t>
                </a:r>
                <a:r>
                  <a:rPr lang="en-US" dirty="0"/>
                  <a:t> </a:t>
                </a:r>
                <a:r>
                  <a:rPr lang="en-US" spc="-5" dirty="0"/>
                  <a:t>if it cooled</a:t>
                </a:r>
                <a:r>
                  <a:rPr lang="en-US" dirty="0"/>
                  <a:t> </a:t>
                </a:r>
                <a:r>
                  <a:rPr lang="en-US" spc="-5" dirty="0"/>
                  <a:t>to </a:t>
                </a:r>
                <a:r>
                  <a:rPr lang="en-US" spc="-10" dirty="0"/>
                  <a:t>80</a:t>
                </a:r>
                <a:r>
                  <a:rPr lang="en-US" baseline="25925" dirty="0"/>
                  <a:t>°</a:t>
                </a:r>
                <a:r>
                  <a:rPr lang="en-US" spc="-10" dirty="0"/>
                  <a:t>C</a:t>
                </a:r>
                <a:r>
                  <a:rPr lang="en-US" spc="-5" dirty="0"/>
                  <a:t> in 30 seconds?</a:t>
                </a:r>
                <a:endParaRPr lang="en-US" dirty="0"/>
              </a:p>
              <a:p>
                <a:pPr marL="0" indent="0">
                  <a:lnSpc>
                    <a:spcPct val="100000"/>
                  </a:lnSpc>
                  <a:spcBef>
                    <a:spcPts val="590"/>
                  </a:spcBef>
                  <a:buNone/>
                </a:pPr>
                <a:r>
                  <a:rPr lang="en-US" b="1" spc="-5" dirty="0"/>
                  <a:t>Solution </a:t>
                </a:r>
                <a:r>
                  <a:rPr lang="en-US" spc="-5" dirty="0"/>
                  <a:t>a)</a:t>
                </a:r>
                <a:r>
                  <a:rPr lang="en-US" b="1" spc="-5" dirty="0"/>
                  <a:t> </a:t>
                </a:r>
                <a:r>
                  <a:rPr lang="en-US" spc="-10" dirty="0"/>
                  <a:t>Sinc</a:t>
                </a:r>
                <a:r>
                  <a:rPr lang="en-US" spc="-5" dirty="0"/>
                  <a:t>e</a:t>
                </a:r>
                <a:r>
                  <a:rPr lang="en-US" dirty="0"/>
                  <a:t> </a:t>
                </a:r>
                <a:r>
                  <a:rPr lang="en-US" i="1" spc="-5" dirty="0"/>
                  <a:t>k</a:t>
                </a:r>
                <a:r>
                  <a:rPr lang="en-US" i="1" spc="85" dirty="0"/>
                  <a:t> </a:t>
                </a:r>
                <a:r>
                  <a:rPr lang="en-US" spc="-25" dirty="0"/>
                  <a:t>=</a:t>
                </a:r>
                <a:r>
                  <a:rPr lang="en-US" spc="-40" dirty="0"/>
                  <a:t> </a:t>
                </a:r>
                <a:r>
                  <a:rPr lang="en-US" spc="-5" dirty="0"/>
                  <a:t>2.1 </a:t>
                </a:r>
                <a:r>
                  <a:rPr lang="en-US" spc="-15" dirty="0"/>
                  <a:t>m</a:t>
                </a:r>
                <a:r>
                  <a:rPr lang="en-US" spc="-5" dirty="0"/>
                  <a:t>in</a:t>
                </a:r>
                <a:r>
                  <a:rPr lang="en-US" spc="-22" baseline="29629" dirty="0"/>
                  <a:t>−</a:t>
                </a:r>
                <a:r>
                  <a:rPr lang="en-US" spc="67" baseline="29629" dirty="0"/>
                  <a:t>1</a:t>
                </a:r>
                <a:r>
                  <a:rPr lang="en-US" spc="-5" dirty="0"/>
                  <a:t>,</a:t>
                </a:r>
                <a:r>
                  <a:rPr lang="en-US" spc="60" dirty="0"/>
                  <a:t> </a:t>
                </a:r>
                <a:r>
                  <a:rPr lang="en-US" i="1" spc="45" dirty="0"/>
                  <a:t>y</a:t>
                </a:r>
                <a:r>
                  <a:rPr lang="en-US" spc="-5" dirty="0"/>
                  <a:t>(</a:t>
                </a:r>
                <a:r>
                  <a:rPr lang="en-US" i="1" spc="-5" dirty="0"/>
                  <a:t>t</a:t>
                </a:r>
                <a:r>
                  <a:rPr lang="en-US" spc="-5" dirty="0"/>
                  <a:t>) (with </a:t>
                </a:r>
                <a:r>
                  <a:rPr lang="en-US" i="1" spc="-5" dirty="0"/>
                  <a:t>t</a:t>
                </a:r>
                <a:r>
                  <a:rPr lang="en-US" i="1" spc="85" dirty="0"/>
                  <a:t> </a:t>
                </a:r>
                <a:r>
                  <a:rPr lang="en-US" spc="-5" dirty="0"/>
                  <a:t>in minutes) satisfies</a:t>
                </a:r>
                <a:endParaRPr lang="en-US" dirty="0"/>
              </a:p>
              <a:p>
                <a:pPr marL="0" indent="0" algn="ctr">
                  <a:lnSpc>
                    <a:spcPct val="100000"/>
                  </a:lnSpc>
                  <a:spcBef>
                    <a:spcPts val="790"/>
                  </a:spcBef>
                  <a:buNone/>
                </a:pPr>
                <a14:m>
                  <m:oMath xmlns:m="http://schemas.openxmlformats.org/officeDocument/2006/math">
                    <m:r>
                      <a:rPr lang="en-US" b="0" i="1" spc="45" dirty="0" smtClean="0">
                        <a:latin typeface="Cambria Math" panose="02040503050406030204" pitchFamily="18" charset="0"/>
                      </a:rPr>
                      <m:t>𝑦</m:t>
                    </m:r>
                    <m:r>
                      <a:rPr lang="en-US" b="0" i="1" spc="45" dirty="0" smtClean="0">
                        <a:latin typeface="Cambria Math" panose="02040503050406030204" pitchFamily="18" charset="0"/>
                      </a:rPr>
                      <m:t>′</m:t>
                    </m:r>
                  </m:oMath>
                </a14:m>
                <a:r>
                  <a:rPr lang="en-US" spc="135" baseline="29629" dirty="0"/>
                  <a:t> </a:t>
                </a:r>
                <a:r>
                  <a:rPr lang="en-US" spc="-25" dirty="0"/>
                  <a:t>=</a:t>
                </a:r>
                <a:r>
                  <a:rPr lang="en-US" spc="-40" dirty="0"/>
                  <a:t> </a:t>
                </a:r>
                <a:r>
                  <a:rPr lang="en-US" spc="-30" dirty="0"/>
                  <a:t>−</a:t>
                </a:r>
                <a:r>
                  <a:rPr lang="en-US" spc="-10" dirty="0"/>
                  <a:t>2.1</a:t>
                </a:r>
                <a:r>
                  <a:rPr lang="en-US" spc="50" dirty="0"/>
                  <a:t>(</a:t>
                </a:r>
                <a:r>
                  <a:rPr lang="en-US" i="1" spc="-5" dirty="0"/>
                  <a:t>y</a:t>
                </a:r>
                <a:r>
                  <a:rPr lang="en-US" i="1" spc="20" dirty="0"/>
                  <a:t> </a:t>
                </a:r>
                <a:r>
                  <a:rPr lang="en-US" spc="-25" dirty="0"/>
                  <a:t>−</a:t>
                </a:r>
                <a:r>
                  <a:rPr lang="en-US" spc="-95" dirty="0"/>
                  <a:t> </a:t>
                </a:r>
                <a:r>
                  <a:rPr lang="en-US" spc="-10" dirty="0"/>
                  <a:t>10)</a:t>
                </a:r>
                <a:endParaRPr lang="en-US" dirty="0"/>
              </a:p>
              <a:p>
                <a:pPr marL="0" indent="0">
                  <a:lnSpc>
                    <a:spcPct val="100000"/>
                  </a:lnSpc>
                  <a:spcBef>
                    <a:spcPts val="790"/>
                  </a:spcBef>
                  <a:buNone/>
                </a:pPr>
                <a:r>
                  <a:rPr lang="en-US" spc="-15" dirty="0"/>
                  <a:t>B</a:t>
                </a:r>
                <a:r>
                  <a:rPr lang="en-US" spc="-5" dirty="0"/>
                  <a:t>y </a:t>
                </a:r>
                <a:r>
                  <a:rPr lang="en-US" spc="-15" dirty="0"/>
                  <a:t>Eq</a:t>
                </a:r>
                <a:r>
                  <a:rPr lang="en-US" spc="-5" dirty="0"/>
                  <a:t>.</a:t>
                </a:r>
                <a:r>
                  <a:rPr lang="en-US" dirty="0"/>
                  <a:t> </a:t>
                </a:r>
                <a:r>
                  <a:rPr lang="en-US" spc="-5" dirty="0"/>
                  <a:t>(</a:t>
                </a:r>
                <a:r>
                  <a:rPr lang="en-US" spc="-10" dirty="0"/>
                  <a:t>2)</a:t>
                </a:r>
                <a:r>
                  <a:rPr lang="en-US" spc="-5" dirty="0"/>
                  <a:t>, t</a:t>
                </a:r>
                <a:r>
                  <a:rPr lang="en-US" spc="-10" dirty="0"/>
                  <a:t>h</a:t>
                </a:r>
                <a:r>
                  <a:rPr lang="en-US" spc="-5" dirty="0"/>
                  <a:t>e </a:t>
                </a:r>
                <a:r>
                  <a:rPr lang="en-US" spc="-10" dirty="0"/>
                  <a:t>genera</a:t>
                </a:r>
                <a:r>
                  <a:rPr lang="en-US" spc="-5" dirty="0"/>
                  <a:t>l</a:t>
                </a:r>
                <a:r>
                  <a:rPr lang="en-US" dirty="0"/>
                  <a:t> </a:t>
                </a:r>
                <a:r>
                  <a:rPr lang="en-US" spc="-10" dirty="0"/>
                  <a:t>solutio</a:t>
                </a:r>
                <a:r>
                  <a:rPr lang="en-US" spc="-5" dirty="0"/>
                  <a:t>n is</a:t>
                </a:r>
                <a:r>
                  <a:rPr lang="en-US" spc="60" dirty="0"/>
                  <a:t> </a:t>
                </a:r>
                <a:r>
                  <a:rPr lang="en-US" i="1" spc="45" dirty="0"/>
                  <a:t>y</a:t>
                </a:r>
                <a:r>
                  <a:rPr lang="en-US" spc="-5" dirty="0"/>
                  <a:t>(</a:t>
                </a:r>
                <a:r>
                  <a:rPr lang="en-US" i="1" spc="-5" dirty="0"/>
                  <a:t>t</a:t>
                </a:r>
                <a:r>
                  <a:rPr lang="en-US" spc="-5" dirty="0"/>
                  <a:t>)</a:t>
                </a:r>
                <a:r>
                  <a:rPr lang="en-US" spc="25" dirty="0"/>
                  <a:t> </a:t>
                </a:r>
                <a:r>
                  <a:rPr lang="en-US" spc="-25" dirty="0"/>
                  <a:t>=</a:t>
                </a:r>
                <a:r>
                  <a:rPr lang="en-US" spc="-40" dirty="0"/>
                  <a:t> </a:t>
                </a:r>
                <a:r>
                  <a:rPr lang="en-US" spc="-10" dirty="0"/>
                  <a:t>1</a:t>
                </a:r>
                <a:r>
                  <a:rPr lang="en-US" spc="-5" dirty="0"/>
                  <a:t>0</a:t>
                </a:r>
                <a:r>
                  <a:rPr lang="en-US" spc="-30" dirty="0"/>
                  <a:t> </a:t>
                </a:r>
                <a:r>
                  <a:rPr lang="en-US" spc="-25" dirty="0"/>
                  <a:t>+</a:t>
                </a:r>
                <a:r>
                  <a:rPr lang="en-US" spc="-100" dirty="0"/>
                  <a:t> </a:t>
                </a:r>
                <a:r>
                  <a:rPr lang="en-US" i="1" spc="75" dirty="0"/>
                  <a:t>C</a:t>
                </a:r>
                <a:r>
                  <a:rPr lang="en-US" i="1" spc="5" dirty="0"/>
                  <a:t>e</a:t>
                </a:r>
                <a:r>
                  <a:rPr lang="en-US" spc="-22" baseline="25925" dirty="0"/>
                  <a:t>−</a:t>
                </a:r>
                <a:r>
                  <a:rPr lang="en-US" baseline="25925" dirty="0"/>
                  <a:t>2.1</a:t>
                </a:r>
                <a:r>
                  <a:rPr lang="en-US" i="1" baseline="25925" dirty="0"/>
                  <a:t>t </a:t>
                </a:r>
                <a:r>
                  <a:rPr lang="en-US" spc="-10" dirty="0"/>
                  <a:t>fo</a:t>
                </a:r>
                <a:r>
                  <a:rPr lang="en-US" spc="-5" dirty="0"/>
                  <a:t>r s</a:t>
                </a:r>
                <a:r>
                  <a:rPr lang="en-US" spc="-15" dirty="0"/>
                  <a:t>om</a:t>
                </a:r>
                <a:r>
                  <a:rPr lang="en-US" spc="-5" dirty="0"/>
                  <a:t>e </a:t>
                </a:r>
                <a:r>
                  <a:rPr lang="en-US" spc="-10" dirty="0"/>
                  <a:t>constan</a:t>
                </a:r>
                <a:r>
                  <a:rPr lang="en-US" spc="-5" dirty="0"/>
                  <a:t>t </a:t>
                </a:r>
                <a:r>
                  <a:rPr lang="en-US" i="1" spc="75" dirty="0"/>
                  <a:t>C</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49708" cy="4370567"/>
              </a:xfrm>
              <a:blipFill>
                <a:blip r:embed="rId3"/>
                <a:stretch>
                  <a:fillRect l="-731" t="-976"/>
                </a:stretch>
              </a:blipFill>
            </p:spPr>
            <p:txBody>
              <a:bodyPr/>
              <a:lstStyle/>
              <a:p>
                <a:r>
                  <a:rPr lang="en-US">
                    <a:noFill/>
                  </a:rPr>
                  <a:t> </a:t>
                </a:r>
              </a:p>
            </p:txBody>
          </p:sp>
        </mc:Fallback>
      </mc:AlternateContent>
    </p:spTree>
    <p:extLst>
      <p:ext uri="{BB962C8B-B14F-4D97-AF65-F5344CB8AC3E}">
        <p14:creationId xmlns:p14="http://schemas.microsoft.com/office/powerpoint/2010/main" val="3499935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(5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indent="0">
              <a:lnSpc>
                <a:spcPct val="100000"/>
              </a:lnSpc>
              <a:buNone/>
            </a:pPr>
            <a:r>
              <a:rPr lang="en-US" spc="-5" dirty="0"/>
              <a:t>b) If</a:t>
            </a:r>
            <a:r>
              <a:rPr lang="en-US" spc="-40" dirty="0"/>
              <a:t> </a:t>
            </a:r>
            <a:r>
              <a:rPr lang="en-US" spc="-5" dirty="0"/>
              <a:t>the</a:t>
            </a:r>
            <a:r>
              <a:rPr lang="en-US" spc="-40" dirty="0"/>
              <a:t> </a:t>
            </a:r>
            <a:r>
              <a:rPr lang="en-US" spc="-5" dirty="0"/>
              <a:t>initial</a:t>
            </a:r>
            <a:r>
              <a:rPr lang="en-US" spc="-40" dirty="0"/>
              <a:t> </a:t>
            </a:r>
            <a:r>
              <a:rPr lang="en-US" spc="-5" dirty="0"/>
              <a:t>temperature</a:t>
            </a:r>
            <a:r>
              <a:rPr lang="en-US" spc="-35" dirty="0"/>
              <a:t> </a:t>
            </a:r>
            <a:r>
              <a:rPr lang="en-US" spc="-15" dirty="0"/>
              <a:t>w</a:t>
            </a:r>
            <a:r>
              <a:rPr lang="en-US" spc="-5" dirty="0"/>
              <a:t>as</a:t>
            </a:r>
            <a:r>
              <a:rPr lang="en-US" spc="-40" dirty="0"/>
              <a:t> </a:t>
            </a:r>
            <a:r>
              <a:rPr lang="en-US" spc="-10" dirty="0"/>
              <a:t>180</a:t>
            </a:r>
            <a:r>
              <a:rPr lang="en-US" baseline="25925" dirty="0"/>
              <a:t>°</a:t>
            </a:r>
            <a:r>
              <a:rPr lang="en-US" spc="-15" dirty="0"/>
              <a:t>C</a:t>
            </a:r>
            <a:r>
              <a:rPr lang="en-US" spc="-5" dirty="0"/>
              <a:t>,</a:t>
            </a:r>
            <a:r>
              <a:rPr lang="en-US" spc="-40" dirty="0"/>
              <a:t> </a:t>
            </a:r>
            <a:r>
              <a:rPr lang="en-US" spc="-5" dirty="0"/>
              <a:t>t</a:t>
            </a:r>
            <a:r>
              <a:rPr lang="en-US" spc="-10" dirty="0"/>
              <a:t>he</a:t>
            </a:r>
            <a:r>
              <a:rPr lang="en-US" spc="-5" dirty="0"/>
              <a:t>n</a:t>
            </a:r>
            <a:r>
              <a:rPr lang="en-US" spc="25" dirty="0"/>
              <a:t> </a:t>
            </a:r>
            <a:r>
              <a:rPr lang="en-US" i="1" spc="45" dirty="0"/>
              <a:t>y</a:t>
            </a:r>
            <a:r>
              <a:rPr lang="en-US" spc="-5" dirty="0"/>
              <a:t>(0)</a:t>
            </a:r>
            <a:r>
              <a:rPr lang="en-US" spc="25" dirty="0"/>
              <a:t> </a:t>
            </a:r>
            <a:r>
              <a:rPr lang="en-US" spc="-25" dirty="0"/>
              <a:t>=</a:t>
            </a:r>
            <a:r>
              <a:rPr lang="en-US" spc="-40" dirty="0"/>
              <a:t> </a:t>
            </a:r>
            <a:r>
              <a:rPr lang="en-US" spc="-10" dirty="0"/>
              <a:t>1</a:t>
            </a:r>
            <a:r>
              <a:rPr lang="en-US" spc="-5" dirty="0"/>
              <a:t>0</a:t>
            </a:r>
            <a:r>
              <a:rPr lang="en-US" spc="-30" dirty="0"/>
              <a:t> </a:t>
            </a:r>
            <a:r>
              <a:rPr lang="en-US" spc="-25" dirty="0"/>
              <a:t>+</a:t>
            </a:r>
            <a:r>
              <a:rPr lang="en-US" spc="-100" dirty="0"/>
              <a:t> </a:t>
            </a:r>
            <a:r>
              <a:rPr lang="en-US" i="1" spc="-10" dirty="0"/>
              <a:t>C</a:t>
            </a:r>
            <a:r>
              <a:rPr lang="en-US" i="1" spc="110" dirty="0"/>
              <a:t> </a:t>
            </a:r>
            <a:r>
              <a:rPr lang="en-US" spc="-25" dirty="0"/>
              <a:t>=</a:t>
            </a:r>
            <a:r>
              <a:rPr lang="en-US" spc="-40" dirty="0"/>
              <a:t> </a:t>
            </a:r>
            <a:r>
              <a:rPr lang="en-US" spc="-10" dirty="0"/>
              <a:t>180</a:t>
            </a:r>
            <a:r>
              <a:rPr lang="en-US" spc="-5" dirty="0"/>
              <a:t>.</a:t>
            </a:r>
            <a:r>
              <a:rPr lang="en-US" spc="-35" dirty="0"/>
              <a:t> </a:t>
            </a:r>
            <a:r>
              <a:rPr lang="en-US" spc="-15" dirty="0"/>
              <a:t>T</a:t>
            </a:r>
            <a:r>
              <a:rPr lang="en-US" spc="-5" dirty="0"/>
              <a:t>hus,</a:t>
            </a:r>
            <a:r>
              <a:rPr lang="en-US" spc="-40" dirty="0"/>
              <a:t> </a:t>
            </a:r>
            <a:r>
              <a:rPr lang="en-US" i="1" spc="-10" dirty="0"/>
              <a:t>C</a:t>
            </a:r>
            <a:r>
              <a:rPr lang="en-US" i="1" spc="110" dirty="0"/>
              <a:t> </a:t>
            </a:r>
            <a:r>
              <a:rPr lang="en-US" spc="-25" dirty="0"/>
              <a:t>=</a:t>
            </a:r>
            <a:r>
              <a:rPr lang="en-US" spc="-40" dirty="0"/>
              <a:t> </a:t>
            </a:r>
            <a:r>
              <a:rPr lang="en-US" spc="-10" dirty="0"/>
              <a:t>17</a:t>
            </a:r>
            <a:r>
              <a:rPr lang="en-US" spc="-5" dirty="0"/>
              <a:t>0</a:t>
            </a:r>
            <a:r>
              <a:rPr lang="en-US" spc="-35" dirty="0"/>
              <a:t> </a:t>
            </a:r>
            <a:r>
              <a:rPr lang="en-US" spc="-10" dirty="0"/>
              <a:t>and</a:t>
            </a:r>
            <a:endParaRPr lang="en-US" dirty="0"/>
          </a:p>
          <a:p>
            <a:pPr marL="0" indent="0">
              <a:lnSpc>
                <a:spcPct val="100000"/>
              </a:lnSpc>
              <a:buNone/>
            </a:pPr>
            <a:r>
              <a:rPr lang="en-US" i="1" spc="45" dirty="0"/>
              <a:t>y</a:t>
            </a:r>
            <a:r>
              <a:rPr lang="en-US" spc="-5" dirty="0"/>
              <a:t>(</a:t>
            </a:r>
            <a:r>
              <a:rPr lang="en-US" i="1" spc="-5" dirty="0"/>
              <a:t>t</a:t>
            </a:r>
            <a:r>
              <a:rPr lang="en-US" spc="-5" dirty="0"/>
              <a:t>)</a:t>
            </a:r>
            <a:r>
              <a:rPr lang="en-US" spc="25" dirty="0"/>
              <a:t> </a:t>
            </a:r>
            <a:r>
              <a:rPr lang="en-US" spc="-25" dirty="0"/>
              <a:t>=</a:t>
            </a:r>
            <a:r>
              <a:rPr lang="en-US" spc="-40" dirty="0"/>
              <a:t> </a:t>
            </a:r>
            <a:r>
              <a:rPr lang="en-US" spc="-10" dirty="0"/>
              <a:t>1</a:t>
            </a:r>
            <a:r>
              <a:rPr lang="en-US" spc="-5" dirty="0"/>
              <a:t>0</a:t>
            </a:r>
            <a:r>
              <a:rPr lang="en-US" spc="-30" dirty="0"/>
              <a:t> </a:t>
            </a:r>
            <a:r>
              <a:rPr lang="en-US" spc="-25" dirty="0"/>
              <a:t>+</a:t>
            </a:r>
            <a:r>
              <a:rPr lang="en-US" spc="-95" dirty="0"/>
              <a:t> </a:t>
            </a:r>
            <a:r>
              <a:rPr lang="en-US" spc="-10" dirty="0"/>
              <a:t>170</a:t>
            </a:r>
            <a:r>
              <a:rPr lang="en-US" i="1" spc="5" dirty="0"/>
              <a:t>e</a:t>
            </a:r>
            <a:r>
              <a:rPr lang="en-US" spc="-22" baseline="25925" dirty="0"/>
              <a:t>−</a:t>
            </a:r>
            <a:r>
              <a:rPr lang="en-US" baseline="25925" dirty="0"/>
              <a:t>2.1</a:t>
            </a:r>
            <a:r>
              <a:rPr lang="en-US" i="1" baseline="25925" dirty="0"/>
              <a:t>t </a:t>
            </a:r>
            <a:r>
              <a:rPr lang="en-US" spc="-5" dirty="0"/>
              <a:t>(Figure </a:t>
            </a:r>
            <a:r>
              <a:rPr lang="en-US" spc="-10" dirty="0"/>
              <a:t>2</a:t>
            </a:r>
            <a:r>
              <a:rPr lang="en-US" spc="-5" dirty="0"/>
              <a:t>). After 1 min,</a:t>
            </a:r>
            <a:endParaRPr lang="en-US" dirty="0"/>
          </a:p>
          <a:p>
            <a:pPr marL="0" indent="0" algn="ctr">
              <a:lnSpc>
                <a:spcPct val="100000"/>
              </a:lnSpc>
              <a:spcBef>
                <a:spcPts val="790"/>
              </a:spcBef>
              <a:buNone/>
            </a:pPr>
            <a:r>
              <a:rPr lang="en-US" i="1" spc="45" dirty="0"/>
              <a:t>y</a:t>
            </a:r>
            <a:r>
              <a:rPr lang="en-US" spc="-5" dirty="0"/>
              <a:t>(1)</a:t>
            </a:r>
            <a:r>
              <a:rPr lang="en-US" spc="25" dirty="0"/>
              <a:t> </a:t>
            </a:r>
            <a:r>
              <a:rPr lang="en-US" spc="-25" dirty="0"/>
              <a:t>=</a:t>
            </a:r>
            <a:r>
              <a:rPr lang="en-US" spc="-40" dirty="0"/>
              <a:t> </a:t>
            </a:r>
            <a:r>
              <a:rPr lang="en-US" spc="-10" dirty="0"/>
              <a:t>1</a:t>
            </a:r>
            <a:r>
              <a:rPr lang="en-US" spc="-5" dirty="0"/>
              <a:t>0</a:t>
            </a:r>
            <a:r>
              <a:rPr lang="en-US" spc="-30" dirty="0"/>
              <a:t> </a:t>
            </a:r>
            <a:r>
              <a:rPr lang="en-US" spc="-25" dirty="0"/>
              <a:t>+</a:t>
            </a:r>
            <a:r>
              <a:rPr lang="en-US" spc="-95" dirty="0"/>
              <a:t> </a:t>
            </a:r>
            <a:r>
              <a:rPr lang="en-US" spc="-10" dirty="0"/>
              <a:t>170</a:t>
            </a:r>
            <a:r>
              <a:rPr lang="en-US" i="1" spc="5" dirty="0"/>
              <a:t>e</a:t>
            </a:r>
            <a:r>
              <a:rPr lang="en-US" spc="-22" baseline="29629" dirty="0"/>
              <a:t>−</a:t>
            </a:r>
            <a:r>
              <a:rPr lang="en-US" baseline="29629" dirty="0"/>
              <a:t>2.1(1) </a:t>
            </a:r>
            <a:r>
              <a:rPr lang="en-US" spc="-25" dirty="0"/>
              <a:t>≈</a:t>
            </a:r>
            <a:r>
              <a:rPr lang="en-US" spc="-40" dirty="0"/>
              <a:t> </a:t>
            </a:r>
            <a:r>
              <a:rPr lang="en-US" spc="-10" dirty="0"/>
              <a:t>30.8</a:t>
            </a:r>
            <a:r>
              <a:rPr lang="en-US" baseline="25925" dirty="0"/>
              <a:t>°</a:t>
            </a:r>
            <a:r>
              <a:rPr lang="en-US" spc="-10" dirty="0"/>
              <a:t>C</a:t>
            </a:r>
            <a:endParaRPr lang="en-US" dirty="0"/>
          </a:p>
          <a:p>
            <a:pPr marL="0" marR="5080" indent="0" algn="just">
              <a:lnSpc>
                <a:spcPct val="100000"/>
              </a:lnSpc>
              <a:buNone/>
            </a:pPr>
            <a:r>
              <a:rPr lang="en-US" b="1" spc="-5" dirty="0"/>
              <a:t>c) </a:t>
            </a:r>
            <a:r>
              <a:rPr lang="en-US" spc="-5" dirty="0"/>
              <a:t>If the temperature</a:t>
            </a:r>
            <a:r>
              <a:rPr lang="en-US" dirty="0"/>
              <a:t> </a:t>
            </a:r>
            <a:r>
              <a:rPr lang="en-US" spc="-10" dirty="0"/>
              <a:t>a</a:t>
            </a:r>
            <a:r>
              <a:rPr lang="en-US" spc="-5" dirty="0"/>
              <a:t>fter 30 s is </a:t>
            </a:r>
            <a:r>
              <a:rPr lang="en-US" spc="-10" dirty="0"/>
              <a:t>80</a:t>
            </a:r>
            <a:r>
              <a:rPr lang="en-US" baseline="25925" dirty="0"/>
              <a:t>°</a:t>
            </a:r>
            <a:r>
              <a:rPr lang="en-US" spc="-15" dirty="0"/>
              <a:t>C</a:t>
            </a:r>
            <a:r>
              <a:rPr lang="en-US" spc="-5" dirty="0"/>
              <a:t>, t</a:t>
            </a:r>
            <a:r>
              <a:rPr lang="en-US" spc="-10" dirty="0"/>
              <a:t>he</a:t>
            </a:r>
            <a:r>
              <a:rPr lang="en-US" spc="-5" dirty="0"/>
              <a:t>n</a:t>
            </a:r>
            <a:r>
              <a:rPr lang="en-US" spc="60" dirty="0"/>
              <a:t> </a:t>
            </a:r>
            <a:r>
              <a:rPr lang="en-US" i="1" spc="45" dirty="0"/>
              <a:t>y</a:t>
            </a:r>
            <a:r>
              <a:rPr lang="en-US" spc="-5" dirty="0"/>
              <a:t>(0.5)</a:t>
            </a:r>
            <a:r>
              <a:rPr lang="en-US" spc="25" dirty="0"/>
              <a:t> </a:t>
            </a:r>
            <a:r>
              <a:rPr lang="en-US" spc="-25" dirty="0"/>
              <a:t>=</a:t>
            </a:r>
            <a:r>
              <a:rPr lang="en-US" spc="-40" dirty="0"/>
              <a:t> </a:t>
            </a:r>
            <a:r>
              <a:rPr lang="en-US" spc="-10" dirty="0"/>
              <a:t>80</a:t>
            </a:r>
            <a:r>
              <a:rPr lang="en-US" spc="-5" dirty="0"/>
              <a:t>,</a:t>
            </a:r>
            <a:r>
              <a:rPr lang="en-US" dirty="0"/>
              <a:t> </a:t>
            </a:r>
            <a:r>
              <a:rPr lang="en-US" spc="-10" dirty="0"/>
              <a:t>an</a:t>
            </a:r>
            <a:r>
              <a:rPr lang="en-US" spc="-5" dirty="0"/>
              <a:t>d </a:t>
            </a:r>
            <a:r>
              <a:rPr lang="en-US" spc="-15" dirty="0"/>
              <a:t>w</a:t>
            </a:r>
            <a:r>
              <a:rPr lang="en-US" spc="-5" dirty="0"/>
              <a:t>e </a:t>
            </a:r>
            <a:r>
              <a:rPr lang="en-US" spc="-10" dirty="0"/>
              <a:t>have</a:t>
            </a:r>
          </a:p>
          <a:p>
            <a:pPr marL="1371600" marR="5080" lvl="3" indent="0">
              <a:lnSpc>
                <a:spcPct val="100000"/>
              </a:lnSpc>
              <a:buNone/>
            </a:pPr>
            <a:r>
              <a:rPr lang="en-US" sz="2200" spc="-15" dirty="0"/>
              <a:t>1</a:t>
            </a:r>
            <a:r>
              <a:rPr lang="en-US" sz="2200" spc="-7" dirty="0"/>
              <a:t>0</a:t>
            </a:r>
            <a:r>
              <a:rPr lang="en-US" sz="2200" spc="-44" dirty="0"/>
              <a:t> </a:t>
            </a:r>
            <a:r>
              <a:rPr lang="en-US" sz="2200" spc="-37" dirty="0"/>
              <a:t>+</a:t>
            </a:r>
            <a:r>
              <a:rPr lang="en-US" sz="2200" spc="-150" dirty="0"/>
              <a:t> </a:t>
            </a:r>
            <a:r>
              <a:rPr lang="en-US" sz="2200" i="1" spc="112" dirty="0"/>
              <a:t>C</a:t>
            </a:r>
            <a:r>
              <a:rPr lang="en-US" sz="2200" i="1" spc="7" dirty="0"/>
              <a:t>e</a:t>
            </a:r>
            <a:r>
              <a:rPr lang="en-US" sz="2200" spc="-15" baseline="30000" dirty="0"/>
              <a:t>−</a:t>
            </a:r>
            <a:r>
              <a:rPr lang="en-US" sz="2200" baseline="30000" dirty="0"/>
              <a:t>2.1(0.5) </a:t>
            </a:r>
            <a:r>
              <a:rPr lang="en-US" sz="2200" spc="-37" dirty="0"/>
              <a:t>=</a:t>
            </a:r>
            <a:r>
              <a:rPr lang="en-US" sz="2200" spc="-60" dirty="0"/>
              <a:t> </a:t>
            </a:r>
            <a:r>
              <a:rPr lang="en-US" sz="2200" spc="-15" dirty="0"/>
              <a:t>8</a:t>
            </a:r>
            <a:r>
              <a:rPr lang="en-US" sz="2200" spc="-7" dirty="0"/>
              <a:t>0</a:t>
            </a:r>
          </a:p>
          <a:p>
            <a:pPr marL="1371600" marR="5080" lvl="3" indent="0">
              <a:lnSpc>
                <a:spcPct val="100000"/>
              </a:lnSpc>
              <a:buNone/>
            </a:pPr>
            <a:r>
              <a:rPr lang="en-US" sz="2200" i="1" spc="112" dirty="0"/>
              <a:t>C</a:t>
            </a:r>
            <a:r>
              <a:rPr lang="en-US" sz="2200" i="1" spc="7" dirty="0"/>
              <a:t>e</a:t>
            </a:r>
            <a:r>
              <a:rPr lang="en-US" sz="2200" spc="-15" baseline="30000" dirty="0"/>
              <a:t>−</a:t>
            </a:r>
            <a:r>
              <a:rPr lang="en-US" sz="2200" baseline="30000" dirty="0"/>
              <a:t>1.05 </a:t>
            </a:r>
            <a:r>
              <a:rPr lang="en-US" sz="2200" spc="-37" dirty="0"/>
              <a:t>=</a:t>
            </a:r>
            <a:r>
              <a:rPr lang="en-US" sz="2200" spc="-60" dirty="0"/>
              <a:t> </a:t>
            </a:r>
            <a:r>
              <a:rPr lang="en-US" sz="2200" spc="-15" dirty="0"/>
              <a:t>70</a:t>
            </a:r>
          </a:p>
          <a:p>
            <a:pPr marL="1371600" marR="5080" lvl="3" indent="0">
              <a:lnSpc>
                <a:spcPct val="100000"/>
              </a:lnSpc>
              <a:buNone/>
            </a:pPr>
            <a:r>
              <a:rPr lang="en-US" sz="2200" i="1" spc="-10" dirty="0"/>
              <a:t>C</a:t>
            </a:r>
            <a:r>
              <a:rPr lang="en-US" sz="2200" i="1" spc="110" dirty="0"/>
              <a:t> </a:t>
            </a:r>
            <a:r>
              <a:rPr lang="en-US" sz="2200" spc="-25" dirty="0"/>
              <a:t>=</a:t>
            </a:r>
            <a:r>
              <a:rPr lang="en-US" sz="2200" spc="-40" dirty="0"/>
              <a:t> </a:t>
            </a:r>
            <a:r>
              <a:rPr lang="en-US" sz="2200" spc="-10" dirty="0"/>
              <a:t>70</a:t>
            </a:r>
            <a:r>
              <a:rPr lang="en-US" sz="2200" i="1" spc="5" dirty="0"/>
              <a:t>e</a:t>
            </a:r>
            <a:r>
              <a:rPr lang="en-US" sz="2200" baseline="29629" dirty="0"/>
              <a:t>1.05 </a:t>
            </a:r>
            <a:r>
              <a:rPr lang="en-US" sz="2200" spc="-25" dirty="0"/>
              <a:t>≈</a:t>
            </a:r>
            <a:r>
              <a:rPr lang="en-US" sz="2200" spc="-40" dirty="0"/>
              <a:t> </a:t>
            </a:r>
            <a:r>
              <a:rPr lang="en-US" sz="2200" spc="-10" dirty="0"/>
              <a:t>200</a:t>
            </a:r>
          </a:p>
          <a:p>
            <a:pPr marL="0" indent="0">
              <a:lnSpc>
                <a:spcPct val="100000"/>
              </a:lnSpc>
              <a:buNone/>
            </a:pPr>
            <a:r>
              <a:rPr lang="en-US" spc="-5" dirty="0"/>
              <a:t>It follows that</a:t>
            </a:r>
            <a:r>
              <a:rPr lang="en-US" spc="60" dirty="0"/>
              <a:t> </a:t>
            </a:r>
            <a:r>
              <a:rPr lang="en-US" i="1" spc="45" dirty="0"/>
              <a:t>y</a:t>
            </a:r>
            <a:r>
              <a:rPr lang="en-US" spc="-5" dirty="0"/>
              <a:t>(</a:t>
            </a:r>
            <a:r>
              <a:rPr lang="en-US" i="1" spc="-5" dirty="0"/>
              <a:t>t</a:t>
            </a:r>
            <a:r>
              <a:rPr lang="en-US" i="1" spc="-160" dirty="0"/>
              <a:t> </a:t>
            </a:r>
            <a:r>
              <a:rPr lang="en-US" spc="-5" dirty="0"/>
              <a:t>)</a:t>
            </a:r>
            <a:r>
              <a:rPr lang="en-US" spc="25" dirty="0"/>
              <a:t> </a:t>
            </a:r>
            <a:r>
              <a:rPr lang="en-US" spc="-25" dirty="0"/>
              <a:t>=</a:t>
            </a:r>
            <a:r>
              <a:rPr lang="en-US" spc="-40" dirty="0"/>
              <a:t> </a:t>
            </a:r>
            <a:r>
              <a:rPr lang="en-US" spc="-10" dirty="0"/>
              <a:t>1</a:t>
            </a:r>
            <a:r>
              <a:rPr lang="en-US" spc="-5" dirty="0"/>
              <a:t>0</a:t>
            </a:r>
            <a:r>
              <a:rPr lang="en-US" spc="-30" dirty="0"/>
              <a:t> </a:t>
            </a:r>
            <a:r>
              <a:rPr lang="en-US" spc="-25" dirty="0"/>
              <a:t>+</a:t>
            </a:r>
            <a:r>
              <a:rPr lang="en-US" spc="-95" dirty="0"/>
              <a:t> </a:t>
            </a:r>
            <a:r>
              <a:rPr lang="en-US" spc="-10" dirty="0"/>
              <a:t>200</a:t>
            </a:r>
            <a:r>
              <a:rPr lang="en-US" i="1" spc="5" dirty="0"/>
              <a:t>e</a:t>
            </a:r>
            <a:r>
              <a:rPr lang="en-US" spc="-22" baseline="25925" dirty="0"/>
              <a:t>−</a:t>
            </a:r>
            <a:r>
              <a:rPr lang="en-US" baseline="25925" dirty="0"/>
              <a:t>2.1</a:t>
            </a:r>
            <a:r>
              <a:rPr lang="en-US" i="1" baseline="25925" dirty="0"/>
              <a:t>t </a:t>
            </a:r>
            <a:r>
              <a:rPr lang="en-US" spc="-10" dirty="0"/>
              <a:t>an</a:t>
            </a:r>
            <a:r>
              <a:rPr lang="en-US" spc="-5" dirty="0"/>
              <a:t>d </a:t>
            </a:r>
            <a:r>
              <a:rPr lang="en-US" spc="-10" dirty="0"/>
              <a:t>th</a:t>
            </a:r>
            <a:r>
              <a:rPr lang="en-US" spc="-5" dirty="0"/>
              <a:t>e i</a:t>
            </a:r>
            <a:r>
              <a:rPr lang="en-US" spc="-10" dirty="0"/>
              <a:t>nitia</a:t>
            </a:r>
            <a:r>
              <a:rPr lang="en-US" spc="-5" dirty="0"/>
              <a:t>l t</a:t>
            </a:r>
            <a:r>
              <a:rPr lang="en-US" spc="-10" dirty="0"/>
              <a:t>emperatur</a:t>
            </a:r>
            <a:r>
              <a:rPr lang="en-US" spc="-5" dirty="0"/>
              <a:t>e</a:t>
            </a:r>
            <a:r>
              <a:rPr lang="en-US" dirty="0"/>
              <a:t> </a:t>
            </a:r>
            <a:r>
              <a:rPr lang="en-US" spc="-15" dirty="0"/>
              <a:t>was</a:t>
            </a:r>
            <a:endParaRPr lang="en-US" dirty="0"/>
          </a:p>
          <a:p>
            <a:pPr marL="847090" indent="0">
              <a:lnSpc>
                <a:spcPct val="100000"/>
              </a:lnSpc>
              <a:spcBef>
                <a:spcPts val="790"/>
              </a:spcBef>
              <a:buNone/>
            </a:pPr>
            <a:r>
              <a:rPr lang="en-US" i="1" spc="45" dirty="0"/>
              <a:t>y</a:t>
            </a:r>
            <a:r>
              <a:rPr lang="en-US" spc="-5" dirty="0"/>
              <a:t>(0)</a:t>
            </a:r>
            <a:r>
              <a:rPr lang="en-US" spc="25" dirty="0"/>
              <a:t> </a:t>
            </a:r>
            <a:r>
              <a:rPr lang="en-US" spc="-25" dirty="0"/>
              <a:t>=</a:t>
            </a:r>
            <a:r>
              <a:rPr lang="en-US" spc="-40" dirty="0"/>
              <a:t> </a:t>
            </a:r>
            <a:r>
              <a:rPr lang="en-US" spc="-10" dirty="0"/>
              <a:t>1</a:t>
            </a:r>
            <a:r>
              <a:rPr lang="en-US" spc="-5" dirty="0"/>
              <a:t>0</a:t>
            </a:r>
            <a:r>
              <a:rPr lang="en-US" spc="-30" dirty="0"/>
              <a:t> </a:t>
            </a:r>
            <a:r>
              <a:rPr lang="en-US" spc="-25" dirty="0"/>
              <a:t>+</a:t>
            </a:r>
            <a:r>
              <a:rPr lang="en-US" spc="-95" dirty="0"/>
              <a:t> </a:t>
            </a:r>
            <a:r>
              <a:rPr lang="en-US" spc="-10" dirty="0"/>
              <a:t>200</a:t>
            </a:r>
            <a:r>
              <a:rPr lang="en-US" i="1" spc="5" dirty="0"/>
              <a:t>e</a:t>
            </a:r>
            <a:r>
              <a:rPr lang="en-US" spc="-22" baseline="29629" dirty="0"/>
              <a:t>−</a:t>
            </a:r>
            <a:r>
              <a:rPr lang="en-US" baseline="29629" dirty="0"/>
              <a:t>2.1(0) </a:t>
            </a:r>
            <a:r>
              <a:rPr lang="en-US" spc="-25" dirty="0"/>
              <a:t>=</a:t>
            </a:r>
            <a:r>
              <a:rPr lang="en-US" spc="-40" dirty="0"/>
              <a:t> </a:t>
            </a:r>
            <a:r>
              <a:rPr lang="en-US" spc="-10" dirty="0"/>
              <a:t>1</a:t>
            </a:r>
            <a:r>
              <a:rPr lang="en-US" spc="-5" dirty="0"/>
              <a:t>0</a:t>
            </a:r>
            <a:r>
              <a:rPr lang="en-US" spc="-30" dirty="0"/>
              <a:t> </a:t>
            </a:r>
            <a:r>
              <a:rPr lang="en-US" spc="-25" dirty="0"/>
              <a:t>+</a:t>
            </a:r>
            <a:r>
              <a:rPr lang="en-US" spc="-95" dirty="0"/>
              <a:t> </a:t>
            </a:r>
            <a:r>
              <a:rPr lang="en-US" spc="-10" dirty="0"/>
              <a:t>20</a:t>
            </a:r>
            <a:r>
              <a:rPr lang="en-US" spc="-5" dirty="0"/>
              <a:t>0</a:t>
            </a:r>
            <a:r>
              <a:rPr lang="en-US" spc="25" dirty="0"/>
              <a:t> </a:t>
            </a:r>
            <a:r>
              <a:rPr lang="en-US" spc="-25" dirty="0"/>
              <a:t>=</a:t>
            </a:r>
            <a:r>
              <a:rPr lang="en-US" spc="-40" dirty="0"/>
              <a:t> </a:t>
            </a:r>
            <a:r>
              <a:rPr lang="en-US" spc="-10" dirty="0"/>
              <a:t>210</a:t>
            </a:r>
            <a:r>
              <a:rPr lang="en-US" baseline="25925" dirty="0"/>
              <a:t>°</a:t>
            </a:r>
            <a:r>
              <a:rPr lang="en-US" spc="-10" dirty="0"/>
              <a:t>C</a:t>
            </a:r>
            <a:endParaRPr lang="en-US" dirty="0"/>
          </a:p>
          <a:p>
            <a:pPr>
              <a:lnSpc>
                <a:spcPct val="100000"/>
              </a:lnSpc>
              <a:spcBef>
                <a:spcPts val="10"/>
              </a:spcBef>
            </a:pPr>
            <a:endParaRPr lang="en-US" sz="3600" dirty="0">
              <a:latin typeface="Times New Roman"/>
              <a:cs typeface="Times New Roman"/>
            </a:endParaRPr>
          </a:p>
          <a:p>
            <a:pPr marL="0" marR="5080" indent="0" algn="just">
              <a:lnSpc>
                <a:spcPct val="100000"/>
              </a:lnSpc>
              <a:buNone/>
            </a:pPr>
            <a:endParaRPr lang="en-US" dirty="0">
              <a:solidFill>
                <a:schemeClr val="tx1"/>
              </a:solidFill>
            </a:endParaRPr>
          </a:p>
        </p:txBody>
      </p:sp>
      <p:pic>
        <p:nvPicPr>
          <p:cNvPr id="5" name="Picture 2" descr="The graph represents the temperature y of t of a metal bar as it cools when the ambient temperature is 10 degrees Celsius as a decreasing curve in quadrant 1. The horizontal axis is labeled t in minutes and ranges from 0 to 2 in increments of 0.5 and labeled on each tick mark with 0.5, 1.0, 1.5, and 2. The y axis is labeled temperature in degrees Celsius and ranges from 0 to 200 with tick marks labeled at 10, 100, 180, and 200. The curve decreases exponentially from the y intercept at (0, 180) through quadrant 1 to a horizontal asymptote at y equals 10. The curve also passes through points with approximate coordinates of (0.5, 60), (1.0, 30), (1.5, 20), (2, 1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87818" y="3003253"/>
            <a:ext cx="3396591" cy="364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833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(2 </a:t>
            </a:r>
            <a:r>
              <a:rPr lang="en-US" sz="3100" dirty="0"/>
              <a:t>of 23)</a:t>
            </a: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12700" indent="0">
                  <a:lnSpc>
                    <a:spcPct val="100000"/>
                  </a:lnSpc>
                  <a:buNone/>
                  <a:tabLst>
                    <a:tab pos="223520" algn="l"/>
                  </a:tabLst>
                </a:pPr>
                <a:r>
                  <a:rPr lang="en-US" b="1" u="sng" spc="-40" dirty="0">
                    <a:solidFill>
                      <a:schemeClr val="tx1"/>
                    </a:solidFill>
                  </a:rPr>
                  <a:t>EXAMPLE</a:t>
                </a:r>
                <a:r>
                  <a:rPr lang="en-US" b="1" spc="-40" dirty="0">
                    <a:solidFill>
                      <a:schemeClr val="tx1"/>
                    </a:solidFill>
                  </a:rPr>
                  <a:t>:</a:t>
                </a:r>
                <a:r>
                  <a:rPr lang="en-US" b="1" dirty="0">
                    <a:solidFill>
                      <a:schemeClr val="tx1"/>
                    </a:solidFill>
                  </a:rPr>
                  <a:t> </a:t>
                </a:r>
                <a:r>
                  <a:rPr lang="en-US" spc="-5" dirty="0">
                    <a:solidFill>
                      <a:schemeClr val="tx1"/>
                    </a:solidFill>
                  </a:rPr>
                  <a:t>Consider</a:t>
                </a:r>
                <a:r>
                  <a:rPr lang="en-US" dirty="0">
                    <a:solidFill>
                      <a:schemeClr val="tx1"/>
                    </a:solidFill>
                  </a:rPr>
                  <a:t> </a:t>
                </a:r>
                <a:r>
                  <a:rPr lang="en-US" spc="-5" dirty="0">
                    <a:solidFill>
                      <a:schemeClr val="tx1"/>
                    </a:solidFill>
                  </a:rPr>
                  <a:t>the </a:t>
                </a:r>
                <a:r>
                  <a:rPr lang="en-US" spc="-10" dirty="0">
                    <a:solidFill>
                      <a:schemeClr val="tx1"/>
                    </a:solidFill>
                  </a:rPr>
                  <a:t>d</a:t>
                </a:r>
                <a:r>
                  <a:rPr lang="en-US" spc="-5" dirty="0">
                    <a:solidFill>
                      <a:schemeClr val="tx1"/>
                    </a:solidFill>
                  </a:rPr>
                  <a:t>ifferential equation </a:t>
                </a: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𝑑𝑦</m:t>
                        </m:r>
                      </m:num>
                      <m:den>
                        <m:r>
                          <a:rPr lang="en-US" i="1">
                            <a:solidFill>
                              <a:schemeClr val="tx1"/>
                            </a:solidFill>
                            <a:latin typeface="Cambria Math" panose="02040503050406030204" pitchFamily="18" charset="0"/>
                          </a:rPr>
                          <m:t>𝑑𝑥</m:t>
                        </m:r>
                      </m:den>
                    </m:f>
                    <m:r>
                      <a:rPr lang="en-US" i="1">
                        <a:solidFill>
                          <a:schemeClr val="tx1"/>
                        </a:solidFill>
                        <a:latin typeface="Cambria Math" panose="02040503050406030204" pitchFamily="18" charset="0"/>
                      </a:rPr>
                      <m:t>=1−6</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𝑥</m:t>
                        </m:r>
                      </m:sup>
                    </m:sSup>
                  </m:oMath>
                </a14:m>
                <a:r>
                  <a:rPr lang="en-US" dirty="0">
                    <a:solidFill>
                      <a:schemeClr val="tx1"/>
                    </a:solidFill>
                  </a:rPr>
                  <a:t>.</a:t>
                </a:r>
                <a:r>
                  <a:rPr lang="en-US" spc="-5" dirty="0">
                    <a:solidFill>
                      <a:schemeClr val="tx1"/>
                    </a:solidFill>
                  </a:rPr>
                  <a:t> </a:t>
                </a:r>
              </a:p>
              <a:p>
                <a:pPr marL="469900" indent="-457200">
                  <a:lnSpc>
                    <a:spcPct val="100000"/>
                  </a:lnSpc>
                  <a:buFont typeface="+mj-lt"/>
                  <a:buAutoNum type="alphaLcParenR"/>
                  <a:tabLst>
                    <a:tab pos="223520" algn="l"/>
                  </a:tabLst>
                </a:pPr>
                <a:r>
                  <a:rPr lang="en-US" spc="-5" dirty="0">
                    <a:solidFill>
                      <a:schemeClr val="tx1"/>
                    </a:solidFill>
                  </a:rPr>
                  <a:t>Find the solutions.</a:t>
                </a:r>
                <a:endParaRPr lang="en-US" dirty="0">
                  <a:solidFill>
                    <a:schemeClr val="tx1"/>
                  </a:solidFill>
                </a:endParaRPr>
              </a:p>
              <a:p>
                <a:pPr marL="469900" indent="-457200">
                  <a:lnSpc>
                    <a:spcPct val="100000"/>
                  </a:lnSpc>
                  <a:spcBef>
                    <a:spcPts val="195"/>
                  </a:spcBef>
                  <a:buFont typeface="+mj-lt"/>
                  <a:buAutoNum type="alphaLcParenR"/>
                  <a:tabLst>
                    <a:tab pos="231140" algn="l"/>
                  </a:tabLst>
                </a:pPr>
                <a:r>
                  <a:rPr lang="en-US" spc="-5" dirty="0">
                    <a:solidFill>
                      <a:schemeClr val="tx1"/>
                    </a:solidFill>
                  </a:rPr>
                  <a:t>Find the solution satisfying</a:t>
                </a:r>
                <a:r>
                  <a:rPr lang="en-US" spc="60"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5</a:t>
                </a:r>
                <a:r>
                  <a:rPr lang="en-US" spc="-5" dirty="0">
                    <a:solidFill>
                      <a:schemeClr val="tx1"/>
                    </a:solidFill>
                  </a:rPr>
                  <a:t>.</a:t>
                </a:r>
                <a:endParaRPr lang="en-US" dirty="0">
                  <a:solidFill>
                    <a:schemeClr val="tx1"/>
                  </a:solidFill>
                </a:endParaRPr>
              </a:p>
              <a:p>
                <a:pPr marL="0" indent="0">
                  <a:lnSpc>
                    <a:spcPct val="100000"/>
                  </a:lnSpc>
                  <a:spcBef>
                    <a:spcPts val="590"/>
                  </a:spcBef>
                  <a:buNone/>
                </a:pPr>
                <a:r>
                  <a:rPr lang="en-US" b="1" spc="-5" dirty="0">
                    <a:solidFill>
                      <a:schemeClr val="tx1"/>
                    </a:solidFill>
                  </a:rPr>
                  <a:t>Solution</a:t>
                </a:r>
                <a:endParaRPr lang="en-US" dirty="0">
                  <a:solidFill>
                    <a:schemeClr val="tx1"/>
                  </a:solidFill>
                </a:endParaRPr>
              </a:p>
              <a:p>
                <a:pPr marL="0" marR="5080" indent="0">
                  <a:lnSpc>
                    <a:spcPct val="100000"/>
                  </a:lnSpc>
                  <a:spcBef>
                    <a:spcPts val="590"/>
                  </a:spcBef>
                  <a:buNone/>
                </a:pPr>
                <a:r>
                  <a:rPr lang="en-US" spc="-5" dirty="0"/>
                  <a:t>a) </a:t>
                </a:r>
                <a:r>
                  <a:rPr lang="en-US" spc="-10" dirty="0">
                    <a:solidFill>
                      <a:schemeClr val="tx1"/>
                    </a:solidFill>
                  </a:rPr>
                  <a:t>The</a:t>
                </a:r>
                <a:r>
                  <a:rPr lang="en-US" spc="5" dirty="0">
                    <a:solidFill>
                      <a:schemeClr val="tx1"/>
                    </a:solidFill>
                  </a:rPr>
                  <a:t> </a:t>
                </a:r>
                <a:r>
                  <a:rPr lang="en-US" spc="-5" dirty="0">
                    <a:solidFill>
                      <a:schemeClr val="tx1"/>
                    </a:solidFill>
                  </a:rPr>
                  <a:t>form</a:t>
                </a:r>
                <a:r>
                  <a:rPr lang="en-US" spc="5" dirty="0">
                    <a:solidFill>
                      <a:schemeClr val="tx1"/>
                    </a:solidFill>
                  </a:rPr>
                  <a:t> </a:t>
                </a:r>
                <a:r>
                  <a:rPr lang="en-US" spc="-10" dirty="0">
                    <a:solidFill>
                      <a:schemeClr val="tx1"/>
                    </a:solidFill>
                  </a:rPr>
                  <a:t>o</a:t>
                </a:r>
                <a:r>
                  <a:rPr lang="en-US" spc="-5" dirty="0">
                    <a:solidFill>
                      <a:schemeClr val="tx1"/>
                    </a:solidFill>
                  </a:rPr>
                  <a:t>f</a:t>
                </a:r>
                <a:r>
                  <a:rPr lang="en-US" spc="5" dirty="0">
                    <a:solidFill>
                      <a:schemeClr val="tx1"/>
                    </a:solidFill>
                  </a:rPr>
                  <a:t> </a:t>
                </a:r>
                <a:r>
                  <a:rPr lang="en-US" spc="-5" dirty="0">
                    <a:solidFill>
                      <a:schemeClr val="tx1"/>
                    </a:solidFill>
                  </a:rPr>
                  <a:t>the</a:t>
                </a:r>
                <a:r>
                  <a:rPr lang="en-US" spc="5" dirty="0">
                    <a:solidFill>
                      <a:schemeClr val="tx1"/>
                    </a:solidFill>
                  </a:rPr>
                  <a:t> </a:t>
                </a:r>
                <a:r>
                  <a:rPr lang="en-US" spc="-5" dirty="0">
                    <a:solidFill>
                      <a:schemeClr val="tx1"/>
                    </a:solidFill>
                  </a:rPr>
                  <a:t>differential</a:t>
                </a:r>
                <a:r>
                  <a:rPr lang="en-US" spc="5" dirty="0">
                    <a:solidFill>
                      <a:schemeClr val="tx1"/>
                    </a:solidFill>
                  </a:rPr>
                  <a:t> </a:t>
                </a:r>
                <a:r>
                  <a:rPr lang="en-US" spc="-5" dirty="0">
                    <a:solidFill>
                      <a:schemeClr val="tx1"/>
                    </a:solidFill>
                  </a:rPr>
                  <a:t>equation</a:t>
                </a:r>
                <a:r>
                  <a:rPr lang="en-US" spc="5" dirty="0">
                    <a:solidFill>
                      <a:schemeClr val="tx1"/>
                    </a:solidFill>
                  </a:rPr>
                  <a:t> </a:t>
                </a:r>
                <a:r>
                  <a:rPr lang="en-US" spc="-5" dirty="0">
                    <a:solidFill>
                      <a:schemeClr val="tx1"/>
                    </a:solidFill>
                  </a:rPr>
                  <a:t>enables</a:t>
                </a:r>
                <a:r>
                  <a:rPr lang="en-US" spc="5" dirty="0">
                    <a:solidFill>
                      <a:schemeClr val="tx1"/>
                    </a:solidFill>
                  </a:rPr>
                  <a:t> </a:t>
                </a:r>
                <a:r>
                  <a:rPr lang="en-US" spc="-5" dirty="0">
                    <a:solidFill>
                      <a:schemeClr val="tx1"/>
                    </a:solidFill>
                  </a:rPr>
                  <a:t>us</a:t>
                </a:r>
                <a:r>
                  <a:rPr lang="en-US" spc="5" dirty="0">
                    <a:solidFill>
                      <a:schemeClr val="tx1"/>
                    </a:solidFill>
                  </a:rPr>
                  <a:t> </a:t>
                </a:r>
                <a:r>
                  <a:rPr lang="en-US" spc="-5" dirty="0">
                    <a:solidFill>
                      <a:schemeClr val="tx1"/>
                    </a:solidFill>
                  </a:rPr>
                  <a:t>to</a:t>
                </a:r>
                <a:r>
                  <a:rPr lang="en-US" spc="5" dirty="0">
                    <a:solidFill>
                      <a:schemeClr val="tx1"/>
                    </a:solidFill>
                  </a:rPr>
                  <a:t> </a:t>
                </a:r>
                <a:r>
                  <a:rPr lang="en-US" spc="-5" dirty="0">
                    <a:solidFill>
                      <a:schemeClr val="tx1"/>
                    </a:solidFill>
                  </a:rPr>
                  <a:t>solve</a:t>
                </a:r>
                <a:r>
                  <a:rPr lang="en-US" spc="5" dirty="0">
                    <a:solidFill>
                      <a:schemeClr val="tx1"/>
                    </a:solidFill>
                  </a:rPr>
                  <a:t> </a:t>
                </a:r>
                <a:r>
                  <a:rPr lang="en-US" spc="-5" dirty="0">
                    <a:solidFill>
                      <a:schemeClr val="tx1"/>
                    </a:solidFill>
                  </a:rPr>
                  <a:t>it</a:t>
                </a:r>
                <a:r>
                  <a:rPr lang="en-US" spc="5" dirty="0">
                    <a:solidFill>
                      <a:schemeClr val="tx1"/>
                    </a:solidFill>
                  </a:rPr>
                  <a:t> </a:t>
                </a:r>
                <a:r>
                  <a:rPr lang="en-US" spc="-10" dirty="0">
                    <a:solidFill>
                      <a:schemeClr val="tx1"/>
                    </a:solidFill>
                  </a:rPr>
                  <a:t>d</a:t>
                </a:r>
                <a:r>
                  <a:rPr lang="en-US" spc="-5" dirty="0">
                    <a:solidFill>
                      <a:schemeClr val="tx1"/>
                    </a:solidFill>
                  </a:rPr>
                  <a:t>irectly</a:t>
                </a:r>
                <a:r>
                  <a:rPr lang="en-US" spc="5" dirty="0">
                    <a:solidFill>
                      <a:schemeClr val="tx1"/>
                    </a:solidFill>
                  </a:rPr>
                  <a:t> </a:t>
                </a:r>
                <a:r>
                  <a:rPr lang="en-US" spc="-5" dirty="0">
                    <a:solidFill>
                      <a:schemeClr val="tx1"/>
                    </a:solidFill>
                  </a:rPr>
                  <a:t>by</a:t>
                </a:r>
                <a:r>
                  <a:rPr lang="en-US" spc="5" dirty="0">
                    <a:solidFill>
                      <a:schemeClr val="tx1"/>
                    </a:solidFill>
                  </a:rPr>
                  <a:t> </a:t>
                </a:r>
                <a:r>
                  <a:rPr lang="en-US" spc="-5" dirty="0">
                    <a:solidFill>
                      <a:schemeClr val="tx1"/>
                    </a:solidFill>
                  </a:rPr>
                  <a:t>antidifferenti</a:t>
                </a:r>
                <a:r>
                  <a:rPr lang="en-US" spc="-10" dirty="0">
                    <a:solidFill>
                      <a:schemeClr val="tx1"/>
                    </a:solidFill>
                  </a:rPr>
                  <a:t>ation:</a:t>
                </a:r>
                <a:endParaRPr lang="en-US" dirty="0">
                  <a:solidFill>
                    <a:schemeClr val="tx1"/>
                  </a:solidFill>
                </a:endParaRPr>
              </a:p>
              <a:p>
                <a:pPr marL="12700" indent="0">
                  <a:lnSpc>
                    <a:spcPct val="100000"/>
                  </a:lnSpc>
                  <a:buNone/>
                  <a:tabLst>
                    <a:tab pos="223520" algn="l"/>
                  </a:tabLst>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nary>
                        <m:naryPr>
                          <m:limLoc m:val="undOvr"/>
                          <m:subHide m:val="on"/>
                          <m:supHide m:val="on"/>
                          <m:ctrlPr>
                            <a:rPr lang="en-US" i="1" smtClean="0">
                              <a:solidFill>
                                <a:schemeClr val="tx1"/>
                              </a:solidFill>
                              <a:latin typeface="Cambria Math" panose="02040503050406030204" pitchFamily="18" charset="0"/>
                            </a:rPr>
                          </m:ctrlPr>
                        </m:naryPr>
                        <m:sub/>
                        <m:sup/>
                        <m:e>
                          <m:d>
                            <m:dPr>
                              <m:ctrlPr>
                                <a:rPr lang="en-US" b="0"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1−6</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𝑥</m:t>
                                  </m:r>
                                </m:sup>
                              </m:sSup>
                            </m:e>
                          </m:d>
                          <m:r>
                            <a:rPr lang="en-US" b="0" i="1" smtClean="0">
                              <a:solidFill>
                                <a:schemeClr val="tx1"/>
                              </a:solidFill>
                              <a:latin typeface="Cambria Math" panose="02040503050406030204" pitchFamily="18" charset="0"/>
                            </a:rPr>
                            <m:t>𝑑𝑥</m:t>
                          </m:r>
                        </m:e>
                      </m:nary>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𝑥</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oMath>
                  </m:oMathPara>
                </a14:m>
                <a:endParaRPr lang="en-US" dirty="0"/>
              </a:p>
              <a:p>
                <a:pPr marL="12700" indent="0">
                  <a:lnSpc>
                    <a:spcPct val="100000"/>
                  </a:lnSpc>
                  <a:buNone/>
                  <a:tabLst>
                    <a:tab pos="223520" algn="l"/>
                  </a:tabLst>
                </a:pPr>
                <a:r>
                  <a:rPr lang="en-US" spc="-10" dirty="0">
                    <a:solidFill>
                      <a:schemeClr val="tx1"/>
                    </a:solidFill>
                  </a:rPr>
                  <a:t>b) To</a:t>
                </a:r>
                <a:r>
                  <a:rPr lang="en-US" dirty="0">
                    <a:solidFill>
                      <a:schemeClr val="tx1"/>
                    </a:solidFill>
                  </a:rPr>
                  <a:t> </a:t>
                </a:r>
                <a:r>
                  <a:rPr lang="en-US" spc="-5" dirty="0">
                    <a:solidFill>
                      <a:schemeClr val="tx1"/>
                    </a:solidFill>
                  </a:rPr>
                  <a:t>satisfy</a:t>
                </a:r>
                <a:r>
                  <a:rPr lang="en-US"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5</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5" dirty="0">
                    <a:solidFill>
                      <a:schemeClr val="tx1"/>
                    </a:solidFill>
                  </a:rPr>
                  <a:t>mus</a:t>
                </a:r>
                <a:r>
                  <a:rPr lang="en-US" spc="-5" dirty="0">
                    <a:solidFill>
                      <a:schemeClr val="tx1"/>
                    </a:solidFill>
                  </a:rPr>
                  <a:t>t</a:t>
                </a:r>
                <a:r>
                  <a:rPr lang="en-US" dirty="0">
                    <a:solidFill>
                      <a:schemeClr val="tx1"/>
                    </a:solidFill>
                  </a:rPr>
                  <a:t> </a:t>
                </a:r>
                <a:r>
                  <a:rPr lang="en-US" spc="-10" dirty="0">
                    <a:solidFill>
                      <a:schemeClr val="tx1"/>
                    </a:solidFill>
                  </a:rPr>
                  <a:t>hav</a:t>
                </a:r>
                <a:r>
                  <a:rPr lang="en-US" spc="-5" dirty="0">
                    <a:solidFill>
                      <a:schemeClr val="tx1"/>
                    </a:solidFill>
                  </a:rPr>
                  <a:t>e</a:t>
                </a:r>
                <a:r>
                  <a:rPr lang="en-US" dirty="0">
                    <a:solidFill>
                      <a:schemeClr val="tx1"/>
                    </a:solidFill>
                  </a:rPr>
                  <a:t> </a:t>
                </a:r>
                <a:r>
                  <a:rPr lang="en-US" spc="-5" dirty="0">
                    <a:solidFill>
                      <a:schemeClr val="tx1"/>
                    </a:solidFill>
                  </a:rPr>
                  <a:t>5</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3</a:t>
                </a:r>
                <a:r>
                  <a:rPr lang="en-US" i="1" spc="5" dirty="0">
                    <a:solidFill>
                      <a:schemeClr val="tx1"/>
                    </a:solidFill>
                  </a:rPr>
                  <a:t>e</a:t>
                </a:r>
                <a:r>
                  <a:rPr lang="en-US" baseline="25925" dirty="0">
                    <a:solidFill>
                      <a:schemeClr val="tx1"/>
                    </a:solidFill>
                  </a:rPr>
                  <a:t>0</a:t>
                </a:r>
                <a:r>
                  <a:rPr lang="en-US" spc="120" baseline="25925" dirty="0">
                    <a:solidFill>
                      <a:schemeClr val="tx1"/>
                    </a:solidFill>
                  </a:rPr>
                  <a:t> </a:t>
                </a:r>
                <a:r>
                  <a:rPr lang="en-US" spc="-25" dirty="0">
                    <a:solidFill>
                      <a:schemeClr val="tx1"/>
                    </a:solidFill>
                  </a:rPr>
                  <a:t>+</a:t>
                </a:r>
                <a:r>
                  <a:rPr lang="en-US" spc="-100" dirty="0">
                    <a:solidFill>
                      <a:schemeClr val="tx1"/>
                    </a:solidFill>
                  </a:rPr>
                  <a:t> </a:t>
                </a:r>
                <a:r>
                  <a:rPr lang="en-US" i="1" spc="75" dirty="0">
                    <a:solidFill>
                      <a:schemeClr val="tx1"/>
                    </a:solidFill>
                  </a:rPr>
                  <a:t>C</a:t>
                </a:r>
                <a:r>
                  <a:rPr lang="en-US" spc="-5" dirty="0">
                    <a:solidFill>
                      <a:schemeClr val="tx1"/>
                    </a:solidFill>
                  </a:rPr>
                  <a:t>.</a:t>
                </a:r>
                <a:r>
                  <a:rPr lang="en-US" dirty="0">
                    <a:solidFill>
                      <a:schemeClr val="tx1"/>
                    </a:solidFill>
                  </a:rPr>
                  <a:t> </a:t>
                </a:r>
                <a:r>
                  <a:rPr lang="en-US" spc="-15" dirty="0">
                    <a:solidFill>
                      <a:schemeClr val="tx1"/>
                    </a:solidFill>
                  </a:rPr>
                  <a:t>T</a:t>
                </a:r>
                <a:r>
                  <a:rPr lang="en-US" spc="-5" dirty="0">
                    <a:solidFill>
                      <a:schemeClr val="tx1"/>
                    </a:solidFill>
                  </a:rPr>
                  <a:t>herefore,</a:t>
                </a:r>
                <a:r>
                  <a:rPr lang="en-US" dirty="0">
                    <a:solidFill>
                      <a:schemeClr val="tx1"/>
                    </a:solidFill>
                  </a:rPr>
                  <a:t> </a:t>
                </a:r>
                <a:r>
                  <a:rPr lang="en-US" i="1" spc="-10" dirty="0">
                    <a:solidFill>
                      <a:schemeClr val="tx1"/>
                    </a:solidFill>
                  </a:rPr>
                  <a:t>C</a:t>
                </a:r>
                <a:r>
                  <a:rPr lang="en-US" i="1" spc="11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8</a:t>
                </a:r>
                <a:r>
                  <a:rPr lang="en-US" spc="-5" dirty="0">
                    <a:solidFill>
                      <a:schemeClr val="tx1"/>
                    </a:solidFill>
                  </a:rPr>
                  <a:t>.</a:t>
                </a:r>
                <a:r>
                  <a:rPr lang="en-US" dirty="0">
                    <a:solidFill>
                      <a:schemeClr val="tx1"/>
                    </a:solidFill>
                  </a:rPr>
                  <a:t> </a:t>
                </a:r>
                <a:r>
                  <a:rPr lang="en-US" spc="-15" dirty="0">
                    <a:solidFill>
                      <a:schemeClr val="tx1"/>
                    </a:solidFill>
                  </a:rPr>
                  <a:t>S</a:t>
                </a:r>
                <a:r>
                  <a:rPr lang="en-US" spc="-5" dirty="0">
                    <a:solidFill>
                      <a:schemeClr val="tx1"/>
                    </a:solidFill>
                  </a:rPr>
                  <a:t>o</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function </a:t>
                </a:r>
                <a:r>
                  <a:rPr lang="en-US" i="1" spc="45" dirty="0">
                    <a:solidFill>
                      <a:schemeClr val="tx1"/>
                    </a:solidFill>
                  </a:rPr>
                  <a:t>y</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3</a:t>
                </a:r>
                <a:r>
                  <a:rPr lang="en-US" i="1" spc="5" dirty="0">
                    <a:solidFill>
                      <a:schemeClr val="tx1"/>
                    </a:solidFill>
                  </a:rPr>
                  <a:t>e</a:t>
                </a:r>
                <a:r>
                  <a:rPr lang="en-US" spc="30" baseline="29629" dirty="0">
                    <a:solidFill>
                      <a:schemeClr val="tx1"/>
                    </a:solidFill>
                  </a:rPr>
                  <a:t>2</a:t>
                </a:r>
                <a:r>
                  <a:rPr lang="en-US" i="1" baseline="29629" dirty="0">
                    <a:solidFill>
                      <a:schemeClr val="tx1"/>
                    </a:solidFill>
                  </a:rPr>
                  <a:t>x </a:t>
                </a:r>
                <a:r>
                  <a:rPr lang="en-US" spc="-25" dirty="0">
                    <a:solidFill>
                      <a:schemeClr val="tx1"/>
                    </a:solidFill>
                  </a:rPr>
                  <a:t>+</a:t>
                </a:r>
                <a:r>
                  <a:rPr lang="en-US" spc="-95" dirty="0">
                    <a:solidFill>
                      <a:schemeClr val="tx1"/>
                    </a:solidFill>
                  </a:rPr>
                  <a:t> </a:t>
                </a:r>
                <a:r>
                  <a:rPr lang="en-US" spc="-5" dirty="0">
                    <a:solidFill>
                      <a:schemeClr val="tx1"/>
                    </a:solidFill>
                  </a:rPr>
                  <a:t>8 satisfies the </a:t>
                </a:r>
                <a:r>
                  <a:rPr lang="en-US" spc="-10" dirty="0">
                    <a:solidFill>
                      <a:schemeClr val="tx1"/>
                    </a:solidFill>
                  </a:rPr>
                  <a:t>d</a:t>
                </a:r>
                <a:r>
                  <a:rPr lang="en-US" spc="-5" dirty="0">
                    <a:solidFill>
                      <a:schemeClr val="tx1"/>
                    </a:solidFill>
                  </a:rPr>
                  <a:t>ifferential equation</a:t>
                </a:r>
                <a:r>
                  <a:rPr lang="en-US" dirty="0">
                    <a:solidFill>
                      <a:schemeClr val="tx1"/>
                    </a:solidFill>
                  </a:rPr>
                  <a:t> </a:t>
                </a:r>
                <a:r>
                  <a:rPr lang="en-US" spc="-5" dirty="0">
                    <a:solidFill>
                      <a:schemeClr val="tx1"/>
                    </a:solidFill>
                  </a:rPr>
                  <a:t>and</a:t>
                </a:r>
                <a:r>
                  <a:rPr lang="en-US" dirty="0">
                    <a:solidFill>
                      <a:schemeClr val="tx1"/>
                    </a:solidFill>
                  </a:rPr>
                  <a:t> </a:t>
                </a:r>
                <a:r>
                  <a:rPr lang="en-US" spc="-5" dirty="0">
                    <a:solidFill>
                      <a:schemeClr val="tx1"/>
                    </a:solidFill>
                  </a:rPr>
                  <a:t>the condition</a:t>
                </a:r>
                <a:r>
                  <a:rPr lang="en-US" spc="65" dirty="0">
                    <a:solidFill>
                      <a:schemeClr val="tx1"/>
                    </a:solidFill>
                  </a:rPr>
                  <a:t> </a:t>
                </a:r>
                <a:r>
                  <a:rPr lang="en-US" i="1" spc="45" dirty="0">
                    <a:solidFill>
                      <a:schemeClr val="tx1"/>
                    </a:solidFill>
                  </a:rPr>
                  <a:t>y</a:t>
                </a:r>
                <a:r>
                  <a:rPr lang="en-US" spc="-5" dirty="0"/>
                  <a:t>(0)</a:t>
                </a:r>
                <a:r>
                  <a:rPr lang="en-US" spc="25" dirty="0"/>
                  <a:t> </a:t>
                </a:r>
                <a:r>
                  <a:rPr lang="en-US" spc="-25" dirty="0"/>
                  <a:t>=</a:t>
                </a:r>
                <a:r>
                  <a:rPr lang="en-US" spc="-40" dirty="0"/>
                  <a:t> </a:t>
                </a:r>
                <a:r>
                  <a:rPr lang="en-US" spc="-10" dirty="0"/>
                  <a:t>5</a:t>
                </a:r>
                <a:r>
                  <a:rPr lang="en-US" spc="-5" dirty="0">
                    <a:latin typeface="Times New Roman"/>
                    <a:cs typeface="Times New Roman"/>
                  </a:rPr>
                  <a:t>.</a:t>
                </a:r>
                <a:endParaRPr lang="en-US" dirty="0">
                  <a:latin typeface="Times New Roman"/>
                  <a:cs typeface="Times New Roman"/>
                </a:endParaRPr>
              </a:p>
              <a:p>
                <a:pPr marL="12700" indent="0">
                  <a:lnSpc>
                    <a:spcPct val="100000"/>
                  </a:lnSpc>
                  <a:buNone/>
                  <a:tabLst>
                    <a:tab pos="223520" algn="l"/>
                  </a:tabLst>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a:stretch>
              </a:blipFill>
            </p:spPr>
            <p:txBody>
              <a:bodyPr/>
              <a:lstStyle/>
              <a:p>
                <a:r>
                  <a:rPr lang="en-US">
                    <a:noFill/>
                  </a:rPr>
                  <a:t> </a:t>
                </a:r>
              </a:p>
            </p:txBody>
          </p:sp>
        </mc:Fallback>
      </mc:AlternateContent>
    </p:spTree>
    <p:extLst>
      <p:ext uri="{BB962C8B-B14F-4D97-AF65-F5344CB8AC3E}">
        <p14:creationId xmlns:p14="http://schemas.microsoft.com/office/powerpoint/2010/main" val="1104564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(6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12700" marR="5080" indent="0">
                  <a:lnSpc>
                    <a:spcPct val="100000"/>
                  </a:lnSpc>
                  <a:buNone/>
                </a:pPr>
                <a:r>
                  <a:rPr lang="en-US" spc="-10" dirty="0"/>
                  <a:t>The</a:t>
                </a:r>
                <a:r>
                  <a:rPr lang="en-US" spc="75" dirty="0"/>
                  <a:t> </a:t>
                </a:r>
                <a:r>
                  <a:rPr lang="en-US" spc="-10" dirty="0"/>
                  <a:t>d</a:t>
                </a:r>
                <a:r>
                  <a:rPr lang="en-US" spc="-5" dirty="0"/>
                  <a:t>ifferential</a:t>
                </a:r>
                <a:r>
                  <a:rPr lang="en-US" spc="75" dirty="0"/>
                  <a:t> </a:t>
                </a:r>
                <a:r>
                  <a:rPr lang="en-US" spc="-5" dirty="0"/>
                  <a:t>equation</a:t>
                </a:r>
                <a:r>
                  <a:rPr lang="en-US" dirty="0"/>
                  <a:t> </a:t>
                </a:r>
                <a14:m>
                  <m:oMath xmlns:m="http://schemas.openxmlformats.org/officeDocument/2006/math">
                    <m:r>
                      <a:rPr lang="en-US" b="0" i="1" spc="45" dirty="0" smtClean="0">
                        <a:latin typeface="Cambria Math" panose="02040503050406030204" pitchFamily="18" charset="0"/>
                      </a:rPr>
                      <m:t>𝑦</m:t>
                    </m:r>
                    <m:r>
                      <a:rPr lang="en-US" b="0" i="1" spc="45" dirty="0" smtClean="0">
                        <a:latin typeface="Cambria Math" panose="02040503050406030204" pitchFamily="18" charset="0"/>
                      </a:rPr>
                      <m:t>′</m:t>
                    </m:r>
                  </m:oMath>
                </a14:m>
                <a:r>
                  <a:rPr lang="en-US" spc="135" baseline="25925" dirty="0"/>
                  <a:t> </a:t>
                </a:r>
                <a:r>
                  <a:rPr lang="en-US" spc="-25" dirty="0"/>
                  <a:t>=</a:t>
                </a:r>
                <a:r>
                  <a:rPr lang="en-US" spc="-40" dirty="0"/>
                  <a:t> </a:t>
                </a:r>
                <a:r>
                  <a:rPr lang="en-US" i="1" spc="50" dirty="0"/>
                  <a:t>k</a:t>
                </a:r>
                <a:r>
                  <a:rPr lang="en-US" spc="50" dirty="0"/>
                  <a:t>(</a:t>
                </a:r>
                <a:r>
                  <a:rPr lang="en-US" i="1" spc="-5" dirty="0"/>
                  <a:t>y</a:t>
                </a:r>
                <a:r>
                  <a:rPr lang="en-US" i="1" spc="20" dirty="0"/>
                  <a:t> </a:t>
                </a:r>
                <a:r>
                  <a:rPr lang="en-US" spc="-25" dirty="0"/>
                  <a:t>−</a:t>
                </a:r>
                <a:r>
                  <a:rPr lang="en-US" spc="-95" dirty="0"/>
                  <a:t> </a:t>
                </a:r>
                <a:r>
                  <a:rPr lang="en-US" i="1" spc="5" dirty="0"/>
                  <a:t>b</a:t>
                </a:r>
                <a:r>
                  <a:rPr lang="en-US" spc="-5" dirty="0"/>
                  <a:t>)</a:t>
                </a:r>
                <a:r>
                  <a:rPr lang="en-US" spc="75" dirty="0"/>
                  <a:t> </a:t>
                </a:r>
                <a:r>
                  <a:rPr lang="en-US" spc="-5" dirty="0"/>
                  <a:t>is</a:t>
                </a:r>
                <a:r>
                  <a:rPr lang="en-US" spc="70" dirty="0"/>
                  <a:t> </a:t>
                </a:r>
                <a:r>
                  <a:rPr lang="en-US" spc="-5" dirty="0"/>
                  <a:t>also</a:t>
                </a:r>
                <a:r>
                  <a:rPr lang="en-US" spc="75" dirty="0"/>
                  <a:t> </a:t>
                </a:r>
                <a:r>
                  <a:rPr lang="en-US" spc="-5" dirty="0"/>
                  <a:t>used</a:t>
                </a:r>
                <a:r>
                  <a:rPr lang="en-US" spc="75" dirty="0"/>
                  <a:t> </a:t>
                </a:r>
                <a:r>
                  <a:rPr lang="en-US" spc="-5" dirty="0"/>
                  <a:t>to</a:t>
                </a:r>
                <a:r>
                  <a:rPr lang="en-US" spc="75" dirty="0"/>
                  <a:t> </a:t>
                </a:r>
                <a:r>
                  <a:rPr lang="en-US" spc="-5" dirty="0"/>
                  <a:t>model</a:t>
                </a:r>
                <a:r>
                  <a:rPr lang="en-US" spc="75" dirty="0"/>
                  <a:t> </a:t>
                </a:r>
                <a:r>
                  <a:rPr lang="en-US" spc="-5" dirty="0"/>
                  <a:t>vertical</a:t>
                </a:r>
                <a:r>
                  <a:rPr lang="en-US" spc="75" dirty="0"/>
                  <a:t> </a:t>
                </a:r>
                <a:r>
                  <a:rPr lang="en-US" spc="-5" dirty="0"/>
                  <a:t>motion</a:t>
                </a:r>
                <a:r>
                  <a:rPr lang="en-US" spc="75" dirty="0"/>
                  <a:t> </a:t>
                </a:r>
                <a:r>
                  <a:rPr lang="en-US" spc="-5" dirty="0"/>
                  <a:t>near the</a:t>
                </a:r>
                <a:r>
                  <a:rPr lang="en-US" spc="35" dirty="0"/>
                  <a:t> </a:t>
                </a:r>
                <a:r>
                  <a:rPr lang="en-US" spc="-5" dirty="0"/>
                  <a:t>surface</a:t>
                </a:r>
                <a:r>
                  <a:rPr lang="en-US" spc="35" dirty="0"/>
                  <a:t> </a:t>
                </a:r>
                <a:r>
                  <a:rPr lang="en-US" spc="-5" dirty="0"/>
                  <a:t>of</a:t>
                </a:r>
                <a:r>
                  <a:rPr lang="en-US" spc="35" dirty="0"/>
                  <a:t> </a:t>
                </a:r>
                <a:r>
                  <a:rPr lang="en-US" spc="-5" dirty="0"/>
                  <a:t>the</a:t>
                </a:r>
                <a:r>
                  <a:rPr lang="en-US" spc="35" dirty="0"/>
                  <a:t> </a:t>
                </a:r>
                <a:r>
                  <a:rPr lang="en-US" spc="-5" dirty="0"/>
                  <a:t>earth</a:t>
                </a:r>
                <a:r>
                  <a:rPr lang="en-US" spc="35" dirty="0"/>
                  <a:t> </a:t>
                </a:r>
                <a:r>
                  <a:rPr lang="en-US" spc="-10" dirty="0"/>
                  <a:t>when</a:t>
                </a:r>
                <a:r>
                  <a:rPr lang="en-US" spc="35" dirty="0"/>
                  <a:t> </a:t>
                </a:r>
                <a:r>
                  <a:rPr lang="en-US" spc="-5" dirty="0"/>
                  <a:t>air</a:t>
                </a:r>
                <a:r>
                  <a:rPr lang="en-US" spc="35" dirty="0"/>
                  <a:t> </a:t>
                </a:r>
                <a:r>
                  <a:rPr lang="en-US" spc="-5" dirty="0"/>
                  <a:t>resistance</a:t>
                </a:r>
                <a:r>
                  <a:rPr lang="en-US" spc="35" dirty="0"/>
                  <a:t> </a:t>
                </a:r>
                <a:r>
                  <a:rPr lang="en-US" spc="-5" dirty="0"/>
                  <a:t>is</a:t>
                </a:r>
                <a:r>
                  <a:rPr lang="en-US" spc="35" dirty="0"/>
                  <a:t> </a:t>
                </a:r>
                <a:r>
                  <a:rPr lang="en-US" spc="-5" dirty="0"/>
                  <a:t>taken</a:t>
                </a:r>
                <a:r>
                  <a:rPr lang="en-US" spc="35" dirty="0"/>
                  <a:t> </a:t>
                </a:r>
                <a:r>
                  <a:rPr lang="en-US" spc="-5" dirty="0"/>
                  <a:t>into</a:t>
                </a:r>
                <a:r>
                  <a:rPr lang="en-US" spc="35" dirty="0"/>
                  <a:t> </a:t>
                </a:r>
                <a:r>
                  <a:rPr lang="en-US" spc="-5" dirty="0"/>
                  <a:t>account.</a:t>
                </a:r>
                <a:r>
                  <a:rPr lang="en-US" spc="40" dirty="0"/>
                  <a:t> </a:t>
                </a:r>
                <a:r>
                  <a:rPr lang="en-US" spc="-15" dirty="0"/>
                  <a:t>A</a:t>
                </a:r>
                <a:r>
                  <a:rPr lang="en-US" spc="-5" dirty="0"/>
                  <a:t>ssume</a:t>
                </a:r>
                <a:r>
                  <a:rPr lang="en-US" spc="35" dirty="0"/>
                  <a:t> </a:t>
                </a:r>
                <a:r>
                  <a:rPr lang="en-US" spc="-5" dirty="0"/>
                  <a:t>that</a:t>
                </a:r>
                <a:r>
                  <a:rPr lang="en-US" spc="35" dirty="0"/>
                  <a:t> </a:t>
                </a:r>
                <a:r>
                  <a:rPr lang="en-US" spc="-5" dirty="0"/>
                  <a:t>the</a:t>
                </a:r>
                <a:r>
                  <a:rPr lang="en-US" spc="35" dirty="0"/>
                  <a:t> </a:t>
                </a:r>
                <a:r>
                  <a:rPr lang="en-US" spc="-5" dirty="0"/>
                  <a:t>force due</a:t>
                </a:r>
                <a:r>
                  <a:rPr lang="en-US" spc="70" dirty="0"/>
                  <a:t> </a:t>
                </a:r>
                <a:r>
                  <a:rPr lang="en-US" spc="-5" dirty="0"/>
                  <a:t>to</a:t>
                </a:r>
                <a:r>
                  <a:rPr lang="en-US" spc="70" dirty="0"/>
                  <a:t> </a:t>
                </a:r>
                <a:r>
                  <a:rPr lang="en-US" spc="-5" dirty="0"/>
                  <a:t>air</a:t>
                </a:r>
                <a:r>
                  <a:rPr lang="en-US" spc="70" dirty="0"/>
                  <a:t> </a:t>
                </a:r>
                <a:r>
                  <a:rPr lang="en-US" spc="-5" dirty="0"/>
                  <a:t>resistance</a:t>
                </a:r>
                <a:r>
                  <a:rPr lang="en-US" spc="70" dirty="0"/>
                  <a:t> </a:t>
                </a:r>
                <a:r>
                  <a:rPr lang="en-US" spc="-5" dirty="0"/>
                  <a:t>is</a:t>
                </a:r>
                <a:r>
                  <a:rPr lang="en-US" spc="70" dirty="0"/>
                  <a:t> </a:t>
                </a:r>
                <a:r>
                  <a:rPr lang="en-US" spc="-5" dirty="0"/>
                  <a:t>proportional</a:t>
                </a:r>
                <a:r>
                  <a:rPr lang="en-US" spc="75" dirty="0"/>
                  <a:t> </a:t>
                </a:r>
                <a:r>
                  <a:rPr lang="en-US" spc="-5" dirty="0"/>
                  <a:t>to</a:t>
                </a:r>
                <a:r>
                  <a:rPr lang="en-US" spc="70" dirty="0"/>
                  <a:t> </a:t>
                </a:r>
                <a:r>
                  <a:rPr lang="en-US" spc="-5" dirty="0"/>
                  <a:t>the</a:t>
                </a:r>
                <a:r>
                  <a:rPr lang="en-US" spc="70" dirty="0"/>
                  <a:t> </a:t>
                </a:r>
                <a:r>
                  <a:rPr lang="en-US" spc="-5" dirty="0"/>
                  <a:t>velocity</a:t>
                </a:r>
                <a:r>
                  <a:rPr lang="en-US" spc="70" dirty="0"/>
                  <a:t> </a:t>
                </a:r>
                <a:r>
                  <a:rPr lang="en-US" i="1" spc="-110" dirty="0"/>
                  <a:t>v</a:t>
                </a:r>
                <a:r>
                  <a:rPr lang="en-US" i="1" spc="10" dirty="0"/>
                  <a:t> </a:t>
                </a:r>
                <a:r>
                  <a:rPr lang="en-US" spc="-5" dirty="0"/>
                  <a:t>and</a:t>
                </a:r>
                <a:r>
                  <a:rPr lang="en-US" spc="70" dirty="0"/>
                  <a:t> </a:t>
                </a:r>
                <a:r>
                  <a:rPr lang="en-US" spc="-5" dirty="0"/>
                  <a:t>acts</a:t>
                </a:r>
                <a:r>
                  <a:rPr lang="en-US" spc="75" dirty="0"/>
                  <a:t> </a:t>
                </a:r>
                <a:r>
                  <a:rPr lang="en-US" spc="-5" dirty="0"/>
                  <a:t>opposite</a:t>
                </a:r>
                <a:r>
                  <a:rPr lang="en-US" spc="70" dirty="0"/>
                  <a:t> </a:t>
                </a:r>
                <a:r>
                  <a:rPr lang="en-US" spc="-5" dirty="0"/>
                  <a:t>to</a:t>
                </a:r>
                <a:r>
                  <a:rPr lang="en-US" spc="70" dirty="0"/>
                  <a:t> </a:t>
                </a:r>
                <a:r>
                  <a:rPr lang="en-US" spc="-5" dirty="0"/>
                  <a:t>the</a:t>
                </a:r>
                <a:r>
                  <a:rPr lang="en-US" spc="70" dirty="0"/>
                  <a:t> </a:t>
                </a:r>
                <a:r>
                  <a:rPr lang="en-US" spc="-10" dirty="0"/>
                  <a:t>d</a:t>
                </a:r>
                <a:r>
                  <a:rPr lang="en-US" spc="-5" dirty="0"/>
                  <a:t>irection of</a:t>
                </a:r>
                <a:r>
                  <a:rPr lang="en-US" dirty="0"/>
                  <a:t> </a:t>
                </a:r>
                <a:r>
                  <a:rPr lang="en-US" spc="-5" dirty="0"/>
                  <a:t>motion.</a:t>
                </a:r>
                <a:r>
                  <a:rPr lang="en-US" dirty="0"/>
                  <a:t> </a:t>
                </a:r>
                <a:r>
                  <a:rPr lang="en-US" spc="-10" dirty="0"/>
                  <a:t>We</a:t>
                </a:r>
                <a:r>
                  <a:rPr lang="en-US" dirty="0"/>
                  <a:t> </a:t>
                </a:r>
                <a:r>
                  <a:rPr lang="en-US" spc="-5" dirty="0"/>
                  <a:t>write</a:t>
                </a:r>
                <a:r>
                  <a:rPr lang="en-US" dirty="0"/>
                  <a:t> </a:t>
                </a:r>
                <a:r>
                  <a:rPr lang="en-US" spc="-5" dirty="0"/>
                  <a:t>this</a:t>
                </a:r>
                <a:r>
                  <a:rPr lang="en-US" dirty="0"/>
                  <a:t> </a:t>
                </a:r>
                <a:r>
                  <a:rPr lang="en-US" spc="-5" dirty="0"/>
                  <a:t>force</a:t>
                </a:r>
                <a:r>
                  <a:rPr lang="en-US" dirty="0"/>
                  <a:t> </a:t>
                </a:r>
                <a:r>
                  <a:rPr lang="en-US" spc="-10" dirty="0"/>
                  <a:t>a</a:t>
                </a:r>
                <a:r>
                  <a:rPr lang="en-US" spc="-5" dirty="0"/>
                  <a:t>s</a:t>
                </a:r>
                <a:r>
                  <a:rPr lang="en-US" spc="5" dirty="0"/>
                  <a:t> </a:t>
                </a:r>
                <a:r>
                  <a:rPr lang="en-US" spc="-30" dirty="0"/>
                  <a:t>−</a:t>
                </a:r>
                <a:r>
                  <a:rPr lang="en-US" i="1" spc="50" dirty="0" err="1"/>
                  <a:t>k</a:t>
                </a:r>
                <a:r>
                  <a:rPr lang="en-US" i="1" spc="-75" dirty="0" err="1"/>
                  <a:t>v</a:t>
                </a:r>
                <a:r>
                  <a:rPr lang="en-US" spc="-5" dirty="0"/>
                  <a:t>,</a:t>
                </a:r>
                <a:r>
                  <a:rPr lang="en-US" dirty="0"/>
                  <a:t> </a:t>
                </a:r>
                <a:r>
                  <a:rPr lang="en-US" spc="-15" dirty="0"/>
                  <a:t>w</a:t>
                </a:r>
                <a:r>
                  <a:rPr lang="en-US" spc="-5" dirty="0"/>
                  <a:t>here</a:t>
                </a:r>
                <a:r>
                  <a:rPr lang="en-US" dirty="0"/>
                  <a:t> </a:t>
                </a:r>
                <a:r>
                  <a:rPr lang="en-US" i="1" spc="-5" dirty="0"/>
                  <a:t>k</a:t>
                </a:r>
                <a:r>
                  <a:rPr lang="en-US" i="1" spc="85" dirty="0"/>
                  <a:t> </a:t>
                </a:r>
                <a:r>
                  <a:rPr lang="en-US" i="1" spc="-50" dirty="0"/>
                  <a:t>&gt;</a:t>
                </a:r>
                <a:r>
                  <a:rPr lang="en-US" i="1" spc="-80" dirty="0"/>
                  <a:t> </a:t>
                </a:r>
                <a:r>
                  <a:rPr lang="en-US" spc="-10" dirty="0"/>
                  <a:t>0</a:t>
                </a:r>
                <a:r>
                  <a:rPr lang="en-US" spc="-5" dirty="0"/>
                  <a:t>.</a:t>
                </a:r>
                <a:r>
                  <a:rPr lang="en-US" dirty="0"/>
                  <a:t> </a:t>
                </a:r>
                <a:r>
                  <a:rPr lang="en-US" spc="-10" dirty="0"/>
                  <a:t>We</a:t>
                </a:r>
                <a:r>
                  <a:rPr lang="en-US" dirty="0"/>
                  <a:t> </a:t>
                </a:r>
                <a:r>
                  <a:rPr lang="en-US" spc="-5" dirty="0"/>
                  <a:t>t</a:t>
                </a:r>
                <a:r>
                  <a:rPr lang="en-US" spc="-10" dirty="0"/>
                  <a:t>ak</a:t>
                </a:r>
                <a:r>
                  <a:rPr lang="en-US" spc="-5" dirty="0"/>
                  <a:t>e</a:t>
                </a:r>
                <a:r>
                  <a:rPr lang="en-US" dirty="0"/>
                  <a:t> </a:t>
                </a:r>
                <a:r>
                  <a:rPr lang="en-US" spc="-10" dirty="0"/>
                  <a:t>th</a:t>
                </a:r>
                <a:r>
                  <a:rPr lang="en-US" spc="-5" dirty="0"/>
                  <a:t>e</a:t>
                </a:r>
                <a:r>
                  <a:rPr lang="en-US" dirty="0"/>
                  <a:t> </a:t>
                </a:r>
                <a:r>
                  <a:rPr lang="en-US" spc="-10" dirty="0"/>
                  <a:t>upwar</a:t>
                </a:r>
                <a:r>
                  <a:rPr lang="en-US" spc="-5" dirty="0"/>
                  <a:t>d</a:t>
                </a:r>
                <a:r>
                  <a:rPr lang="en-US" dirty="0"/>
                  <a:t> </a:t>
                </a:r>
                <a:r>
                  <a:rPr lang="en-US" spc="-10" dirty="0"/>
                  <a:t>directio</a:t>
                </a:r>
                <a:r>
                  <a:rPr lang="en-US" spc="-5" dirty="0"/>
                  <a:t>n</a:t>
                </a:r>
                <a:r>
                  <a:rPr lang="en-US" dirty="0"/>
                  <a:t> </a:t>
                </a:r>
                <a:r>
                  <a:rPr lang="en-US" spc="-5" dirty="0"/>
                  <a:t>to</a:t>
                </a:r>
                <a:r>
                  <a:rPr lang="en-US" dirty="0"/>
                  <a:t> </a:t>
                </a:r>
                <a:r>
                  <a:rPr lang="en-US" spc="-10" dirty="0"/>
                  <a:t>b</a:t>
                </a:r>
                <a:r>
                  <a:rPr lang="en-US" spc="-5" dirty="0"/>
                  <a:t>e positive,</a:t>
                </a:r>
                <a:r>
                  <a:rPr lang="en-US" spc="-20" dirty="0"/>
                  <a:t> </a:t>
                </a:r>
                <a:r>
                  <a:rPr lang="en-US" spc="-5" dirty="0"/>
                  <a:t>so</a:t>
                </a:r>
                <a:r>
                  <a:rPr lang="en-US" spc="-25" dirty="0"/>
                  <a:t> </a:t>
                </a:r>
                <a:r>
                  <a:rPr lang="en-US" i="1" spc="250" dirty="0"/>
                  <a:t>v</a:t>
                </a:r>
                <a:r>
                  <a:rPr lang="en-US" i="1" spc="-90" dirty="0"/>
                  <a:t>&lt;</a:t>
                </a:r>
                <a:r>
                  <a:rPr lang="en-US" i="1" spc="-80" dirty="0"/>
                  <a:t> </a:t>
                </a:r>
                <a:r>
                  <a:rPr lang="en-US" spc="-5" dirty="0"/>
                  <a:t>0</a:t>
                </a:r>
                <a:r>
                  <a:rPr lang="en-US" spc="-20" dirty="0"/>
                  <a:t> </a:t>
                </a:r>
                <a:r>
                  <a:rPr lang="en-US" spc="-10" dirty="0"/>
                  <a:t>fo</a:t>
                </a:r>
                <a:r>
                  <a:rPr lang="en-US" spc="-5" dirty="0"/>
                  <a:t>r</a:t>
                </a:r>
                <a:r>
                  <a:rPr lang="en-US" spc="-20" dirty="0"/>
                  <a:t> </a:t>
                </a:r>
                <a:r>
                  <a:rPr lang="en-US" spc="-5" dirty="0"/>
                  <a:t>a</a:t>
                </a:r>
                <a:r>
                  <a:rPr lang="en-US" spc="-20" dirty="0"/>
                  <a:t> </a:t>
                </a:r>
                <a:r>
                  <a:rPr lang="en-US" spc="-10" dirty="0"/>
                  <a:t>fallin</a:t>
                </a:r>
                <a:r>
                  <a:rPr lang="en-US" spc="-5" dirty="0"/>
                  <a:t>g</a:t>
                </a:r>
                <a:r>
                  <a:rPr lang="en-US" spc="-20" dirty="0"/>
                  <a:t> </a:t>
                </a:r>
                <a:r>
                  <a:rPr lang="en-US" spc="-10" dirty="0"/>
                  <a:t>objec</a:t>
                </a:r>
                <a:r>
                  <a:rPr lang="en-US" spc="-5" dirty="0"/>
                  <a:t>t</a:t>
                </a:r>
                <a:r>
                  <a:rPr lang="en-US" spc="-20" dirty="0"/>
                  <a:t> </a:t>
                </a:r>
                <a:r>
                  <a:rPr lang="en-US" spc="-10" dirty="0"/>
                  <a:t>an</a:t>
                </a:r>
                <a:r>
                  <a:rPr lang="en-US" spc="-5" dirty="0"/>
                  <a:t>d</a:t>
                </a:r>
                <a:r>
                  <a:rPr lang="en-US" spc="-20" dirty="0"/>
                  <a:t> </a:t>
                </a:r>
                <a:r>
                  <a:rPr lang="en-US" spc="-30" dirty="0"/>
                  <a:t>−</a:t>
                </a:r>
                <a:r>
                  <a:rPr lang="en-US" i="1" spc="50" dirty="0" err="1"/>
                  <a:t>k</a:t>
                </a:r>
                <a:r>
                  <a:rPr lang="en-US" i="1" spc="-110" dirty="0" err="1"/>
                  <a:t>v</a:t>
                </a:r>
                <a:r>
                  <a:rPr lang="en-US" i="1" spc="-85" dirty="0"/>
                  <a:t> </a:t>
                </a:r>
                <a:r>
                  <a:rPr lang="en-US" spc="-5" dirty="0"/>
                  <a:t>is</a:t>
                </a:r>
                <a:r>
                  <a:rPr lang="en-US" spc="-20" dirty="0"/>
                  <a:t> </a:t>
                </a:r>
                <a:r>
                  <a:rPr lang="en-US" spc="-5" dirty="0"/>
                  <a:t>an</a:t>
                </a:r>
                <a:r>
                  <a:rPr lang="en-US" spc="-20" dirty="0"/>
                  <a:t> </a:t>
                </a:r>
                <a:r>
                  <a:rPr lang="en-US" spc="-5" dirty="0"/>
                  <a:t>upward</a:t>
                </a:r>
                <a:r>
                  <a:rPr lang="en-US" spc="-20" dirty="0"/>
                  <a:t> </a:t>
                </a:r>
                <a:r>
                  <a:rPr lang="en-US" spc="-5" dirty="0"/>
                  <a:t>acting</a:t>
                </a:r>
                <a:r>
                  <a:rPr lang="en-US" spc="-20" dirty="0"/>
                  <a:t> </a:t>
                </a:r>
                <a:r>
                  <a:rPr lang="en-US" spc="-5" dirty="0"/>
                  <a:t>force,</a:t>
                </a:r>
                <a:r>
                  <a:rPr lang="en-US" spc="-20" dirty="0"/>
                  <a:t> </a:t>
                </a:r>
                <a:r>
                  <a:rPr lang="en-US" spc="-5" dirty="0"/>
                  <a:t>while</a:t>
                </a:r>
                <a:r>
                  <a:rPr lang="en-US" spc="-25" dirty="0"/>
                  <a:t> </a:t>
                </a:r>
                <a:r>
                  <a:rPr lang="en-US" i="1" spc="250" dirty="0"/>
                  <a:t>v</a:t>
                </a:r>
                <a:r>
                  <a:rPr lang="en-US" i="1" spc="-90" dirty="0"/>
                  <a:t>&gt;</a:t>
                </a:r>
                <a:r>
                  <a:rPr lang="en-US" i="1" spc="-80" dirty="0"/>
                  <a:t> </a:t>
                </a:r>
                <a:r>
                  <a:rPr lang="en-US" spc="-5" dirty="0"/>
                  <a:t>0</a:t>
                </a:r>
                <a:r>
                  <a:rPr lang="en-US" spc="-20" dirty="0"/>
                  <a:t> </a:t>
                </a:r>
                <a:r>
                  <a:rPr lang="en-US" spc="-5" dirty="0"/>
                  <a:t>for a r</a:t>
                </a:r>
                <a:r>
                  <a:rPr lang="en-US" spc="-10" dirty="0"/>
                  <a:t>isin</a:t>
                </a:r>
                <a:r>
                  <a:rPr lang="en-US" spc="-5" dirty="0"/>
                  <a:t>g </a:t>
                </a:r>
                <a:r>
                  <a:rPr lang="en-US" spc="-10" dirty="0"/>
                  <a:t>objec</a:t>
                </a:r>
                <a:r>
                  <a:rPr lang="en-US" spc="-5" dirty="0"/>
                  <a:t>t</a:t>
                </a:r>
                <a:r>
                  <a:rPr lang="en-US" dirty="0"/>
                  <a:t> </a:t>
                </a:r>
                <a:r>
                  <a:rPr lang="en-US" spc="-10" dirty="0"/>
                  <a:t>an</a:t>
                </a:r>
                <a:r>
                  <a:rPr lang="en-US" spc="-5" dirty="0"/>
                  <a:t>d</a:t>
                </a:r>
                <a:r>
                  <a:rPr lang="en-US" dirty="0"/>
                  <a:t> </a:t>
                </a:r>
                <a:r>
                  <a:rPr lang="en-US" spc="-30" dirty="0"/>
                  <a:t>−</a:t>
                </a:r>
                <a:r>
                  <a:rPr lang="en-US" i="1" spc="50" dirty="0" err="1"/>
                  <a:t>k</a:t>
                </a:r>
                <a:r>
                  <a:rPr lang="en-US" i="1" spc="-110" dirty="0" err="1"/>
                  <a:t>v</a:t>
                </a:r>
                <a:r>
                  <a:rPr lang="en-US" i="1" spc="-65" dirty="0"/>
                  <a:t> </a:t>
                </a:r>
                <a:r>
                  <a:rPr lang="en-US" spc="-10" dirty="0"/>
                  <a:t>i</a:t>
                </a:r>
                <a:r>
                  <a:rPr lang="en-US" spc="-5" dirty="0"/>
                  <a:t>s a </a:t>
                </a:r>
                <a:r>
                  <a:rPr lang="en-US" spc="-15" dirty="0"/>
                  <a:t>downwar</a:t>
                </a:r>
                <a:r>
                  <a:rPr lang="en-US" spc="-5" dirty="0"/>
                  <a:t>d</a:t>
                </a:r>
                <a:r>
                  <a:rPr lang="en-US" dirty="0"/>
                  <a:t> </a:t>
                </a:r>
                <a:r>
                  <a:rPr lang="en-US" spc="-10" dirty="0"/>
                  <a:t>actin</a:t>
                </a:r>
                <a:r>
                  <a:rPr lang="en-US" spc="-5" dirty="0"/>
                  <a:t>g</a:t>
                </a:r>
                <a:r>
                  <a:rPr lang="en-US" dirty="0"/>
                  <a:t> </a:t>
                </a:r>
                <a:r>
                  <a:rPr lang="en-US" spc="-5" dirty="0"/>
                  <a:t>f</a:t>
                </a:r>
                <a:r>
                  <a:rPr lang="en-US" spc="-10" dirty="0"/>
                  <a:t>orce.</a:t>
                </a:r>
                <a:endParaRPr lang="en-US" dirty="0"/>
              </a:p>
              <a:p>
                <a:pPr marL="12700" marR="5080" indent="0">
                  <a:lnSpc>
                    <a:spcPct val="100000"/>
                  </a:lnSpc>
                  <a:spcBef>
                    <a:spcPts val="35"/>
                  </a:spcBef>
                  <a:buNone/>
                </a:pPr>
                <a:r>
                  <a:rPr lang="en-US" spc="-15" dirty="0"/>
                  <a:t>Th</a:t>
                </a:r>
                <a:r>
                  <a:rPr lang="en-US" spc="-5" dirty="0"/>
                  <a:t>e f</a:t>
                </a:r>
                <a:r>
                  <a:rPr lang="en-US" spc="-10" dirty="0"/>
                  <a:t>orc</a:t>
                </a:r>
                <a:r>
                  <a:rPr lang="en-US" spc="-5" dirty="0"/>
                  <a:t>e </a:t>
                </a:r>
                <a:r>
                  <a:rPr lang="en-US" spc="-10" dirty="0"/>
                  <a:t>du</a:t>
                </a:r>
                <a:r>
                  <a:rPr lang="en-US" spc="-5" dirty="0"/>
                  <a:t>e </a:t>
                </a:r>
                <a:r>
                  <a:rPr lang="en-US" spc="-10" dirty="0"/>
                  <a:t>t</a:t>
                </a:r>
                <a:r>
                  <a:rPr lang="en-US" spc="-5" dirty="0"/>
                  <a:t>o </a:t>
                </a:r>
                <a:r>
                  <a:rPr lang="en-US" spc="-10" dirty="0"/>
                  <a:t>gravit</a:t>
                </a:r>
                <a:r>
                  <a:rPr lang="en-US" spc="-5" dirty="0"/>
                  <a:t>y </a:t>
                </a:r>
                <a:r>
                  <a:rPr lang="en-US" spc="-10" dirty="0"/>
                  <a:t>o</a:t>
                </a:r>
                <a:r>
                  <a:rPr lang="en-US" spc="-5" dirty="0"/>
                  <a:t>n </a:t>
                </a:r>
                <a:r>
                  <a:rPr lang="en-US" spc="-10" dirty="0"/>
                  <a:t>a</a:t>
                </a:r>
                <a:r>
                  <a:rPr lang="en-US" spc="-5" dirty="0"/>
                  <a:t>n </a:t>
                </a:r>
                <a:r>
                  <a:rPr lang="en-US" spc="-10" dirty="0"/>
                  <a:t>objec</a:t>
                </a:r>
                <a:r>
                  <a:rPr lang="en-US" spc="-5" dirty="0"/>
                  <a:t>t </a:t>
                </a:r>
                <a:r>
                  <a:rPr lang="en-US" spc="-10" dirty="0"/>
                  <a:t>o</a:t>
                </a:r>
                <a:r>
                  <a:rPr lang="en-US" spc="-5" dirty="0"/>
                  <a:t>f </a:t>
                </a:r>
                <a:r>
                  <a:rPr lang="en-US" spc="-15" dirty="0"/>
                  <a:t>mas</a:t>
                </a:r>
                <a:r>
                  <a:rPr lang="en-US" spc="-5" dirty="0"/>
                  <a:t>s </a:t>
                </a:r>
                <a:r>
                  <a:rPr lang="en-US" i="1" spc="-10" dirty="0"/>
                  <a:t>m</a:t>
                </a:r>
                <a:r>
                  <a:rPr lang="en-US" i="1" spc="50" dirty="0"/>
                  <a:t> </a:t>
                </a:r>
                <a:r>
                  <a:rPr lang="en-US" spc="-5" dirty="0"/>
                  <a:t>is </a:t>
                </a:r>
                <a:r>
                  <a:rPr lang="en-US" spc="-30" dirty="0"/>
                  <a:t>−</a:t>
                </a:r>
                <a:r>
                  <a:rPr lang="en-US" i="1" spc="40" dirty="0"/>
                  <a:t>m</a:t>
                </a:r>
                <a:r>
                  <a:rPr lang="en-US" i="1" spc="25" dirty="0"/>
                  <a:t>g</a:t>
                </a:r>
                <a:r>
                  <a:rPr lang="en-US" spc="-5" dirty="0"/>
                  <a:t>, </a:t>
                </a:r>
                <a:r>
                  <a:rPr lang="en-US" spc="-15" dirty="0"/>
                  <a:t>w</a:t>
                </a:r>
                <a:r>
                  <a:rPr lang="en-US" spc="-5" dirty="0"/>
                  <a:t>here</a:t>
                </a:r>
                <a:r>
                  <a:rPr lang="en-US" spc="15" dirty="0"/>
                  <a:t> </a:t>
                </a:r>
                <a:r>
                  <a:rPr lang="en-US" i="1" spc="-5" dirty="0"/>
                  <a:t>g</a:t>
                </a:r>
                <a:r>
                  <a:rPr lang="en-US" i="1" spc="30" dirty="0"/>
                  <a:t> </a:t>
                </a:r>
                <a:r>
                  <a:rPr lang="en-US" spc="-5" dirty="0"/>
                  <a:t>is the acceleration due</a:t>
                </a:r>
                <a:r>
                  <a:rPr lang="en-US" spc="-40" dirty="0"/>
                  <a:t> </a:t>
                </a:r>
                <a:r>
                  <a:rPr lang="en-US" spc="-5" dirty="0"/>
                  <a:t>to</a:t>
                </a:r>
                <a:r>
                  <a:rPr lang="en-US" spc="-40" dirty="0"/>
                  <a:t> </a:t>
                </a:r>
                <a:r>
                  <a:rPr lang="en-US" spc="-5" dirty="0"/>
                  <a:t>gravity,</a:t>
                </a:r>
                <a:r>
                  <a:rPr lang="en-US" spc="-40" dirty="0"/>
                  <a:t> </a:t>
                </a:r>
                <a:r>
                  <a:rPr lang="en-US" spc="-5" dirty="0"/>
                  <a:t>so</a:t>
                </a:r>
                <a:r>
                  <a:rPr lang="en-US" spc="-40" dirty="0"/>
                  <a:t> </a:t>
                </a:r>
                <a:r>
                  <a:rPr lang="en-US" spc="-5" dirty="0"/>
                  <a:t>the</a:t>
                </a:r>
                <a:r>
                  <a:rPr lang="en-US" spc="-40" dirty="0"/>
                  <a:t> </a:t>
                </a:r>
                <a:r>
                  <a:rPr lang="en-US" spc="-5" dirty="0"/>
                  <a:t>total</a:t>
                </a:r>
                <a:r>
                  <a:rPr lang="en-US" spc="-40" dirty="0"/>
                  <a:t> </a:t>
                </a:r>
                <a:r>
                  <a:rPr lang="en-US" spc="-5" dirty="0"/>
                  <a:t>force</a:t>
                </a:r>
                <a:r>
                  <a:rPr lang="en-US" spc="-40" dirty="0"/>
                  <a:t> </a:t>
                </a:r>
                <a:r>
                  <a:rPr lang="en-US" spc="-5" dirty="0"/>
                  <a:t>is</a:t>
                </a:r>
                <a:r>
                  <a:rPr lang="en-US" spc="30" dirty="0"/>
                  <a:t> </a:t>
                </a:r>
                <a:r>
                  <a:rPr lang="en-US" i="1" spc="-10" dirty="0"/>
                  <a:t>F</a:t>
                </a:r>
                <a:r>
                  <a:rPr lang="en-US" i="1" spc="114" dirty="0"/>
                  <a:t> </a:t>
                </a:r>
                <a:r>
                  <a:rPr lang="en-US" spc="-25" dirty="0"/>
                  <a:t>=</a:t>
                </a:r>
                <a:r>
                  <a:rPr lang="en-US" spc="-40" dirty="0"/>
                  <a:t> </a:t>
                </a:r>
                <a:r>
                  <a:rPr lang="en-US" spc="-30" dirty="0"/>
                  <a:t>−</a:t>
                </a:r>
                <a:r>
                  <a:rPr lang="en-US" i="1" spc="40" dirty="0"/>
                  <a:t>m</a:t>
                </a:r>
                <a:r>
                  <a:rPr lang="en-US" i="1" spc="-5" dirty="0"/>
                  <a:t>g</a:t>
                </a:r>
                <a:r>
                  <a:rPr lang="en-US" i="1" spc="5" dirty="0"/>
                  <a:t> </a:t>
                </a:r>
                <a:r>
                  <a:rPr lang="en-US" spc="-25" dirty="0"/>
                  <a:t>−</a:t>
                </a:r>
                <a:r>
                  <a:rPr lang="en-US" spc="-95" dirty="0"/>
                  <a:t> </a:t>
                </a:r>
                <a:r>
                  <a:rPr lang="en-US" i="1" spc="50" dirty="0" err="1"/>
                  <a:t>k</a:t>
                </a:r>
                <a:r>
                  <a:rPr lang="en-US" i="1" spc="-75" dirty="0" err="1"/>
                  <a:t>v</a:t>
                </a:r>
                <a:r>
                  <a:rPr lang="en-US" spc="-5" dirty="0"/>
                  <a:t>.</a:t>
                </a:r>
                <a:r>
                  <a:rPr lang="en-US" spc="-40" dirty="0"/>
                  <a:t> </a:t>
                </a:r>
                <a:r>
                  <a:rPr lang="en-US" spc="-15" dirty="0"/>
                  <a:t>B</a:t>
                </a:r>
                <a:r>
                  <a:rPr lang="en-US" spc="-5" dirty="0"/>
                  <a:t>y</a:t>
                </a:r>
                <a:r>
                  <a:rPr lang="en-US" spc="-40" dirty="0"/>
                  <a:t> </a:t>
                </a:r>
                <a:r>
                  <a:rPr lang="en-US" spc="-10" dirty="0"/>
                  <a:t>Newton’</a:t>
                </a:r>
                <a:r>
                  <a:rPr lang="en-US" spc="-5" dirty="0"/>
                  <a:t>s</a:t>
                </a:r>
                <a:r>
                  <a:rPr lang="en-US" spc="-40" dirty="0"/>
                  <a:t> </a:t>
                </a:r>
                <a:r>
                  <a:rPr lang="en-US" spc="-10" dirty="0"/>
                  <a:t>Secon</a:t>
                </a:r>
                <a:r>
                  <a:rPr lang="en-US" spc="-5" dirty="0"/>
                  <a:t>d</a:t>
                </a:r>
                <a:r>
                  <a:rPr lang="en-US" spc="-40" dirty="0"/>
                  <a:t> </a:t>
                </a:r>
                <a:r>
                  <a:rPr lang="en-US" spc="-15" dirty="0"/>
                  <a:t>La</a:t>
                </a:r>
                <a:r>
                  <a:rPr lang="en-US" spc="-10" dirty="0"/>
                  <a:t>w</a:t>
                </a:r>
                <a:r>
                  <a:rPr lang="en-US" spc="-40" dirty="0"/>
                  <a:t> </a:t>
                </a:r>
                <a:r>
                  <a:rPr lang="en-US" spc="-10" dirty="0"/>
                  <a:t>o</a:t>
                </a:r>
                <a:r>
                  <a:rPr lang="en-US" spc="-5" dirty="0"/>
                  <a:t>f</a:t>
                </a:r>
                <a:r>
                  <a:rPr lang="en-US" spc="-40" dirty="0"/>
                  <a:t> </a:t>
                </a:r>
                <a:r>
                  <a:rPr lang="en-US" spc="-10" dirty="0"/>
                  <a:t>Motion,</a:t>
                </a:r>
                <a:endParaRPr lang="en-US" dirty="0"/>
              </a:p>
              <a:p>
                <a:pPr marL="12700" marR="568325" indent="0">
                  <a:lnSpc>
                    <a:spcPct val="100000"/>
                  </a:lnSpc>
                  <a:spcBef>
                    <a:spcPts val="160"/>
                  </a:spcBef>
                  <a:buNone/>
                  <a:tabLst>
                    <a:tab pos="1630045" algn="l"/>
                  </a:tabLst>
                </a:pPr>
                <a:r>
                  <a:rPr lang="en-US" i="1" spc="-10" dirty="0"/>
                  <a:t>F</a:t>
                </a:r>
                <a:r>
                  <a:rPr lang="en-US" i="1" spc="114" dirty="0"/>
                  <a:t> </a:t>
                </a:r>
                <a:r>
                  <a:rPr lang="en-US" spc="-25" dirty="0"/>
                  <a:t>=</a:t>
                </a:r>
                <a:r>
                  <a:rPr lang="en-US" spc="-40" dirty="0"/>
                  <a:t> </a:t>
                </a:r>
                <a:r>
                  <a:rPr lang="en-US" i="1" spc="45" dirty="0"/>
                  <a:t>m</a:t>
                </a:r>
                <a:r>
                  <a:rPr lang="en-US" i="1" spc="-5" dirty="0"/>
                  <a:t>a</a:t>
                </a:r>
                <a:r>
                  <a:rPr lang="en-US" i="1" spc="70" dirty="0"/>
                  <a:t> </a:t>
                </a:r>
                <a:r>
                  <a:rPr lang="en-US" spc="-25" dirty="0"/>
                  <a:t>=</a:t>
                </a:r>
                <a:r>
                  <a:rPr lang="en-US" spc="-40" dirty="0"/>
                  <a:t> </a:t>
                </a:r>
                <a:r>
                  <a:rPr lang="en-US" i="1" spc="45" dirty="0"/>
                  <a:t>m</a:t>
                </a:r>
                <a14:m>
                  <m:oMath xmlns:m="http://schemas.openxmlformats.org/officeDocument/2006/math">
                    <m:r>
                      <a:rPr lang="en-US" b="0" i="1" spc="-75" dirty="0" smtClean="0">
                        <a:latin typeface="Cambria Math" panose="02040503050406030204" pitchFamily="18" charset="0"/>
                      </a:rPr>
                      <m:t>𝑣</m:t>
                    </m:r>
                    <m:r>
                      <a:rPr lang="en-US" b="0" i="1" spc="-75" dirty="0" smtClean="0">
                        <a:latin typeface="Cambria Math" panose="02040503050406030204" pitchFamily="18" charset="0"/>
                      </a:rPr>
                      <m:t>′</m:t>
                    </m:r>
                  </m:oMath>
                </a14:m>
                <a:r>
                  <a:rPr lang="en-US" baseline="29629" dirty="0"/>
                  <a:t>	</a:t>
                </a:r>
                <a:r>
                  <a:rPr lang="en-US" spc="-10" dirty="0"/>
                  <a:t>(</a:t>
                </a:r>
                <a:r>
                  <a:rPr lang="en-US" i="1" spc="-5" dirty="0"/>
                  <a:t>a</a:t>
                </a:r>
                <a:r>
                  <a:rPr lang="en-US" i="1" spc="70" dirty="0"/>
                  <a:t> </a:t>
                </a:r>
                <a:r>
                  <a:rPr lang="en-US" spc="-25" dirty="0"/>
                  <a:t>=</a:t>
                </a:r>
                <a:r>
                  <a:rPr lang="en-US" spc="-40" dirty="0"/>
                  <a:t> </a:t>
                </a:r>
                <a14:m>
                  <m:oMath xmlns:m="http://schemas.openxmlformats.org/officeDocument/2006/math">
                    <m:r>
                      <a:rPr lang="en-US" b="0" i="1" spc="-75" dirty="0" smtClean="0">
                        <a:latin typeface="Cambria Math" panose="02040503050406030204" pitchFamily="18" charset="0"/>
                      </a:rPr>
                      <m:t>𝑣</m:t>
                    </m:r>
                    <m:r>
                      <a:rPr lang="en-US" b="0" i="1" spc="-75" dirty="0" smtClean="0">
                        <a:latin typeface="Cambria Math" panose="02040503050406030204" pitchFamily="18" charset="0"/>
                      </a:rPr>
                      <m:t>′</m:t>
                    </m:r>
                  </m:oMath>
                </a14:m>
                <a:r>
                  <a:rPr lang="en-US" spc="89" baseline="29629" dirty="0"/>
                  <a:t> </a:t>
                </a:r>
                <a:r>
                  <a:rPr lang="en-US" spc="-10" dirty="0"/>
                  <a:t>i</a:t>
                </a:r>
                <a:r>
                  <a:rPr lang="en-US" spc="-5" dirty="0"/>
                  <a:t>s </a:t>
                </a:r>
                <a:r>
                  <a:rPr lang="en-US" spc="-10" dirty="0"/>
                  <a:t>th</a:t>
                </a:r>
                <a:r>
                  <a:rPr lang="en-US" spc="-5" dirty="0"/>
                  <a:t>e </a:t>
                </a:r>
                <a:r>
                  <a:rPr lang="en-US" spc="-10" dirty="0"/>
                  <a:t>acceleratio</a:t>
                </a:r>
                <a:r>
                  <a:rPr lang="en-US" spc="-5" dirty="0"/>
                  <a:t>n</a:t>
                </a:r>
                <a:r>
                  <a:rPr lang="en-US" dirty="0"/>
                  <a:t> </a:t>
                </a:r>
                <a:r>
                  <a:rPr lang="en-US" spc="-10" dirty="0"/>
                  <a:t>an</a:t>
                </a:r>
                <a:r>
                  <a:rPr lang="en-US" spc="-5" dirty="0"/>
                  <a:t>d</a:t>
                </a:r>
                <a:r>
                  <a:rPr lang="en-US" dirty="0"/>
                  <a:t> </a:t>
                </a:r>
                <a:r>
                  <a:rPr lang="en-US" i="1" spc="-10" dirty="0"/>
                  <a:t>m</a:t>
                </a:r>
                <a:r>
                  <a:rPr lang="en-US" i="1" spc="55" dirty="0"/>
                  <a:t> </a:t>
                </a:r>
                <a:r>
                  <a:rPr lang="en-US" spc="-5" dirty="0"/>
                  <a:t>is the </a:t>
                </a:r>
                <a:r>
                  <a:rPr lang="en-US" spc="-15" dirty="0"/>
                  <a:t>m</a:t>
                </a:r>
                <a:r>
                  <a:rPr lang="en-US" spc="-5" dirty="0"/>
                  <a:t>ass) </a:t>
                </a:r>
                <a:r>
                  <a:rPr lang="en-US" spc="-10" dirty="0"/>
                  <a:t>Thus</a:t>
                </a:r>
                <a:r>
                  <a:rPr lang="en-US" spc="-5" dirty="0"/>
                  <a:t>, </a:t>
                </a:r>
                <a:r>
                  <a:rPr lang="en-US" i="1" spc="45" dirty="0"/>
                  <a:t>m</a:t>
                </a:r>
                <a14:m>
                  <m:oMath xmlns:m="http://schemas.openxmlformats.org/officeDocument/2006/math">
                    <m:r>
                      <a:rPr lang="en-US" b="0" i="1" spc="-75" dirty="0" smtClean="0">
                        <a:latin typeface="Cambria Math" panose="02040503050406030204" pitchFamily="18" charset="0"/>
                      </a:rPr>
                      <m:t>𝑣</m:t>
                    </m:r>
                    <m:r>
                      <a:rPr lang="en-US" b="0" i="1" spc="-75" dirty="0" smtClean="0">
                        <a:latin typeface="Cambria Math" panose="02040503050406030204" pitchFamily="18" charset="0"/>
                      </a:rPr>
                      <m:t>′</m:t>
                    </m:r>
                  </m:oMath>
                </a14:m>
                <a:r>
                  <a:rPr lang="en-US" spc="127" baseline="25925" dirty="0"/>
                  <a:t> </a:t>
                </a:r>
                <a:r>
                  <a:rPr lang="en-US" spc="-25" dirty="0"/>
                  <a:t>=</a:t>
                </a:r>
                <a:r>
                  <a:rPr lang="en-US" spc="-40" dirty="0"/>
                  <a:t> </a:t>
                </a:r>
                <a:r>
                  <a:rPr lang="en-US" spc="-30" dirty="0"/>
                  <a:t>−</a:t>
                </a:r>
                <a:r>
                  <a:rPr lang="en-US" i="1" spc="40" dirty="0"/>
                  <a:t>m</a:t>
                </a:r>
                <a:r>
                  <a:rPr lang="en-US" i="1" spc="-5" dirty="0"/>
                  <a:t>g</a:t>
                </a:r>
                <a:r>
                  <a:rPr lang="en-US" i="1" spc="5" dirty="0"/>
                  <a:t> </a:t>
                </a:r>
                <a:r>
                  <a:rPr lang="en-US" spc="-25" dirty="0"/>
                  <a:t>−</a:t>
                </a:r>
                <a:r>
                  <a:rPr lang="en-US" spc="-95" dirty="0"/>
                  <a:t> </a:t>
                </a:r>
                <a:r>
                  <a:rPr lang="en-US" i="1" spc="50" dirty="0" err="1"/>
                  <a:t>k</a:t>
                </a:r>
                <a:r>
                  <a:rPr lang="en-US" i="1" spc="-75" dirty="0" err="1"/>
                  <a:t>v</a:t>
                </a:r>
                <a:r>
                  <a:rPr lang="en-US" spc="-5" dirty="0"/>
                  <a:t>, </a:t>
                </a:r>
                <a:r>
                  <a:rPr lang="en-US" spc="-10" dirty="0"/>
                  <a:t>whic</a:t>
                </a:r>
                <a:r>
                  <a:rPr lang="en-US" spc="-5" dirty="0"/>
                  <a:t>h </a:t>
                </a:r>
                <a:r>
                  <a:rPr lang="en-US" spc="-10" dirty="0"/>
                  <a:t>ca</a:t>
                </a:r>
                <a:r>
                  <a:rPr lang="en-US" spc="-5" dirty="0"/>
                  <a:t>n </a:t>
                </a:r>
                <a:r>
                  <a:rPr lang="en-US" spc="-10" dirty="0"/>
                  <a:t>b</a:t>
                </a:r>
                <a:r>
                  <a:rPr lang="en-US" spc="-5" dirty="0"/>
                  <a:t>e </a:t>
                </a:r>
                <a:r>
                  <a:rPr lang="en-US" spc="-10" dirty="0"/>
                  <a:t>writte</a:t>
                </a:r>
                <a:r>
                  <a:rPr lang="en-US" spc="-5" dirty="0"/>
                  <a:t>n </a:t>
                </a:r>
                <a:r>
                  <a:rPr lang="en-US" spc="-10" dirty="0"/>
                  <a:t>a</a:t>
                </a:r>
                <a:r>
                  <a:rPr lang="en-US" spc="-5" dirty="0"/>
                  <a:t>s</a:t>
                </a:r>
                <a:endParaRPr lang="en-US" dirty="0"/>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𝑣</m:t>
                          </m:r>
                        </m:e>
                        <m:sup>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𝑘</m:t>
                          </m:r>
                        </m:num>
                        <m:den>
                          <m:r>
                            <a:rPr lang="en-US" b="0" i="1" smtClean="0">
                              <a:solidFill>
                                <a:schemeClr val="tx1"/>
                              </a:solidFill>
                              <a:latin typeface="Cambria Math" panose="02040503050406030204" pitchFamily="18" charset="0"/>
                            </a:rPr>
                            <m:t>𝑚</m:t>
                          </m:r>
                        </m:den>
                      </m:f>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𝑚𝑔</m:t>
                              </m:r>
                            </m:num>
                            <m:den>
                              <m:r>
                                <a:rPr lang="en-US" b="0" i="1" smtClean="0">
                                  <a:solidFill>
                                    <a:schemeClr val="tx1"/>
                                  </a:solidFill>
                                  <a:latin typeface="Cambria Math" panose="02040503050406030204" pitchFamily="18" charset="0"/>
                                </a:rPr>
                                <m:t>𝑘</m:t>
                              </m:r>
                            </m:den>
                          </m:f>
                        </m:e>
                      </m:d>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3"/>
                <a:stretch>
                  <a:fillRect l="-621" t="-976"/>
                </a:stretch>
              </a:blipFill>
            </p:spPr>
            <p:txBody>
              <a:bodyPr/>
              <a:lstStyle/>
              <a:p>
                <a:r>
                  <a:rPr lang="en-US">
                    <a:noFill/>
                  </a:rPr>
                  <a:t> </a:t>
                </a:r>
              </a:p>
            </p:txBody>
          </p:sp>
        </mc:Fallback>
      </mc:AlternateContent>
    </p:spTree>
    <p:extLst>
      <p:ext uri="{BB962C8B-B14F-4D97-AF65-F5344CB8AC3E}">
        <p14:creationId xmlns:p14="http://schemas.microsoft.com/office/powerpoint/2010/main" val="3841265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(7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0" dirty="0">
                    <a:solidFill>
                      <a:schemeClr val="tx1"/>
                    </a:solidFill>
                  </a:rPr>
                  <a:t>Thi</a:t>
                </a:r>
                <a:r>
                  <a:rPr lang="en-US" spc="-5" dirty="0">
                    <a:solidFill>
                      <a:schemeClr val="tx1"/>
                    </a:solidFill>
                  </a:rPr>
                  <a:t>s</a:t>
                </a:r>
                <a:r>
                  <a:rPr lang="en-US" spc="-25" dirty="0">
                    <a:solidFill>
                      <a:schemeClr val="tx1"/>
                    </a:solidFill>
                  </a:rPr>
                  <a:t> </a:t>
                </a:r>
                <a:r>
                  <a:rPr lang="en-US" spc="-10" dirty="0">
                    <a:solidFill>
                      <a:schemeClr val="tx1"/>
                    </a:solidFill>
                  </a:rPr>
                  <a:t>equatio</a:t>
                </a:r>
                <a:r>
                  <a:rPr lang="en-US" spc="-5" dirty="0">
                    <a:solidFill>
                      <a:schemeClr val="tx1"/>
                    </a:solidFill>
                  </a:rPr>
                  <a:t>n</a:t>
                </a:r>
                <a:r>
                  <a:rPr lang="en-US" spc="-20" dirty="0">
                    <a:solidFill>
                      <a:schemeClr val="tx1"/>
                    </a:solidFill>
                  </a:rPr>
                  <a:t> </a:t>
                </a:r>
                <a:r>
                  <a:rPr lang="en-US" spc="-10" dirty="0">
                    <a:solidFill>
                      <a:schemeClr val="tx1"/>
                    </a:solidFill>
                  </a:rPr>
                  <a:t>correspond</a:t>
                </a:r>
                <a:r>
                  <a:rPr lang="en-US" spc="-5" dirty="0">
                    <a:solidFill>
                      <a:schemeClr val="tx1"/>
                    </a:solidFill>
                  </a:rPr>
                  <a:t>s</a:t>
                </a:r>
                <a:r>
                  <a:rPr lang="en-US" spc="-25" dirty="0">
                    <a:solidFill>
                      <a:schemeClr val="tx1"/>
                    </a:solidFill>
                  </a:rPr>
                  <a:t> </a:t>
                </a:r>
                <a:r>
                  <a:rPr lang="en-US" spc="-10" dirty="0">
                    <a:solidFill>
                      <a:schemeClr val="tx1"/>
                    </a:solidFill>
                  </a:rPr>
                  <a:t>th</a:t>
                </a:r>
                <a:r>
                  <a:rPr lang="en-US" spc="-5" dirty="0">
                    <a:solidFill>
                      <a:schemeClr val="tx1"/>
                    </a:solidFill>
                  </a:rPr>
                  <a:t>e standard</a:t>
                </a:r>
                <a:r>
                  <a:rPr lang="en-US" spc="-25" dirty="0">
                    <a:solidFill>
                      <a:schemeClr val="tx1"/>
                    </a:solidFill>
                  </a:rPr>
                  <a:t> </a:t>
                </a:r>
                <a:r>
                  <a:rPr lang="en-US" spc="-5" dirty="0">
                    <a:solidFill>
                      <a:schemeClr val="tx1"/>
                    </a:solidFill>
                  </a:rPr>
                  <a:t>f</a:t>
                </a:r>
                <a:r>
                  <a:rPr lang="en-US" spc="-10" dirty="0">
                    <a:solidFill>
                      <a:schemeClr val="tx1"/>
                    </a:solidFill>
                  </a:rPr>
                  <a:t>orm</a:t>
                </a:r>
                <a:r>
                  <a:rPr lang="en-US" spc="-25" dirty="0">
                    <a:solidFill>
                      <a:schemeClr val="tx1"/>
                    </a:solidFill>
                  </a:rPr>
                  <a:t> </a:t>
                </a:r>
                <a14:m>
                  <m:oMath xmlns:m="http://schemas.openxmlformats.org/officeDocument/2006/math">
                    <m:r>
                      <a:rPr lang="en-US" b="0" i="1" spc="-75" dirty="0" smtClean="0">
                        <a:solidFill>
                          <a:schemeClr val="tx1"/>
                        </a:solidFill>
                        <a:latin typeface="Cambria Math" panose="02040503050406030204" pitchFamily="18" charset="0"/>
                        <a:cs typeface="Verdana"/>
                      </a:rPr>
                      <m:t>𝑦</m:t>
                    </m:r>
                    <m:r>
                      <a:rPr lang="en-US" b="0" i="1" spc="-75" dirty="0" smtClean="0">
                        <a:solidFill>
                          <a:schemeClr val="tx1"/>
                        </a:solidFill>
                        <a:latin typeface="Cambria Math" panose="02040503050406030204" pitchFamily="18" charset="0"/>
                        <a:cs typeface="Verdana"/>
                      </a:rPr>
                      <m:t>′</m:t>
                    </m:r>
                  </m:oMath>
                </a14:m>
                <a:r>
                  <a:rPr lang="en-US" spc="127" baseline="25925" dirty="0">
                    <a:solidFill>
                      <a:schemeClr val="tx1"/>
                    </a:solidFill>
                  </a:rPr>
                  <a:t> </a:t>
                </a:r>
                <a:r>
                  <a:rPr lang="en-US" spc="-25" dirty="0">
                    <a:solidFill>
                      <a:schemeClr val="tx1"/>
                    </a:solidFill>
                  </a:rPr>
                  <a:t>=</a:t>
                </a:r>
                <a:r>
                  <a:rPr lang="en-US" spc="-40" dirty="0">
                    <a:solidFill>
                      <a:schemeClr val="tx1"/>
                    </a:solidFill>
                  </a:rPr>
                  <a:t> </a:t>
                </a:r>
                <a:r>
                  <a:rPr lang="en-US" spc="-30" dirty="0">
                    <a:solidFill>
                      <a:schemeClr val="tx1"/>
                    </a:solidFill>
                  </a:rPr>
                  <a:t>−</a:t>
                </a:r>
                <a:r>
                  <a:rPr lang="en-US" i="1" spc="50" dirty="0">
                    <a:solidFill>
                      <a:schemeClr val="tx1"/>
                    </a:solidFill>
                  </a:rPr>
                  <a:t>k</a:t>
                </a:r>
                <a:r>
                  <a:rPr lang="en-US" spc="-5" dirty="0">
                    <a:solidFill>
                      <a:schemeClr val="tx1"/>
                    </a:solidFill>
                  </a:rPr>
                  <a:t>(</a:t>
                </a:r>
                <a:r>
                  <a:rPr lang="en-US" i="1" spc="-110" dirty="0">
                    <a:solidFill>
                      <a:schemeClr val="tx1"/>
                    </a:solidFill>
                  </a:rPr>
                  <a:t>v</a:t>
                </a:r>
                <a:r>
                  <a:rPr lang="en-US" i="1" spc="-95" dirty="0">
                    <a:solidFill>
                      <a:schemeClr val="tx1"/>
                    </a:solidFill>
                  </a:rPr>
                  <a:t> </a:t>
                </a:r>
                <a:r>
                  <a:rPr lang="en-US" spc="-25" dirty="0">
                    <a:solidFill>
                      <a:schemeClr val="tx1"/>
                    </a:solidFill>
                  </a:rPr>
                  <a:t>−</a:t>
                </a:r>
                <a:r>
                  <a:rPr lang="en-US" spc="-95" dirty="0">
                    <a:solidFill>
                      <a:schemeClr val="tx1"/>
                    </a:solidFill>
                  </a:rPr>
                  <a:t> </a:t>
                </a:r>
                <a:r>
                  <a:rPr lang="en-US" i="1" spc="5" dirty="0">
                    <a:solidFill>
                      <a:schemeClr val="tx1"/>
                    </a:solidFill>
                  </a:rPr>
                  <a:t>b</a:t>
                </a:r>
                <a:r>
                  <a:rPr lang="en-US" spc="-5" dirty="0">
                    <a:solidFill>
                      <a:schemeClr val="tx1"/>
                    </a:solidFill>
                  </a:rPr>
                  <a:t>),</a:t>
                </a:r>
                <a:r>
                  <a:rPr lang="en-US" spc="-25" dirty="0">
                    <a:solidFill>
                      <a:schemeClr val="tx1"/>
                    </a:solidFill>
                  </a:rPr>
                  <a:t> </a:t>
                </a:r>
                <a:r>
                  <a:rPr lang="en-US" spc="-5" dirty="0">
                    <a:solidFill>
                      <a:schemeClr val="tx1"/>
                    </a:solidFill>
                  </a:rPr>
                  <a:t>with</a:t>
                </a:r>
                <a:r>
                  <a:rPr lang="en-US" spc="-25" dirty="0">
                    <a:solidFill>
                      <a:schemeClr val="tx1"/>
                    </a:solidFill>
                  </a:rPr>
                  <a:t> </a:t>
                </a:r>
                <a:r>
                  <a:rPr lang="en-US" i="1" spc="-5" dirty="0">
                    <a:solidFill>
                      <a:schemeClr val="tx1"/>
                    </a:solidFill>
                  </a:rPr>
                  <a:t>k </a:t>
                </a:r>
                <a:r>
                  <a:rPr lang="en-US" spc="35" dirty="0">
                    <a:solidFill>
                      <a:schemeClr val="tx1"/>
                    </a:solidFill>
                  </a:rPr>
                  <a:t>being </a:t>
                </a:r>
                <a:r>
                  <a:rPr lang="en-US" spc="-10" dirty="0">
                    <a:solidFill>
                      <a:schemeClr val="tx1"/>
                    </a:solidFill>
                  </a:rPr>
                  <a:t>replace</a:t>
                </a:r>
                <a:r>
                  <a:rPr lang="en-US" spc="-5" dirty="0">
                    <a:solidFill>
                      <a:schemeClr val="tx1"/>
                    </a:solidFill>
                  </a:rPr>
                  <a:t>d</a:t>
                </a:r>
                <a:r>
                  <a:rPr lang="en-US" spc="-20" dirty="0">
                    <a:solidFill>
                      <a:schemeClr val="tx1"/>
                    </a:solidFill>
                  </a:rPr>
                  <a:t> </a:t>
                </a:r>
                <a:r>
                  <a:rPr lang="en-US" spc="-10" dirty="0">
                    <a:solidFill>
                      <a:schemeClr val="tx1"/>
                    </a:solidFill>
                  </a:rPr>
                  <a:t>b</a:t>
                </a:r>
                <a:r>
                  <a:rPr lang="en-US" spc="-5" dirty="0">
                    <a:solidFill>
                      <a:schemeClr val="tx1"/>
                    </a:solidFill>
                  </a:rPr>
                  <a:t>y</a:t>
                </a:r>
                <a:r>
                  <a:rPr lang="en-US" spc="-25" dirty="0">
                    <a:solidFill>
                      <a:schemeClr val="tx1"/>
                    </a:solidFill>
                  </a:rPr>
                  <a:t> </a:t>
                </a:r>
                <a:r>
                  <a:rPr lang="en-US" i="1" spc="50" dirty="0">
                    <a:solidFill>
                      <a:schemeClr val="tx1"/>
                    </a:solidFill>
                  </a:rPr>
                  <a:t>k</a:t>
                </a:r>
                <a:r>
                  <a:rPr lang="en-US" i="1" spc="60" dirty="0">
                    <a:solidFill>
                      <a:schemeClr val="tx1"/>
                    </a:solidFill>
                  </a:rPr>
                  <a:t>/</a:t>
                </a:r>
                <a:r>
                  <a:rPr lang="en-US" i="1" spc="-10" dirty="0">
                    <a:solidFill>
                      <a:schemeClr val="tx1"/>
                    </a:solidFill>
                  </a:rPr>
                  <a:t>m</a:t>
                </a:r>
                <a:r>
                  <a:rPr lang="en-US" i="1" spc="35" dirty="0">
                    <a:solidFill>
                      <a:schemeClr val="tx1"/>
                    </a:solidFill>
                  </a:rPr>
                  <a:t> </a:t>
                </a:r>
                <a:r>
                  <a:rPr lang="en-US" spc="-10" dirty="0">
                    <a:solidFill>
                      <a:schemeClr val="tx1"/>
                    </a:solidFill>
                  </a:rPr>
                  <a:t>an</a:t>
                </a:r>
                <a:r>
                  <a:rPr lang="en-US" spc="-5" dirty="0">
                    <a:solidFill>
                      <a:schemeClr val="tx1"/>
                    </a:solidFill>
                  </a:rPr>
                  <a:t>d</a:t>
                </a:r>
                <a:r>
                  <a:rPr lang="en-US" spc="-20" dirty="0">
                    <a:solidFill>
                      <a:schemeClr val="tx1"/>
                    </a:solidFill>
                  </a:rPr>
                  <a:t> </a:t>
                </a:r>
                <a:r>
                  <a:rPr lang="en-US" i="1" spc="-5" dirty="0">
                    <a:solidFill>
                      <a:schemeClr val="tx1"/>
                    </a:solidFill>
                  </a:rPr>
                  <a:t>b</a:t>
                </a:r>
                <a:r>
                  <a:rPr lang="en-US" i="1" spc="45" dirty="0">
                    <a:solidFill>
                      <a:schemeClr val="tx1"/>
                    </a:solidFill>
                  </a:rPr>
                  <a:t> </a:t>
                </a:r>
                <a:r>
                  <a:rPr lang="en-US" spc="-25" dirty="0">
                    <a:solidFill>
                      <a:schemeClr val="tx1"/>
                    </a:solidFill>
                  </a:rPr>
                  <a:t>=</a:t>
                </a:r>
                <a:r>
                  <a:rPr lang="en-US" spc="-40" dirty="0">
                    <a:solidFill>
                      <a:schemeClr val="tx1"/>
                    </a:solidFill>
                  </a:rPr>
                  <a:t> </a:t>
                </a:r>
                <a:r>
                  <a:rPr lang="en-US" spc="-30" dirty="0">
                    <a:solidFill>
                      <a:schemeClr val="tx1"/>
                    </a:solidFill>
                  </a:rPr>
                  <a:t>−</a:t>
                </a:r>
                <a:r>
                  <a:rPr lang="en-US" i="1" spc="40" dirty="0">
                    <a:solidFill>
                      <a:schemeClr val="tx1"/>
                    </a:solidFill>
                  </a:rPr>
                  <a:t>m</a:t>
                </a:r>
                <a:r>
                  <a:rPr lang="en-US" i="1" spc="25" dirty="0">
                    <a:solidFill>
                      <a:schemeClr val="tx1"/>
                    </a:solidFill>
                  </a:rPr>
                  <a:t>g</a:t>
                </a:r>
                <a:r>
                  <a:rPr lang="en-US" i="1" spc="10" dirty="0">
                    <a:solidFill>
                      <a:schemeClr val="tx1"/>
                    </a:solidFill>
                  </a:rPr>
                  <a:t>/</a:t>
                </a:r>
                <a:r>
                  <a:rPr lang="en-US" i="1" spc="-265" dirty="0">
                    <a:solidFill>
                      <a:schemeClr val="tx1"/>
                    </a:solidFill>
                  </a:rPr>
                  <a:t> </a:t>
                </a:r>
                <a:r>
                  <a:rPr lang="en-US" i="1" spc="50" dirty="0">
                    <a:solidFill>
                      <a:schemeClr val="tx1"/>
                    </a:solidFill>
                  </a:rPr>
                  <a:t>k</a:t>
                </a:r>
                <a:r>
                  <a:rPr lang="en-US" spc="-5" dirty="0">
                    <a:solidFill>
                      <a:schemeClr val="tx1"/>
                    </a:solidFill>
                  </a:rPr>
                  <a:t>.</a:t>
                </a:r>
                <a:r>
                  <a:rPr lang="en-US" spc="-25" dirty="0">
                    <a:solidFill>
                      <a:schemeClr val="tx1"/>
                    </a:solidFill>
                  </a:rPr>
                  <a:t> </a:t>
                </a:r>
                <a:r>
                  <a:rPr lang="en-US" spc="-15" dirty="0">
                    <a:solidFill>
                      <a:schemeClr val="tx1"/>
                    </a:solidFill>
                  </a:rPr>
                  <a:t>B</a:t>
                </a:r>
                <a:r>
                  <a:rPr lang="en-US" spc="-5" dirty="0">
                    <a:solidFill>
                      <a:schemeClr val="tx1"/>
                    </a:solidFill>
                  </a:rPr>
                  <a:t>y </a:t>
                </a:r>
                <a:r>
                  <a:rPr lang="en-US" spc="-15" dirty="0">
                    <a:solidFill>
                      <a:schemeClr val="tx1"/>
                    </a:solidFill>
                  </a:rPr>
                  <a:t>Eq</a:t>
                </a:r>
                <a:r>
                  <a:rPr lang="en-US" spc="-5" dirty="0">
                    <a:solidFill>
                      <a:schemeClr val="tx1"/>
                    </a:solidFill>
                  </a:rPr>
                  <a:t>. (</a:t>
                </a:r>
                <a:r>
                  <a:rPr lang="en-US" spc="-10" dirty="0">
                    <a:solidFill>
                      <a:schemeClr val="tx1"/>
                    </a:solidFill>
                  </a:rPr>
                  <a:t>2)</a:t>
                </a:r>
                <a:r>
                  <a:rPr lang="en-US" spc="-5" dirty="0">
                    <a:solidFill>
                      <a:schemeClr val="tx1"/>
                    </a:solidFill>
                  </a:rPr>
                  <a:t>, t</a:t>
                </a:r>
                <a:r>
                  <a:rPr lang="en-US" spc="-10" dirty="0">
                    <a:solidFill>
                      <a:schemeClr val="tx1"/>
                    </a:solidFill>
                  </a:rPr>
                  <a:t>h</a:t>
                </a:r>
                <a:r>
                  <a:rPr lang="en-US" spc="-5" dirty="0">
                    <a:solidFill>
                      <a:schemeClr val="tx1"/>
                    </a:solidFill>
                  </a:rPr>
                  <a:t>e </a:t>
                </a:r>
                <a:r>
                  <a:rPr lang="en-US" spc="-10" dirty="0">
                    <a:solidFill>
                      <a:schemeClr val="tx1"/>
                    </a:solidFill>
                  </a:rPr>
                  <a:t>genera</a:t>
                </a:r>
                <a:r>
                  <a:rPr lang="en-US" spc="-5" dirty="0">
                    <a:solidFill>
                      <a:schemeClr val="tx1"/>
                    </a:solidFill>
                  </a:rPr>
                  <a:t>l</a:t>
                </a:r>
                <a:r>
                  <a:rPr lang="en-US" dirty="0">
                    <a:solidFill>
                      <a:schemeClr val="tx1"/>
                    </a:solidFill>
                  </a:rPr>
                  <a:t> </a:t>
                </a:r>
                <a:r>
                  <a:rPr lang="en-US" spc="-10" dirty="0">
                    <a:solidFill>
                      <a:schemeClr val="tx1"/>
                    </a:solidFill>
                  </a:rPr>
                  <a:t>solutio</a:t>
                </a:r>
                <a:r>
                  <a:rPr lang="en-US" spc="-5" dirty="0">
                    <a:solidFill>
                      <a:schemeClr val="tx1"/>
                    </a:solidFill>
                  </a:rPr>
                  <a:t>n is</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𝑚𝑔</m:t>
                          </m:r>
                        </m:num>
                        <m:den>
                          <m:r>
                            <a:rPr lang="en-US" b="0" i="1" smtClean="0">
                              <a:solidFill>
                                <a:schemeClr val="tx1"/>
                              </a:solidFill>
                              <a:latin typeface="Cambria Math" panose="02040503050406030204" pitchFamily="18" charset="0"/>
                            </a:rPr>
                            <m:t>𝑘</m:t>
                          </m:r>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m:t>
                          </m:r>
                          <m:d>
                            <m:dPr>
                              <m:ctrlPr>
                                <a:rPr lang="en-US" i="1" smtClean="0">
                                  <a:solidFill>
                                    <a:schemeClr val="tx1"/>
                                  </a:solidFill>
                                  <a:latin typeface="Cambria Math" panose="02040503050406030204" pitchFamily="18" charset="0"/>
                                </a:rPr>
                              </m:ctrlPr>
                            </m:dPr>
                            <m:e>
                              <m:f>
                                <m:fPr>
                                  <m:type m:val="lin"/>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𝑘</m:t>
                                  </m:r>
                                </m:num>
                                <m:den>
                                  <m:r>
                                    <a:rPr lang="en-US" b="0" i="1" smtClean="0">
                                      <a:solidFill>
                                        <a:schemeClr val="tx1"/>
                                      </a:solidFill>
                                      <a:latin typeface="Cambria Math" panose="02040503050406030204" pitchFamily="18" charset="0"/>
                                    </a:rPr>
                                    <m:t>𝑚</m:t>
                                  </m:r>
                                </m:den>
                              </m:f>
                            </m:e>
                          </m:d>
                          <m:r>
                            <a:rPr lang="en-US" i="1">
                              <a:solidFill>
                                <a:schemeClr val="tx1"/>
                              </a:solidFill>
                              <a:latin typeface="Cambria Math" panose="02040503050406030204" pitchFamily="18" charset="0"/>
                            </a:rPr>
                            <m:t>𝑡</m:t>
                          </m:r>
                        </m:sup>
                      </m:sSup>
                      <m:r>
                        <a:rPr lang="en-US" b="0" i="1" smtClean="0">
                          <a:solidFill>
                            <a:schemeClr val="tx1"/>
                          </a:solidFill>
                          <a:latin typeface="Cambria Math" panose="02040503050406030204" pitchFamily="18" charset="0"/>
                        </a:rPr>
                        <m:t> (4)</m:t>
                      </m:r>
                    </m:oMath>
                  </m:oMathPara>
                </a14:m>
                <a:endParaRPr lang="en-US" dirty="0">
                  <a:solidFill>
                    <a:schemeClr val="tx1"/>
                  </a:solidFill>
                </a:endParaRPr>
              </a:p>
              <a:p>
                <a:pPr marL="0" marR="5080" indent="0" algn="just">
                  <a:lnSpc>
                    <a:spcPct val="100000"/>
                  </a:lnSpc>
                  <a:buNone/>
                </a:pPr>
                <a:r>
                  <a:rPr lang="en-US" spc="-10" dirty="0">
                    <a:solidFill>
                      <a:schemeClr val="tx1"/>
                    </a:solidFill>
                  </a:rPr>
                  <a:t>Sinc</a:t>
                </a:r>
                <a:r>
                  <a:rPr lang="en-US" spc="-5" dirty="0">
                    <a:solidFill>
                      <a:schemeClr val="tx1"/>
                    </a:solidFill>
                  </a:rPr>
                  <a:t>e </a:t>
                </a:r>
                <a:r>
                  <a:rPr lang="en-US" i="1" spc="75" dirty="0">
                    <a:solidFill>
                      <a:schemeClr val="tx1"/>
                    </a:solidFill>
                  </a:rPr>
                  <a:t>C</a:t>
                </a:r>
                <a:r>
                  <a:rPr lang="en-US" i="1" spc="5" dirty="0">
                    <a:solidFill>
                      <a:schemeClr val="tx1"/>
                    </a:solidFill>
                  </a:rPr>
                  <a:t>e</a:t>
                </a:r>
                <a:r>
                  <a:rPr lang="en-US" spc="-22" baseline="25925" dirty="0">
                    <a:solidFill>
                      <a:schemeClr val="tx1"/>
                    </a:solidFill>
                  </a:rPr>
                  <a:t>−</a:t>
                </a:r>
                <a:r>
                  <a:rPr lang="en-US" spc="-7" baseline="25925" dirty="0">
                    <a:solidFill>
                      <a:schemeClr val="tx1"/>
                    </a:solidFill>
                  </a:rPr>
                  <a:t>(</a:t>
                </a:r>
                <a:r>
                  <a:rPr lang="en-US" i="1" spc="67" baseline="25925" dirty="0">
                    <a:solidFill>
                      <a:schemeClr val="tx1"/>
                    </a:solidFill>
                  </a:rPr>
                  <a:t>k</a:t>
                </a:r>
                <a:r>
                  <a:rPr lang="en-US" i="1" spc="75" baseline="25925" dirty="0">
                    <a:solidFill>
                      <a:schemeClr val="tx1"/>
                    </a:solidFill>
                  </a:rPr>
                  <a:t>/</a:t>
                </a:r>
                <a:r>
                  <a:rPr lang="en-US" i="1" spc="60" baseline="25925" dirty="0">
                    <a:solidFill>
                      <a:schemeClr val="tx1"/>
                    </a:solidFill>
                  </a:rPr>
                  <a:t>m</a:t>
                </a:r>
                <a:r>
                  <a:rPr lang="en-US" spc="-7" baseline="25925" dirty="0">
                    <a:solidFill>
                      <a:schemeClr val="tx1"/>
                    </a:solidFill>
                  </a:rPr>
                  <a:t>)</a:t>
                </a:r>
                <a:r>
                  <a:rPr lang="en-US" i="1" baseline="25925" dirty="0">
                    <a:solidFill>
                      <a:schemeClr val="tx1"/>
                    </a:solidFill>
                  </a:rPr>
                  <a:t>t </a:t>
                </a:r>
                <a:r>
                  <a:rPr lang="en-US" spc="-5" dirty="0">
                    <a:solidFill>
                      <a:schemeClr val="tx1"/>
                    </a:solidFill>
                  </a:rPr>
                  <a:t>tends to zero </a:t>
                </a:r>
                <a:r>
                  <a:rPr lang="en-US" spc="-10" dirty="0">
                    <a:solidFill>
                      <a:schemeClr val="tx1"/>
                    </a:solidFill>
                  </a:rPr>
                  <a:t>a</a:t>
                </a:r>
                <a:r>
                  <a:rPr lang="en-US" spc="-5" dirty="0">
                    <a:solidFill>
                      <a:schemeClr val="tx1"/>
                    </a:solidFill>
                  </a:rPr>
                  <a:t>s </a:t>
                </a:r>
                <a:r>
                  <a:rPr lang="en-US" i="1" spc="-5" dirty="0">
                    <a:solidFill>
                      <a:schemeClr val="tx1"/>
                    </a:solidFill>
                  </a:rPr>
                  <a:t>t</a:t>
                </a:r>
                <a:r>
                  <a:rPr lang="en-US" i="1" spc="114" dirty="0">
                    <a:solidFill>
                      <a:schemeClr val="tx1"/>
                    </a:solidFill>
                  </a:rPr>
                  <a:t> </a:t>
                </a:r>
                <a:r>
                  <a:rPr lang="en-US" spc="150" dirty="0">
                    <a:solidFill>
                      <a:schemeClr val="tx1"/>
                    </a:solidFill>
                  </a:rPr>
                  <a:t>→</a:t>
                </a:r>
                <a:r>
                  <a:rPr lang="en-US" spc="-40" dirty="0">
                    <a:solidFill>
                      <a:schemeClr val="tx1"/>
                    </a:solidFill>
                  </a:rPr>
                  <a:t> </a:t>
                </a:r>
                <a:r>
                  <a:rPr lang="en-US" spc="70" dirty="0">
                    <a:solidFill>
                      <a:schemeClr val="tx1"/>
                    </a:solidFill>
                  </a:rPr>
                  <a:t>∞</a:t>
                </a:r>
                <a:r>
                  <a:rPr lang="en-US" spc="-5" dirty="0">
                    <a:solidFill>
                      <a:schemeClr val="tx1"/>
                    </a:solidFill>
                  </a:rPr>
                  <a:t>, </a:t>
                </a:r>
                <a:r>
                  <a:rPr lang="en-US" i="1" spc="-75"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 tends</a:t>
                </a:r>
                <a:r>
                  <a:rPr lang="en-US" dirty="0">
                    <a:solidFill>
                      <a:schemeClr val="tx1"/>
                    </a:solidFill>
                  </a:rPr>
                  <a:t> </a:t>
                </a:r>
                <a:r>
                  <a:rPr lang="en-US" spc="-5" dirty="0">
                    <a:solidFill>
                      <a:schemeClr val="tx1"/>
                    </a:solidFill>
                  </a:rPr>
                  <a:t>to a limiting terminal</a:t>
                </a:r>
                <a:r>
                  <a:rPr lang="en-US" dirty="0">
                    <a:solidFill>
                      <a:schemeClr val="tx1"/>
                    </a:solidFill>
                  </a:rPr>
                  <a:t> </a:t>
                </a:r>
                <a:r>
                  <a:rPr lang="en-US" spc="-5" dirty="0">
                    <a:solidFill>
                      <a:schemeClr val="tx1"/>
                    </a:solidFill>
                  </a:rPr>
                  <a:t>velocity:</a:t>
                </a:r>
                <a:endParaRPr lang="en-US" dirty="0">
                  <a:solidFill>
                    <a:schemeClr val="tx1"/>
                  </a:solidFill>
                </a:endParaRPr>
              </a:p>
              <a:p>
                <a:pPr marL="0" marR="5080" indent="0" algn="ctr">
                  <a:lnSpc>
                    <a:spcPct val="100000"/>
                  </a:lnSpc>
                  <a:buNone/>
                </a:pPr>
                <a:r>
                  <a:rPr lang="en-US" spc="-5" dirty="0">
                    <a:solidFill>
                      <a:schemeClr val="tx1"/>
                    </a:solidFill>
                  </a:rPr>
                  <a:t>terminal velocity</a:t>
                </a:r>
                <a:r>
                  <a:rPr lang="en-US" spc="25" dirty="0">
                    <a:solidFill>
                      <a:schemeClr val="tx1"/>
                    </a:solidFill>
                  </a:rPr>
                  <a:t> </a:t>
                </a:r>
                <a:r>
                  <a:rPr lang="en-US" spc="-25" dirty="0">
                    <a:solidFill>
                      <a:schemeClr val="tx1"/>
                    </a:solidFill>
                  </a:rPr>
                  <a:t>= </a:t>
                </a:r>
                <a14:m>
                  <m:oMath xmlns:m="http://schemas.openxmlformats.org/officeDocument/2006/math">
                    <m:func>
                      <m:funcPr>
                        <m:ctrlPr>
                          <a:rPr lang="en-US" i="1" spc="-25">
                            <a:solidFill>
                              <a:schemeClr val="tx1"/>
                            </a:solidFill>
                            <a:latin typeface="Cambria Math" panose="02040503050406030204" pitchFamily="18" charset="0"/>
                            <a:cs typeface="Lucida Sans Unicode"/>
                          </a:rPr>
                        </m:ctrlPr>
                      </m:funcPr>
                      <m:fName>
                        <m:limLow>
                          <m:limLowPr>
                            <m:ctrlPr>
                              <a:rPr lang="en-US" i="1" spc="-25">
                                <a:solidFill>
                                  <a:schemeClr val="tx1"/>
                                </a:solidFill>
                                <a:latin typeface="Cambria Math" panose="02040503050406030204" pitchFamily="18" charset="0"/>
                                <a:cs typeface="Lucida Sans Unicode"/>
                              </a:rPr>
                            </m:ctrlPr>
                          </m:limLowPr>
                          <m:e>
                            <m:r>
                              <m:rPr>
                                <m:sty m:val="p"/>
                              </m:rPr>
                              <a:rPr lang="en-US" spc="-25">
                                <a:solidFill>
                                  <a:schemeClr val="tx1"/>
                                </a:solidFill>
                                <a:latin typeface="Cambria Math" panose="02040503050406030204" pitchFamily="18" charset="0"/>
                                <a:cs typeface="Lucida Sans Unicode"/>
                              </a:rPr>
                              <m:t>lim</m:t>
                            </m:r>
                          </m:e>
                          <m:lim>
                            <m:r>
                              <a:rPr lang="en-US" i="1" spc="-25">
                                <a:solidFill>
                                  <a:schemeClr val="tx1"/>
                                </a:solidFill>
                                <a:latin typeface="Cambria Math" panose="02040503050406030204" pitchFamily="18" charset="0"/>
                                <a:cs typeface="Lucida Sans Unicode"/>
                              </a:rPr>
                              <m:t>𝑡</m:t>
                            </m:r>
                            <m:r>
                              <a:rPr lang="en-US" i="1" spc="-25">
                                <a:solidFill>
                                  <a:schemeClr val="tx1"/>
                                </a:solidFill>
                                <a:latin typeface="Cambria Math" panose="02040503050406030204" pitchFamily="18" charset="0"/>
                                <a:ea typeface="Cambria Math" panose="02040503050406030204" pitchFamily="18" charset="0"/>
                                <a:cs typeface="Lucida Sans Unicode"/>
                              </a:rPr>
                              <m:t>→∞</m:t>
                            </m:r>
                          </m:lim>
                        </m:limLow>
                      </m:fName>
                      <m:e>
                        <m:r>
                          <a:rPr lang="en-US" i="1" spc="-25">
                            <a:solidFill>
                              <a:schemeClr val="tx1"/>
                            </a:solidFill>
                            <a:latin typeface="Cambria Math" panose="02040503050406030204" pitchFamily="18" charset="0"/>
                            <a:cs typeface="Lucida Sans Unicode"/>
                          </a:rPr>
                          <m:t>𝑣</m:t>
                        </m:r>
                        <m:r>
                          <a:rPr lang="en-US" i="1" spc="-25">
                            <a:solidFill>
                              <a:schemeClr val="tx1"/>
                            </a:solidFill>
                            <a:latin typeface="Cambria Math" panose="02040503050406030204" pitchFamily="18" charset="0"/>
                            <a:cs typeface="Lucida Sans Unicode"/>
                          </a:rPr>
                          <m:t>(</m:t>
                        </m:r>
                        <m:r>
                          <a:rPr lang="en-US" i="1" spc="-25">
                            <a:solidFill>
                              <a:schemeClr val="tx1"/>
                            </a:solidFill>
                            <a:latin typeface="Cambria Math" panose="02040503050406030204" pitchFamily="18" charset="0"/>
                            <a:cs typeface="Lucida Sans Unicode"/>
                          </a:rPr>
                          <m:t>𝑡</m:t>
                        </m:r>
                        <m:r>
                          <a:rPr lang="en-US" i="1" spc="-25">
                            <a:solidFill>
                              <a:schemeClr val="tx1"/>
                            </a:solidFill>
                            <a:latin typeface="Cambria Math" panose="02040503050406030204" pitchFamily="18" charset="0"/>
                            <a:cs typeface="Lucida Sans Unicode"/>
                          </a:rPr>
                          <m:t>)</m:t>
                        </m:r>
                      </m:e>
                    </m:func>
                    <m:r>
                      <a:rPr lang="en-US" i="1" spc="-25">
                        <a:solidFill>
                          <a:schemeClr val="tx1"/>
                        </a:solidFill>
                        <a:latin typeface="Cambria Math" panose="02040503050406030204" pitchFamily="18" charset="0"/>
                        <a:cs typeface="Lucida Sans Unicode"/>
                      </a:rPr>
                      <m:t>=</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𝑚𝑔</m:t>
                        </m:r>
                      </m:num>
                      <m:den>
                        <m:r>
                          <a:rPr lang="en-US" i="1">
                            <a:solidFill>
                              <a:schemeClr val="tx1"/>
                            </a:solidFill>
                            <a:latin typeface="Cambria Math" panose="02040503050406030204" pitchFamily="18" charset="0"/>
                          </a:rPr>
                          <m:t>𝑏</m:t>
                        </m:r>
                      </m:den>
                    </m:f>
                  </m:oMath>
                </a14:m>
                <a:endParaRPr lang="en-US" spc="-25" dirty="0">
                  <a:solidFill>
                    <a:schemeClr val="tx1"/>
                  </a:solidFill>
                </a:endParaRPr>
              </a:p>
              <a:p>
                <a:pPr marL="0" marR="5080" indent="0" algn="just">
                  <a:lnSpc>
                    <a:spcPct val="100000"/>
                  </a:lnSpc>
                  <a:buNone/>
                </a:pPr>
                <a:r>
                  <a:rPr lang="en-US" spc="-10" dirty="0">
                    <a:solidFill>
                      <a:schemeClr val="tx1"/>
                    </a:solidFill>
                  </a:rPr>
                  <a:t>Withou</a:t>
                </a:r>
                <a:r>
                  <a:rPr lang="en-US" spc="-5" dirty="0">
                    <a:solidFill>
                      <a:schemeClr val="tx1"/>
                    </a:solidFill>
                  </a:rPr>
                  <a:t>t</a:t>
                </a:r>
                <a:r>
                  <a:rPr lang="en-US" spc="80" dirty="0">
                    <a:solidFill>
                      <a:schemeClr val="tx1"/>
                    </a:solidFill>
                  </a:rPr>
                  <a:t> </a:t>
                </a:r>
                <a:r>
                  <a:rPr lang="en-US" spc="-10" dirty="0">
                    <a:solidFill>
                      <a:schemeClr val="tx1"/>
                    </a:solidFill>
                  </a:rPr>
                  <a:t>ai</a:t>
                </a:r>
                <a:r>
                  <a:rPr lang="en-US" spc="-5" dirty="0">
                    <a:solidFill>
                      <a:schemeClr val="tx1"/>
                    </a:solidFill>
                  </a:rPr>
                  <a:t>r</a:t>
                </a:r>
                <a:r>
                  <a:rPr lang="en-US" spc="80" dirty="0">
                    <a:solidFill>
                      <a:schemeClr val="tx1"/>
                    </a:solidFill>
                  </a:rPr>
                  <a:t> </a:t>
                </a:r>
                <a:r>
                  <a:rPr lang="en-US" spc="-5" dirty="0">
                    <a:solidFill>
                      <a:schemeClr val="tx1"/>
                    </a:solidFill>
                  </a:rPr>
                  <a:t>r</a:t>
                </a:r>
                <a:r>
                  <a:rPr lang="en-US" spc="-10" dirty="0">
                    <a:solidFill>
                      <a:schemeClr val="tx1"/>
                    </a:solidFill>
                  </a:rPr>
                  <a:t>esistance</a:t>
                </a:r>
                <a:r>
                  <a:rPr lang="en-US" spc="-5" dirty="0">
                    <a:solidFill>
                      <a:schemeClr val="tx1"/>
                    </a:solidFill>
                  </a:rPr>
                  <a:t>,</a:t>
                </a:r>
                <a:r>
                  <a:rPr lang="en-US" spc="80" dirty="0">
                    <a:solidFill>
                      <a:schemeClr val="tx1"/>
                    </a:solidFill>
                  </a:rPr>
                  <a:t> </a:t>
                </a:r>
                <a:r>
                  <a:rPr lang="en-US" spc="-10" dirty="0">
                    <a:solidFill>
                      <a:schemeClr val="tx1"/>
                    </a:solidFill>
                  </a:rPr>
                  <a:t>th</a:t>
                </a:r>
                <a:r>
                  <a:rPr lang="en-US" spc="-5" dirty="0">
                    <a:solidFill>
                      <a:schemeClr val="tx1"/>
                    </a:solidFill>
                  </a:rPr>
                  <a:t>e</a:t>
                </a:r>
                <a:r>
                  <a:rPr lang="en-US" spc="80" dirty="0">
                    <a:solidFill>
                      <a:schemeClr val="tx1"/>
                    </a:solidFill>
                  </a:rPr>
                  <a:t> </a:t>
                </a:r>
                <a:r>
                  <a:rPr lang="en-US" spc="-5" dirty="0">
                    <a:solidFill>
                      <a:schemeClr val="tx1"/>
                    </a:solidFill>
                  </a:rPr>
                  <a:t>s</a:t>
                </a:r>
                <a:r>
                  <a:rPr lang="en-US" spc="-10" dirty="0">
                    <a:solidFill>
                      <a:schemeClr val="tx1"/>
                    </a:solidFill>
                  </a:rPr>
                  <a:t>pee</a:t>
                </a:r>
                <a:r>
                  <a:rPr lang="en-US" spc="-5" dirty="0">
                    <a:solidFill>
                      <a:schemeClr val="tx1"/>
                    </a:solidFill>
                  </a:rPr>
                  <a:t>d</a:t>
                </a:r>
                <a:r>
                  <a:rPr lang="en-US" spc="80" dirty="0">
                    <a:solidFill>
                      <a:schemeClr val="tx1"/>
                    </a:solidFill>
                  </a:rPr>
                  <a:t> </a:t>
                </a:r>
                <a:r>
                  <a:rPr lang="en-US" spc="-10" dirty="0">
                    <a:solidFill>
                      <a:schemeClr val="tx1"/>
                    </a:solidFill>
                  </a:rPr>
                  <a:t>(absolut</a:t>
                </a:r>
                <a:r>
                  <a:rPr lang="en-US" spc="-5" dirty="0">
                    <a:solidFill>
                      <a:schemeClr val="tx1"/>
                    </a:solidFill>
                  </a:rPr>
                  <a:t>e</a:t>
                </a:r>
                <a:r>
                  <a:rPr lang="en-US" spc="80" dirty="0">
                    <a:solidFill>
                      <a:schemeClr val="tx1"/>
                    </a:solidFill>
                  </a:rPr>
                  <a:t> </a:t>
                </a:r>
                <a:r>
                  <a:rPr lang="en-US" spc="-10" dirty="0">
                    <a:solidFill>
                      <a:schemeClr val="tx1"/>
                    </a:solidFill>
                  </a:rPr>
                  <a:t>valu</a:t>
                </a:r>
                <a:r>
                  <a:rPr lang="en-US" spc="-5" dirty="0">
                    <a:solidFill>
                      <a:schemeClr val="tx1"/>
                    </a:solidFill>
                  </a:rPr>
                  <a:t>e</a:t>
                </a:r>
                <a:r>
                  <a:rPr lang="en-US" spc="80" dirty="0">
                    <a:solidFill>
                      <a:schemeClr val="tx1"/>
                    </a:solidFill>
                  </a:rPr>
                  <a:t> </a:t>
                </a:r>
                <a:r>
                  <a:rPr lang="en-US" spc="-10" dirty="0">
                    <a:solidFill>
                      <a:schemeClr val="tx1"/>
                    </a:solidFill>
                  </a:rPr>
                  <a:t>o</a:t>
                </a:r>
                <a:r>
                  <a:rPr lang="en-US" spc="-5" dirty="0">
                    <a:solidFill>
                      <a:schemeClr val="tx1"/>
                    </a:solidFill>
                  </a:rPr>
                  <a:t>f</a:t>
                </a:r>
                <a:r>
                  <a:rPr lang="en-US" spc="80" dirty="0">
                    <a:solidFill>
                      <a:schemeClr val="tx1"/>
                    </a:solidFill>
                  </a:rPr>
                  <a:t> </a:t>
                </a:r>
                <a:r>
                  <a:rPr lang="en-US" spc="-10" dirty="0">
                    <a:solidFill>
                      <a:schemeClr val="tx1"/>
                    </a:solidFill>
                  </a:rPr>
                  <a:t>velocity</a:t>
                </a:r>
                <a:r>
                  <a:rPr lang="en-US" spc="-5" dirty="0">
                    <a:solidFill>
                      <a:schemeClr val="tx1"/>
                    </a:solidFill>
                  </a:rPr>
                  <a:t>)</a:t>
                </a:r>
                <a:r>
                  <a:rPr lang="en-US" spc="80" dirty="0">
                    <a:solidFill>
                      <a:schemeClr val="tx1"/>
                    </a:solidFill>
                  </a:rPr>
                  <a:t> </a:t>
                </a:r>
                <a:r>
                  <a:rPr lang="en-US" spc="-10" dirty="0">
                    <a:solidFill>
                      <a:schemeClr val="tx1"/>
                    </a:solidFill>
                  </a:rPr>
                  <a:t>o</a:t>
                </a:r>
                <a:r>
                  <a:rPr lang="en-US" spc="-5" dirty="0">
                    <a:solidFill>
                      <a:schemeClr val="tx1"/>
                    </a:solidFill>
                  </a:rPr>
                  <a:t>f</a:t>
                </a:r>
                <a:r>
                  <a:rPr lang="en-US" spc="80" dirty="0">
                    <a:solidFill>
                      <a:schemeClr val="tx1"/>
                    </a:solidFill>
                  </a:rPr>
                  <a:t> </a:t>
                </a:r>
                <a:r>
                  <a:rPr lang="en-US" spc="-5" dirty="0">
                    <a:solidFill>
                      <a:schemeClr val="tx1"/>
                    </a:solidFill>
                  </a:rPr>
                  <a:t>a</a:t>
                </a:r>
                <a:r>
                  <a:rPr lang="en-US" spc="80" dirty="0">
                    <a:solidFill>
                      <a:schemeClr val="tx1"/>
                    </a:solidFill>
                  </a:rPr>
                  <a:t> </a:t>
                </a:r>
                <a:r>
                  <a:rPr lang="en-US" spc="-10" dirty="0">
                    <a:solidFill>
                      <a:schemeClr val="tx1"/>
                    </a:solidFill>
                  </a:rPr>
                  <a:t>fallin</a:t>
                </a:r>
                <a:r>
                  <a:rPr lang="en-US" spc="-5" dirty="0">
                    <a:solidFill>
                      <a:schemeClr val="tx1"/>
                    </a:solidFill>
                  </a:rPr>
                  <a:t>g</a:t>
                </a:r>
                <a:r>
                  <a:rPr lang="en-US" spc="80" dirty="0">
                    <a:solidFill>
                      <a:schemeClr val="tx1"/>
                    </a:solidFill>
                  </a:rPr>
                  <a:t> </a:t>
                </a:r>
                <a:r>
                  <a:rPr lang="en-US" spc="-10" dirty="0">
                    <a:solidFill>
                      <a:schemeClr val="tx1"/>
                    </a:solidFill>
                  </a:rPr>
                  <a:t>objec</a:t>
                </a:r>
                <a:r>
                  <a:rPr lang="en-US" spc="-5" dirty="0">
                    <a:solidFill>
                      <a:schemeClr val="tx1"/>
                    </a:solidFill>
                  </a:rPr>
                  <a:t>t</a:t>
                </a:r>
                <a:r>
                  <a:rPr lang="en-US" spc="80" dirty="0">
                    <a:solidFill>
                      <a:schemeClr val="tx1"/>
                    </a:solidFill>
                  </a:rPr>
                  <a:t> </a:t>
                </a:r>
                <a:r>
                  <a:rPr lang="en-US" spc="-10" dirty="0">
                    <a:solidFill>
                      <a:schemeClr val="tx1"/>
                    </a:solidFill>
                  </a:rPr>
                  <a:t>would </a:t>
                </a:r>
                <a:r>
                  <a:rPr lang="en-US" spc="-5" dirty="0">
                    <a:solidFill>
                      <a:schemeClr val="tx1"/>
                    </a:solidFill>
                  </a:rPr>
                  <a:t>increase</a:t>
                </a:r>
                <a:r>
                  <a:rPr lang="en-US" spc="114" dirty="0">
                    <a:solidFill>
                      <a:schemeClr val="tx1"/>
                    </a:solidFill>
                  </a:rPr>
                  <a:t> </a:t>
                </a:r>
                <a:r>
                  <a:rPr lang="en-US" spc="-15" dirty="0">
                    <a:solidFill>
                      <a:schemeClr val="tx1"/>
                    </a:solidFill>
                  </a:rPr>
                  <a:t>w</a:t>
                </a:r>
                <a:r>
                  <a:rPr lang="en-US" spc="-5" dirty="0">
                    <a:solidFill>
                      <a:schemeClr val="tx1"/>
                    </a:solidFill>
                  </a:rPr>
                  <a:t>ithout</a:t>
                </a:r>
                <a:r>
                  <a:rPr lang="en-US" spc="120" dirty="0">
                    <a:solidFill>
                      <a:schemeClr val="tx1"/>
                    </a:solidFill>
                  </a:rPr>
                  <a:t> </a:t>
                </a:r>
                <a:r>
                  <a:rPr lang="en-US" spc="-5" dirty="0">
                    <a:solidFill>
                      <a:schemeClr val="tx1"/>
                    </a:solidFill>
                  </a:rPr>
                  <a:t>bound</a:t>
                </a:r>
                <a:r>
                  <a:rPr lang="en-US" spc="120" dirty="0">
                    <a:solidFill>
                      <a:schemeClr val="tx1"/>
                    </a:solidFill>
                  </a:rPr>
                  <a:t> </a:t>
                </a:r>
                <a:r>
                  <a:rPr lang="en-US" spc="-5" dirty="0">
                    <a:solidFill>
                      <a:schemeClr val="tx1"/>
                    </a:solidFill>
                  </a:rPr>
                  <a:t>until</a:t>
                </a:r>
                <a:r>
                  <a:rPr lang="en-US" spc="120" dirty="0">
                    <a:solidFill>
                      <a:schemeClr val="tx1"/>
                    </a:solidFill>
                  </a:rPr>
                  <a:t> </a:t>
                </a:r>
                <a:r>
                  <a:rPr lang="en-US" spc="-5" dirty="0">
                    <a:solidFill>
                      <a:schemeClr val="tx1"/>
                    </a:solidFill>
                  </a:rPr>
                  <a:t>a</a:t>
                </a:r>
                <a:r>
                  <a:rPr lang="en-US" spc="114" dirty="0">
                    <a:solidFill>
                      <a:schemeClr val="tx1"/>
                    </a:solidFill>
                  </a:rPr>
                  <a:t> </a:t>
                </a:r>
                <a:r>
                  <a:rPr lang="en-US" spc="-5" dirty="0">
                    <a:solidFill>
                      <a:schemeClr val="tx1"/>
                    </a:solidFill>
                  </a:rPr>
                  <a:t>sudden</a:t>
                </a:r>
                <a:r>
                  <a:rPr lang="en-US" spc="120" dirty="0">
                    <a:solidFill>
                      <a:schemeClr val="tx1"/>
                    </a:solidFill>
                  </a:rPr>
                  <a:t> </a:t>
                </a:r>
                <a:r>
                  <a:rPr lang="en-US" spc="-5" dirty="0">
                    <a:solidFill>
                      <a:schemeClr val="tx1"/>
                    </a:solidFill>
                  </a:rPr>
                  <a:t>collision</a:t>
                </a:r>
                <a:r>
                  <a:rPr lang="en-US" spc="114" dirty="0">
                    <a:solidFill>
                      <a:schemeClr val="tx1"/>
                    </a:solidFill>
                  </a:rPr>
                  <a:t> </a:t>
                </a:r>
                <a:r>
                  <a:rPr lang="en-US" spc="-15" dirty="0">
                    <a:solidFill>
                      <a:schemeClr val="tx1"/>
                    </a:solidFill>
                  </a:rPr>
                  <a:t>w</a:t>
                </a:r>
                <a:r>
                  <a:rPr lang="en-US" spc="-5" dirty="0">
                    <a:solidFill>
                      <a:schemeClr val="tx1"/>
                    </a:solidFill>
                  </a:rPr>
                  <a:t>ith</a:t>
                </a:r>
                <a:r>
                  <a:rPr lang="en-US" spc="114" dirty="0">
                    <a:solidFill>
                      <a:schemeClr val="tx1"/>
                    </a:solidFill>
                  </a:rPr>
                  <a:t> </a:t>
                </a:r>
                <a:r>
                  <a:rPr lang="en-US" spc="-5" dirty="0">
                    <a:solidFill>
                      <a:schemeClr val="tx1"/>
                    </a:solidFill>
                  </a:rPr>
                  <a:t>the</a:t>
                </a:r>
                <a:r>
                  <a:rPr lang="en-US" spc="114" dirty="0">
                    <a:solidFill>
                      <a:schemeClr val="tx1"/>
                    </a:solidFill>
                  </a:rPr>
                  <a:t> </a:t>
                </a:r>
                <a:r>
                  <a:rPr lang="en-US" spc="-10" dirty="0">
                    <a:solidFill>
                      <a:schemeClr val="tx1"/>
                    </a:solidFill>
                  </a:rPr>
                  <a:t>g</a:t>
                </a:r>
                <a:r>
                  <a:rPr lang="en-US" spc="-5" dirty="0">
                    <a:solidFill>
                      <a:schemeClr val="tx1"/>
                    </a:solidFill>
                  </a:rPr>
                  <a:t>round</a:t>
                </a:r>
                <a:r>
                  <a:rPr lang="en-US" spc="120" dirty="0">
                    <a:solidFill>
                      <a:schemeClr val="tx1"/>
                    </a:solidFill>
                  </a:rPr>
                  <a:t> </a:t>
                </a:r>
                <a:r>
                  <a:rPr lang="en-US" spc="-5" dirty="0">
                    <a:solidFill>
                      <a:schemeClr val="tx1"/>
                    </a:solidFill>
                  </a:rPr>
                  <a:t>occurs.</a:t>
                </a:r>
                <a:r>
                  <a:rPr lang="en-US" spc="120" dirty="0">
                    <a:solidFill>
                      <a:schemeClr val="tx1"/>
                    </a:solidFill>
                  </a:rPr>
                  <a:t> </a:t>
                </a:r>
                <a:r>
                  <a:rPr lang="en-US" spc="-10" dirty="0">
                    <a:solidFill>
                      <a:schemeClr val="tx1"/>
                    </a:solidFill>
                  </a:rPr>
                  <a:t>On</a:t>
                </a:r>
                <a:r>
                  <a:rPr lang="en-US" spc="114" dirty="0">
                    <a:solidFill>
                      <a:schemeClr val="tx1"/>
                    </a:solidFill>
                  </a:rPr>
                  <a:t> </a:t>
                </a:r>
                <a:r>
                  <a:rPr lang="en-US" spc="-5" dirty="0">
                    <a:solidFill>
                      <a:schemeClr val="tx1"/>
                    </a:solidFill>
                  </a:rPr>
                  <a:t>the</a:t>
                </a:r>
                <a:r>
                  <a:rPr lang="en-US" spc="114" dirty="0">
                    <a:solidFill>
                      <a:schemeClr val="tx1"/>
                    </a:solidFill>
                  </a:rPr>
                  <a:t> </a:t>
                </a:r>
                <a:r>
                  <a:rPr lang="en-US" spc="-10" dirty="0">
                    <a:solidFill>
                      <a:schemeClr val="tx1"/>
                    </a:solidFill>
                  </a:rPr>
                  <a:t>o</a:t>
                </a:r>
                <a:r>
                  <a:rPr lang="en-US" spc="-5" dirty="0">
                    <a:solidFill>
                      <a:schemeClr val="tx1"/>
                    </a:solidFill>
                  </a:rPr>
                  <a:t>ther hand,</a:t>
                </a:r>
                <a:r>
                  <a:rPr lang="en-US" spc="-35" dirty="0">
                    <a:solidFill>
                      <a:schemeClr val="tx1"/>
                    </a:solidFill>
                  </a:rPr>
                  <a:t> </a:t>
                </a:r>
                <a:r>
                  <a:rPr lang="en-US" spc="-5" dirty="0">
                    <a:solidFill>
                      <a:schemeClr val="tx1"/>
                    </a:solidFill>
                  </a:rPr>
                  <a:t>with</a:t>
                </a:r>
                <a:r>
                  <a:rPr lang="en-US" spc="-35" dirty="0">
                    <a:solidFill>
                      <a:schemeClr val="tx1"/>
                    </a:solidFill>
                  </a:rPr>
                  <a:t> </a:t>
                </a:r>
                <a:r>
                  <a:rPr lang="en-US" spc="-5" dirty="0">
                    <a:solidFill>
                      <a:schemeClr val="tx1"/>
                    </a:solidFill>
                  </a:rPr>
                  <a:t>air</a:t>
                </a:r>
                <a:r>
                  <a:rPr lang="en-US" spc="-35" dirty="0">
                    <a:solidFill>
                      <a:schemeClr val="tx1"/>
                    </a:solidFill>
                  </a:rPr>
                  <a:t> </a:t>
                </a:r>
                <a:r>
                  <a:rPr lang="en-US" spc="-5" dirty="0">
                    <a:solidFill>
                      <a:schemeClr val="tx1"/>
                    </a:solidFill>
                  </a:rPr>
                  <a:t>resistance</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speed</a:t>
                </a:r>
                <a:r>
                  <a:rPr lang="en-US" spc="-30" dirty="0">
                    <a:solidFill>
                      <a:schemeClr val="tx1"/>
                    </a:solidFill>
                  </a:rPr>
                  <a:t> </a:t>
                </a:r>
                <a:r>
                  <a:rPr lang="en-US" spc="-5" dirty="0">
                    <a:solidFill>
                      <a:schemeClr val="tx1"/>
                    </a:solidFill>
                  </a:rPr>
                  <a:t>also</a:t>
                </a:r>
                <a:r>
                  <a:rPr lang="en-US" spc="-35" dirty="0">
                    <a:solidFill>
                      <a:schemeClr val="tx1"/>
                    </a:solidFill>
                  </a:rPr>
                  <a:t> </a:t>
                </a:r>
                <a:r>
                  <a:rPr lang="en-US" spc="-5" dirty="0">
                    <a:solidFill>
                      <a:schemeClr val="tx1"/>
                    </a:solidFill>
                  </a:rPr>
                  <a:t>increases,</a:t>
                </a:r>
                <a:r>
                  <a:rPr lang="en-US" spc="-35" dirty="0">
                    <a:solidFill>
                      <a:schemeClr val="tx1"/>
                    </a:solidFill>
                  </a:rPr>
                  <a:t> </a:t>
                </a:r>
                <a:r>
                  <a:rPr lang="en-US" spc="-5" dirty="0">
                    <a:solidFill>
                      <a:schemeClr val="tx1"/>
                    </a:solidFill>
                  </a:rPr>
                  <a:t>but</a:t>
                </a:r>
                <a:r>
                  <a:rPr lang="en-US" spc="-35" dirty="0">
                    <a:solidFill>
                      <a:schemeClr val="tx1"/>
                    </a:solidFill>
                  </a:rPr>
                  <a:t> </a:t>
                </a:r>
                <a:r>
                  <a:rPr lang="en-US" spc="-5" dirty="0">
                    <a:solidFill>
                      <a:schemeClr val="tx1"/>
                    </a:solidFill>
                  </a:rPr>
                  <a:t>levels</a:t>
                </a:r>
                <a:r>
                  <a:rPr lang="en-US" spc="-30" dirty="0">
                    <a:solidFill>
                      <a:schemeClr val="tx1"/>
                    </a:solidFill>
                  </a:rPr>
                  <a:t> </a:t>
                </a:r>
                <a:r>
                  <a:rPr lang="en-US" spc="-10" dirty="0">
                    <a:solidFill>
                      <a:schemeClr val="tx1"/>
                    </a:solidFill>
                  </a:rPr>
                  <a:t>o</a:t>
                </a:r>
                <a:r>
                  <a:rPr lang="en-US" spc="-5" dirty="0">
                    <a:solidFill>
                      <a:schemeClr val="tx1"/>
                    </a:solidFill>
                  </a:rPr>
                  <a:t>ff</a:t>
                </a:r>
                <a:r>
                  <a:rPr lang="en-US" spc="-35" dirty="0">
                    <a:solidFill>
                      <a:schemeClr val="tx1"/>
                    </a:solidFill>
                  </a:rPr>
                  <a:t> </a:t>
                </a:r>
                <a:r>
                  <a:rPr lang="en-US" spc="-5" dirty="0">
                    <a:solidFill>
                      <a:schemeClr val="tx1"/>
                    </a:solidFill>
                  </a:rPr>
                  <a:t>and</a:t>
                </a:r>
                <a:r>
                  <a:rPr lang="en-US" spc="-35" dirty="0">
                    <a:solidFill>
                      <a:schemeClr val="tx1"/>
                    </a:solidFill>
                  </a:rPr>
                  <a:t> </a:t>
                </a:r>
                <a:r>
                  <a:rPr lang="en-US" spc="-5" dirty="0">
                    <a:solidFill>
                      <a:schemeClr val="tx1"/>
                    </a:solidFill>
                  </a:rPr>
                  <a:t>approaches</a:t>
                </a:r>
                <a:r>
                  <a:rPr lang="en-US" spc="-30" dirty="0">
                    <a:solidFill>
                      <a:schemeClr val="tx1"/>
                    </a:solidFill>
                  </a:rPr>
                  <a:t> </a:t>
                </a:r>
                <a:r>
                  <a:rPr lang="en-US" spc="-5" dirty="0">
                    <a:solidFill>
                      <a:schemeClr val="tx1"/>
                    </a:solidFill>
                  </a:rPr>
                  <a:t>a</a:t>
                </a:r>
                <a:r>
                  <a:rPr lang="en-US" spc="-35" dirty="0">
                    <a:solidFill>
                      <a:schemeClr val="tx1"/>
                    </a:solidFill>
                  </a:rPr>
                  <a:t> </a:t>
                </a:r>
                <a:r>
                  <a:rPr lang="en-US" spc="-5" dirty="0">
                    <a:solidFill>
                      <a:schemeClr val="tx1"/>
                    </a:solidFill>
                  </a:rPr>
                  <a:t>limiting </a:t>
                </a:r>
                <a:r>
                  <a:rPr lang="en-US" spc="-10" dirty="0">
                    <a:solidFill>
                      <a:schemeClr val="tx1"/>
                    </a:solidFill>
                  </a:rPr>
                  <a:t>valu</a:t>
                </a:r>
                <a:r>
                  <a:rPr lang="en-US" spc="-5" dirty="0">
                    <a:solidFill>
                      <a:schemeClr val="tx1"/>
                    </a:solidFill>
                  </a:rPr>
                  <a:t>e </a:t>
                </a:r>
                <a:r>
                  <a:rPr lang="en-US" spc="-10" dirty="0">
                    <a:solidFill>
                      <a:schemeClr val="tx1"/>
                    </a:solidFill>
                  </a:rPr>
                  <a:t>o</a:t>
                </a:r>
                <a:r>
                  <a:rPr lang="en-US" spc="-5" dirty="0">
                    <a:solidFill>
                      <a:schemeClr val="tx1"/>
                    </a:solidFill>
                  </a:rPr>
                  <a:t>f </a:t>
                </a:r>
                <a:r>
                  <a:rPr lang="en-US" i="1" spc="40" dirty="0">
                    <a:solidFill>
                      <a:schemeClr val="tx1"/>
                    </a:solidFill>
                  </a:rPr>
                  <a:t>m</a:t>
                </a:r>
                <a:r>
                  <a:rPr lang="en-US" i="1" spc="25" dirty="0">
                    <a:solidFill>
                      <a:schemeClr val="tx1"/>
                    </a:solidFill>
                  </a:rPr>
                  <a:t>g</a:t>
                </a:r>
                <a:r>
                  <a:rPr lang="en-US" i="1" spc="10" dirty="0">
                    <a:solidFill>
                      <a:schemeClr val="tx1"/>
                    </a:solidFill>
                  </a:rPr>
                  <a:t>/</a:t>
                </a:r>
                <a:r>
                  <a:rPr lang="en-US" i="1" spc="-265" dirty="0">
                    <a:solidFill>
                      <a:schemeClr val="tx1"/>
                    </a:solidFill>
                  </a:rPr>
                  <a:t> </a:t>
                </a:r>
                <a:r>
                  <a:rPr lang="en-US" i="1" spc="50" dirty="0">
                    <a:solidFill>
                      <a:schemeClr val="tx1"/>
                    </a:solidFill>
                  </a:rPr>
                  <a:t>k</a:t>
                </a:r>
                <a:r>
                  <a:rPr lang="en-US" spc="-5" dirty="0">
                    <a:solidFill>
                      <a:schemeClr val="tx1"/>
                    </a:solidFill>
                  </a:rPr>
                  <a:t>.</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3"/>
                <a:stretch>
                  <a:fillRect l="-734"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720414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(8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indent="0" algn="just">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dirty="0">
                    <a:solidFill>
                      <a:schemeClr val="tx1"/>
                    </a:solidFill>
                  </a:rPr>
                  <a:t> </a:t>
                </a:r>
                <a:r>
                  <a:rPr lang="en-US" spc="-15" dirty="0">
                    <a:solidFill>
                      <a:schemeClr val="tx1"/>
                    </a:solidFill>
                  </a:rPr>
                  <a:t>A</a:t>
                </a:r>
                <a:r>
                  <a:rPr lang="en-US" spc="-5" dirty="0">
                    <a:solidFill>
                      <a:schemeClr val="tx1"/>
                    </a:solidFill>
                  </a:rPr>
                  <a:t>n </a:t>
                </a:r>
                <a:r>
                  <a:rPr lang="en-US" spc="-10" dirty="0">
                    <a:solidFill>
                      <a:schemeClr val="tx1"/>
                    </a:solidFill>
                  </a:rPr>
                  <a:t>80-k</a:t>
                </a:r>
                <a:r>
                  <a:rPr lang="en-US" spc="-5" dirty="0">
                    <a:solidFill>
                      <a:schemeClr val="tx1"/>
                    </a:solidFill>
                  </a:rPr>
                  <a:t>g</a:t>
                </a:r>
                <a:r>
                  <a:rPr lang="en-US" dirty="0">
                    <a:solidFill>
                      <a:schemeClr val="tx1"/>
                    </a:solidFill>
                  </a:rPr>
                  <a:t> </a:t>
                </a:r>
                <a:r>
                  <a:rPr lang="en-US" spc="-10" dirty="0">
                    <a:solidFill>
                      <a:schemeClr val="tx1"/>
                    </a:solidFill>
                  </a:rPr>
                  <a:t>skydive</a:t>
                </a:r>
                <a:r>
                  <a:rPr lang="en-US" spc="-5" dirty="0">
                    <a:solidFill>
                      <a:schemeClr val="tx1"/>
                    </a:solidFill>
                  </a:rPr>
                  <a:t>r</a:t>
                </a:r>
                <a:r>
                  <a:rPr lang="en-US" dirty="0">
                    <a:solidFill>
                      <a:schemeClr val="tx1"/>
                    </a:solidFill>
                  </a:rPr>
                  <a:t> </a:t>
                </a:r>
                <a:r>
                  <a:rPr lang="en-US" spc="-10" dirty="0">
                    <a:solidFill>
                      <a:schemeClr val="tx1"/>
                    </a:solidFill>
                  </a:rPr>
                  <a:t>step</a:t>
                </a:r>
                <a:r>
                  <a:rPr lang="en-US" spc="-5" dirty="0">
                    <a:solidFill>
                      <a:schemeClr val="tx1"/>
                    </a:solidFill>
                  </a:rPr>
                  <a:t>s </a:t>
                </a:r>
                <a:r>
                  <a:rPr lang="en-US" spc="-10" dirty="0">
                    <a:solidFill>
                      <a:schemeClr val="tx1"/>
                    </a:solidFill>
                  </a:rPr>
                  <a:t>ou</a:t>
                </a:r>
                <a:r>
                  <a:rPr lang="en-US" spc="-5" dirty="0">
                    <a:solidFill>
                      <a:schemeClr val="tx1"/>
                    </a:solidFill>
                  </a:rPr>
                  <a:t>t </a:t>
                </a:r>
                <a:r>
                  <a:rPr lang="en-US" spc="-10" dirty="0">
                    <a:solidFill>
                      <a:schemeClr val="tx1"/>
                    </a:solidFill>
                  </a:rPr>
                  <a:t>o</a:t>
                </a:r>
                <a:r>
                  <a:rPr lang="en-US" spc="-5" dirty="0">
                    <a:solidFill>
                      <a:schemeClr val="tx1"/>
                    </a:solidFill>
                  </a:rPr>
                  <a:t>f </a:t>
                </a:r>
                <a:r>
                  <a:rPr lang="en-US" spc="-10" dirty="0">
                    <a:solidFill>
                      <a:schemeClr val="tx1"/>
                    </a:solidFill>
                  </a:rPr>
                  <a:t>a</a:t>
                </a:r>
                <a:r>
                  <a:rPr lang="en-US" spc="-5" dirty="0">
                    <a:solidFill>
                      <a:schemeClr val="tx1"/>
                    </a:solidFill>
                  </a:rPr>
                  <a:t>n </a:t>
                </a:r>
                <a:r>
                  <a:rPr lang="en-US" spc="-10" dirty="0">
                    <a:solidFill>
                      <a:schemeClr val="tx1"/>
                    </a:solidFill>
                  </a:rPr>
                  <a:t>airplane.</a:t>
                </a:r>
                <a:endParaRPr lang="en-US" dirty="0">
                  <a:solidFill>
                    <a:schemeClr val="tx1"/>
                  </a:solidFill>
                </a:endParaRPr>
              </a:p>
              <a:p>
                <a:pPr marL="469900" indent="-457200" algn="just">
                  <a:lnSpc>
                    <a:spcPct val="100000"/>
                  </a:lnSpc>
                  <a:spcBef>
                    <a:spcPts val="590"/>
                  </a:spcBef>
                  <a:buFont typeface="+mj-lt"/>
                  <a:buAutoNum type="alphaLcParenR"/>
                  <a:tabLst>
                    <a:tab pos="223520" algn="l"/>
                  </a:tabLst>
                </a:pPr>
                <a:r>
                  <a:rPr lang="en-US" spc="-10" dirty="0">
                    <a:solidFill>
                      <a:schemeClr val="tx1"/>
                    </a:solidFill>
                  </a:rPr>
                  <a:t>What</a:t>
                </a:r>
                <a:r>
                  <a:rPr lang="en-US" spc="-5" dirty="0">
                    <a:solidFill>
                      <a:schemeClr val="tx1"/>
                    </a:solidFill>
                  </a:rPr>
                  <a:t> is her</a:t>
                </a:r>
                <a:r>
                  <a:rPr lang="en-US" dirty="0">
                    <a:solidFill>
                      <a:schemeClr val="tx1"/>
                    </a:solidFill>
                  </a:rPr>
                  <a:t> </a:t>
                </a:r>
                <a:r>
                  <a:rPr lang="en-US" spc="-5" dirty="0">
                    <a:solidFill>
                      <a:schemeClr val="tx1"/>
                    </a:solidFill>
                  </a:rPr>
                  <a:t>terminal velocity if </a:t>
                </a:r>
                <a:r>
                  <a:rPr lang="en-US" i="1" spc="-5" dirty="0">
                    <a:solidFill>
                      <a:schemeClr val="tx1"/>
                    </a:solidFill>
                  </a:rPr>
                  <a:t>k</a:t>
                </a:r>
                <a:r>
                  <a:rPr lang="en-US" i="1" spc="8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8 kg/s?</a:t>
                </a:r>
                <a:endParaRPr lang="en-US" dirty="0">
                  <a:solidFill>
                    <a:schemeClr val="tx1"/>
                  </a:solidFill>
                </a:endParaRPr>
              </a:p>
              <a:p>
                <a:pPr marL="469900" indent="-457200" algn="just">
                  <a:lnSpc>
                    <a:spcPct val="100000"/>
                  </a:lnSpc>
                  <a:spcBef>
                    <a:spcPts val="195"/>
                  </a:spcBef>
                  <a:buFont typeface="+mj-lt"/>
                  <a:buAutoNum type="alphaLcParenR"/>
                  <a:tabLst>
                    <a:tab pos="231140" algn="l"/>
                  </a:tabLst>
                </a:pPr>
                <a:r>
                  <a:rPr lang="en-US" spc="-10" dirty="0">
                    <a:solidFill>
                      <a:schemeClr val="tx1"/>
                    </a:solidFill>
                  </a:rPr>
                  <a:t>What</a:t>
                </a:r>
                <a:r>
                  <a:rPr lang="en-US" spc="-5" dirty="0">
                    <a:solidFill>
                      <a:schemeClr val="tx1"/>
                    </a:solidFill>
                  </a:rPr>
                  <a:t> is her</a:t>
                </a:r>
                <a:r>
                  <a:rPr lang="en-US" dirty="0">
                    <a:solidFill>
                      <a:schemeClr val="tx1"/>
                    </a:solidFill>
                  </a:rPr>
                  <a:t> </a:t>
                </a:r>
                <a:r>
                  <a:rPr lang="en-US" spc="-5" dirty="0">
                    <a:solidFill>
                      <a:schemeClr val="tx1"/>
                    </a:solidFill>
                  </a:rPr>
                  <a:t>velocity after </a:t>
                </a:r>
                <a:r>
                  <a:rPr lang="en-US" spc="-10" dirty="0">
                    <a:solidFill>
                      <a:schemeClr val="tx1"/>
                    </a:solidFill>
                  </a:rPr>
                  <a:t>3</a:t>
                </a:r>
                <a:r>
                  <a:rPr lang="en-US" spc="-5" dirty="0">
                    <a:solidFill>
                      <a:schemeClr val="tx1"/>
                    </a:solidFill>
                  </a:rPr>
                  <a:t>0 s?</a:t>
                </a:r>
                <a:endParaRPr lang="en-US" dirty="0">
                  <a:solidFill>
                    <a:schemeClr val="tx1"/>
                  </a:solidFill>
                </a:endParaRPr>
              </a:p>
              <a:p>
                <a:pPr marL="0" indent="0" algn="just">
                  <a:lnSpc>
                    <a:spcPct val="100000"/>
                  </a:lnSpc>
                  <a:spcBef>
                    <a:spcPts val="590"/>
                  </a:spcBef>
                  <a:buNone/>
                </a:pPr>
                <a:endParaRPr lang="en-US" b="1" spc="-5" dirty="0">
                  <a:solidFill>
                    <a:schemeClr val="tx1"/>
                  </a:solidFill>
                </a:endParaRPr>
              </a:p>
              <a:p>
                <a:pPr marL="0" indent="0" algn="just">
                  <a:lnSpc>
                    <a:spcPct val="100000"/>
                  </a:lnSpc>
                  <a:spcBef>
                    <a:spcPts val="590"/>
                  </a:spcBef>
                  <a:buNone/>
                </a:pPr>
                <a:r>
                  <a:rPr lang="en-US" b="1" spc="-5" dirty="0">
                    <a:solidFill>
                      <a:schemeClr val="tx1"/>
                    </a:solidFill>
                  </a:rPr>
                  <a:t>Solution</a:t>
                </a:r>
                <a:endParaRPr lang="en-US" dirty="0">
                  <a:solidFill>
                    <a:schemeClr val="tx1"/>
                  </a:solidFill>
                </a:endParaRPr>
              </a:p>
              <a:p>
                <a:pPr marL="0" marR="5080" indent="0" algn="just">
                  <a:lnSpc>
                    <a:spcPct val="100000"/>
                  </a:lnSpc>
                  <a:buNone/>
                </a:pPr>
                <a:r>
                  <a:rPr lang="en-US" spc="-10" dirty="0">
                    <a:solidFill>
                      <a:schemeClr val="tx1"/>
                    </a:solidFill>
                  </a:rPr>
                  <a:t>a) By</a:t>
                </a:r>
                <a:r>
                  <a:rPr lang="en-US" spc="-5" dirty="0">
                    <a:solidFill>
                      <a:schemeClr val="tx1"/>
                    </a:solidFill>
                  </a:rPr>
                  <a:t> Eq.</a:t>
                </a:r>
                <a:r>
                  <a:rPr lang="en-US" dirty="0">
                    <a:solidFill>
                      <a:schemeClr val="tx1"/>
                    </a:solidFill>
                  </a:rPr>
                  <a:t> </a:t>
                </a:r>
                <a:r>
                  <a:rPr lang="en-US" spc="-5" dirty="0">
                    <a:solidFill>
                      <a:schemeClr val="tx1"/>
                    </a:solidFill>
                  </a:rPr>
                  <a:t>(5), </a:t>
                </a:r>
                <a:r>
                  <a:rPr lang="en-US" spc="-15" dirty="0">
                    <a:solidFill>
                      <a:schemeClr val="tx1"/>
                    </a:solidFill>
                  </a:rPr>
                  <a:t>w</a:t>
                </a:r>
                <a:r>
                  <a:rPr lang="en-US" spc="-5" dirty="0">
                    <a:solidFill>
                      <a:schemeClr val="tx1"/>
                    </a:solidFill>
                  </a:rPr>
                  <a:t>ith </a:t>
                </a:r>
                <a:r>
                  <a:rPr lang="en-US" i="1" spc="-5" dirty="0">
                    <a:solidFill>
                      <a:schemeClr val="tx1"/>
                    </a:solidFill>
                  </a:rPr>
                  <a:t>k</a:t>
                </a:r>
                <a:r>
                  <a:rPr lang="en-US" i="1" spc="8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8 </a:t>
                </a:r>
                <a:r>
                  <a:rPr lang="en-US" spc="-10" dirty="0">
                    <a:solidFill>
                      <a:schemeClr val="tx1"/>
                    </a:solidFill>
                  </a:rPr>
                  <a:t>kg/</a:t>
                </a:r>
                <a:r>
                  <a:rPr lang="en-US" spc="-5" dirty="0">
                    <a:solidFill>
                      <a:schemeClr val="tx1"/>
                    </a:solidFill>
                  </a:rPr>
                  <a:t>s </a:t>
                </a:r>
                <a:r>
                  <a:rPr lang="en-US" spc="-10" dirty="0">
                    <a:solidFill>
                      <a:schemeClr val="tx1"/>
                    </a:solidFill>
                  </a:rPr>
                  <a:t>an</a:t>
                </a:r>
                <a:r>
                  <a:rPr lang="en-US" spc="-5" dirty="0">
                    <a:solidFill>
                      <a:schemeClr val="tx1"/>
                    </a:solidFill>
                  </a:rPr>
                  <a:t>d</a:t>
                </a:r>
                <a:r>
                  <a:rPr lang="en-US" spc="20" dirty="0">
                    <a:solidFill>
                      <a:schemeClr val="tx1"/>
                    </a:solidFill>
                  </a:rPr>
                  <a:t> </a:t>
                </a:r>
                <a:r>
                  <a:rPr lang="en-US" i="1" spc="-5" dirty="0">
                    <a:solidFill>
                      <a:schemeClr val="tx1"/>
                    </a:solidFill>
                  </a:rPr>
                  <a:t>g</a:t>
                </a:r>
                <a:r>
                  <a:rPr lang="en-US" i="1" spc="6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9.8 m/s</a:t>
                </a:r>
                <a:r>
                  <a:rPr lang="en-US" spc="67" baseline="29629" dirty="0">
                    <a:solidFill>
                      <a:schemeClr val="tx1"/>
                    </a:solidFill>
                  </a:rPr>
                  <a:t>2</a:t>
                </a:r>
                <a:r>
                  <a:rPr lang="en-US" spc="-5" dirty="0">
                    <a:solidFill>
                      <a:schemeClr val="tx1"/>
                    </a:solidFill>
                  </a:rPr>
                  <a:t>, the terminal velocity is </a:t>
                </a:r>
                <a14:m>
                  <m:oMath xmlns:m="http://schemas.openxmlformats.org/officeDocument/2006/math">
                    <m:r>
                      <a:rPr lang="en-US" b="0" i="0" spc="-5" smtClean="0">
                        <a:solidFill>
                          <a:schemeClr val="tx1"/>
                        </a:solidFill>
                        <a:latin typeface="Cambria Math" panose="02040503050406030204" pitchFamily="18" charset="0"/>
                        <a:cs typeface="Times New Roman"/>
                      </a:rPr>
                      <m:t>−</m:t>
                    </m:r>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80 </m:t>
                        </m:r>
                        <m:r>
                          <a:rPr lang="en-US" b="0" i="1" spc="-5" smtClean="0">
                            <a:solidFill>
                              <a:schemeClr val="tx1"/>
                            </a:solidFill>
                            <a:latin typeface="Cambria Math" panose="02040503050406030204" pitchFamily="18" charset="0"/>
                            <a:ea typeface="Cambria Math" panose="02040503050406030204" pitchFamily="18" charset="0"/>
                            <a:cs typeface="Times New Roman"/>
                          </a:rPr>
                          <m:t>∙ 9.8</m:t>
                        </m:r>
                      </m:num>
                      <m:den>
                        <m:r>
                          <a:rPr lang="en-US" b="0" i="1" spc="-5" smtClean="0">
                            <a:solidFill>
                              <a:schemeClr val="tx1"/>
                            </a:solidFill>
                            <a:latin typeface="Cambria Math" panose="02040503050406030204" pitchFamily="18" charset="0"/>
                            <a:cs typeface="Times New Roman"/>
                          </a:rPr>
                          <m:t>8</m:t>
                        </m:r>
                      </m:den>
                    </m:f>
                    <m:r>
                      <a:rPr lang="en-US" b="0" i="1" spc="-5" smtClean="0">
                        <a:solidFill>
                          <a:schemeClr val="tx1"/>
                        </a:solidFill>
                        <a:latin typeface="Cambria Math" panose="02040503050406030204" pitchFamily="18" charset="0"/>
                        <a:cs typeface="Times New Roman"/>
                      </a:rPr>
                      <m:t>=−98 </m:t>
                    </m:r>
                    <m:r>
                      <m:rPr>
                        <m:sty m:val="p"/>
                      </m:rPr>
                      <a:rPr lang="en-US" b="0" i="0" spc="-5" smtClean="0">
                        <a:solidFill>
                          <a:schemeClr val="tx1"/>
                        </a:solidFill>
                        <a:latin typeface="Cambria Math" panose="02040503050406030204" pitchFamily="18" charset="0"/>
                        <a:cs typeface="Times New Roman"/>
                      </a:rPr>
                      <m:t>m</m:t>
                    </m:r>
                    <m:r>
                      <a:rPr lang="en-US" b="0" i="0" spc="-5" smtClean="0">
                        <a:solidFill>
                          <a:schemeClr val="tx1"/>
                        </a:solidFill>
                        <a:latin typeface="Cambria Math" panose="02040503050406030204" pitchFamily="18" charset="0"/>
                        <a:cs typeface="Times New Roman"/>
                      </a:rPr>
                      <m:t>/</m:t>
                    </m:r>
                    <m:r>
                      <m:rPr>
                        <m:sty m:val="p"/>
                      </m:rPr>
                      <a:rPr lang="en-US" b="0" i="0" spc="-5" smtClean="0">
                        <a:solidFill>
                          <a:schemeClr val="tx1"/>
                        </a:solidFill>
                        <a:latin typeface="Cambria Math" panose="02040503050406030204" pitchFamily="18" charset="0"/>
                        <a:cs typeface="Times New Roman"/>
                      </a:rPr>
                      <m:t>s</m:t>
                    </m:r>
                    <m:r>
                      <a:rPr lang="en-US" b="0" i="0" spc="-5" smtClean="0">
                        <a:solidFill>
                          <a:schemeClr val="tx1"/>
                        </a:solidFill>
                        <a:latin typeface="Cambria Math" panose="02040503050406030204" pitchFamily="18" charset="0"/>
                        <a:cs typeface="Times New Roman"/>
                      </a:rPr>
                      <m:t>.</m:t>
                    </m:r>
                  </m:oMath>
                </a14:m>
                <a:endParaRPr lang="en-US" dirty="0">
                  <a:solidFill>
                    <a:schemeClr val="tx1"/>
                  </a:solidFill>
                </a:endParaRPr>
              </a:p>
              <a:p>
                <a:pPr marL="457200" marR="5080" indent="-457200" algn="just">
                  <a:lnSpc>
                    <a:spcPct val="100000"/>
                  </a:lnSpc>
                  <a:buAutoNum type="alphaLcParenR"/>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3"/>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1971831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(9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indent="0">
              <a:lnSpc>
                <a:spcPct val="100000"/>
              </a:lnSpc>
              <a:buNone/>
            </a:pPr>
            <a:r>
              <a:rPr lang="en-US" spc="-5" dirty="0">
                <a:solidFill>
                  <a:schemeClr val="tx1"/>
                </a:solidFill>
              </a:rPr>
              <a:t>b) With </a:t>
            </a:r>
            <a:r>
              <a:rPr lang="en-US" i="1" spc="-5" dirty="0">
                <a:solidFill>
                  <a:schemeClr val="tx1"/>
                </a:solidFill>
              </a:rPr>
              <a:t>t</a:t>
            </a:r>
            <a:r>
              <a:rPr lang="en-US" i="1" spc="85" dirty="0">
                <a:solidFill>
                  <a:schemeClr val="tx1"/>
                </a:solidFill>
              </a:rPr>
              <a:t> </a:t>
            </a:r>
            <a:r>
              <a:rPr lang="en-US" spc="-10" dirty="0">
                <a:solidFill>
                  <a:schemeClr val="tx1"/>
                </a:solidFill>
              </a:rPr>
              <a:t>i</a:t>
            </a:r>
            <a:r>
              <a:rPr lang="en-US" spc="-5" dirty="0">
                <a:solidFill>
                  <a:schemeClr val="tx1"/>
                </a:solidFill>
              </a:rPr>
              <a:t>n </a:t>
            </a:r>
            <a:r>
              <a:rPr lang="en-US" spc="-10" dirty="0">
                <a:solidFill>
                  <a:schemeClr val="tx1"/>
                </a:solidFill>
              </a:rPr>
              <a:t>seconds</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have</a:t>
            </a:r>
            <a:r>
              <a:rPr lang="en-US" spc="-5" dirty="0">
                <a:solidFill>
                  <a:schemeClr val="tx1"/>
                </a:solidFill>
              </a:rPr>
              <a:t>,</a:t>
            </a:r>
            <a:r>
              <a:rPr lang="en-US" dirty="0">
                <a:solidFill>
                  <a:schemeClr val="tx1"/>
                </a:solidFill>
              </a:rPr>
              <a:t> </a:t>
            </a:r>
            <a:r>
              <a:rPr lang="en-US" spc="-10" dirty="0">
                <a:solidFill>
                  <a:schemeClr val="tx1"/>
                </a:solidFill>
              </a:rPr>
              <a:t>b</a:t>
            </a:r>
            <a:r>
              <a:rPr lang="en-US" spc="-5" dirty="0">
                <a:solidFill>
                  <a:schemeClr val="tx1"/>
                </a:solidFill>
              </a:rPr>
              <a:t>y </a:t>
            </a:r>
            <a:r>
              <a:rPr lang="en-US" spc="-15" dirty="0">
                <a:solidFill>
                  <a:schemeClr val="tx1"/>
                </a:solidFill>
              </a:rPr>
              <a:t>Eq</a:t>
            </a:r>
            <a:r>
              <a:rPr lang="en-US" spc="-5" dirty="0">
                <a:solidFill>
                  <a:schemeClr val="tx1"/>
                </a:solidFill>
              </a:rPr>
              <a:t>. (</a:t>
            </a:r>
            <a:r>
              <a:rPr lang="en-US" spc="-10" dirty="0">
                <a:solidFill>
                  <a:schemeClr val="tx1"/>
                </a:solidFill>
              </a:rPr>
              <a:t>4),</a:t>
            </a:r>
            <a:endParaRPr lang="en-US" dirty="0">
              <a:solidFill>
                <a:schemeClr val="tx1"/>
              </a:solidFill>
            </a:endParaRPr>
          </a:p>
          <a:p>
            <a:pPr marL="0" marR="6985" indent="0" algn="ctr">
              <a:lnSpc>
                <a:spcPct val="100000"/>
              </a:lnSpc>
              <a:spcBef>
                <a:spcPts val="790"/>
              </a:spcBef>
              <a:buNone/>
            </a:pPr>
            <a:endParaRPr lang="en-US" i="1" spc="-75" dirty="0">
              <a:solidFill>
                <a:schemeClr val="tx1"/>
              </a:solidFill>
            </a:endParaRPr>
          </a:p>
          <a:p>
            <a:pPr marL="0" marR="6985" indent="0" algn="ctr">
              <a:lnSpc>
                <a:spcPct val="100000"/>
              </a:lnSpc>
              <a:spcBef>
                <a:spcPts val="790"/>
              </a:spcBef>
              <a:buNone/>
            </a:pPr>
            <a:r>
              <a:rPr lang="en-US" i="1" spc="-75"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30" dirty="0">
                <a:solidFill>
                  <a:schemeClr val="tx1"/>
                </a:solidFill>
              </a:rPr>
              <a:t>−</a:t>
            </a:r>
            <a:r>
              <a:rPr lang="en-US" spc="-10" dirty="0">
                <a:solidFill>
                  <a:schemeClr val="tx1"/>
                </a:solidFill>
              </a:rPr>
              <a:t>9</a:t>
            </a:r>
            <a:r>
              <a:rPr lang="en-US" spc="-5" dirty="0">
                <a:solidFill>
                  <a:schemeClr val="tx1"/>
                </a:solidFill>
              </a:rPr>
              <a:t>8</a:t>
            </a:r>
            <a:r>
              <a:rPr lang="en-US" spc="-30" dirty="0">
                <a:solidFill>
                  <a:schemeClr val="tx1"/>
                </a:solidFill>
              </a:rPr>
              <a:t> </a:t>
            </a:r>
            <a:r>
              <a:rPr lang="en-US" spc="-25" dirty="0">
                <a:solidFill>
                  <a:schemeClr val="tx1"/>
                </a:solidFill>
              </a:rPr>
              <a:t>+</a:t>
            </a:r>
            <a:r>
              <a:rPr lang="en-US" spc="-100" dirty="0">
                <a:solidFill>
                  <a:schemeClr val="tx1"/>
                </a:solidFill>
              </a:rPr>
              <a:t> </a:t>
            </a:r>
            <a:r>
              <a:rPr lang="en-US" i="1" spc="75" dirty="0">
                <a:solidFill>
                  <a:schemeClr val="tx1"/>
                </a:solidFill>
              </a:rPr>
              <a:t>C</a:t>
            </a:r>
            <a:r>
              <a:rPr lang="en-US" i="1" spc="5" dirty="0">
                <a:solidFill>
                  <a:schemeClr val="tx1"/>
                </a:solidFill>
              </a:rPr>
              <a:t>e</a:t>
            </a:r>
            <a:r>
              <a:rPr lang="en-US" spc="-22" baseline="29629" dirty="0">
                <a:solidFill>
                  <a:schemeClr val="tx1"/>
                </a:solidFill>
              </a:rPr>
              <a:t>−</a:t>
            </a:r>
            <a:r>
              <a:rPr lang="en-US" spc="-7" baseline="29629" dirty="0">
                <a:solidFill>
                  <a:schemeClr val="tx1"/>
                </a:solidFill>
              </a:rPr>
              <a:t>(</a:t>
            </a:r>
            <a:r>
              <a:rPr lang="en-US" i="1" spc="67" baseline="29629" dirty="0">
                <a:solidFill>
                  <a:schemeClr val="tx1"/>
                </a:solidFill>
              </a:rPr>
              <a:t>k</a:t>
            </a:r>
            <a:r>
              <a:rPr lang="en-US" i="1" spc="75" baseline="29629" dirty="0">
                <a:solidFill>
                  <a:schemeClr val="tx1"/>
                </a:solidFill>
              </a:rPr>
              <a:t>/</a:t>
            </a:r>
            <a:r>
              <a:rPr lang="en-US" i="1" spc="60" baseline="29629" dirty="0">
                <a:solidFill>
                  <a:schemeClr val="tx1"/>
                </a:solidFill>
              </a:rPr>
              <a:t>m</a:t>
            </a:r>
            <a:r>
              <a:rPr lang="en-US" spc="-7" baseline="29629" dirty="0">
                <a:solidFill>
                  <a:schemeClr val="tx1"/>
                </a:solidFill>
              </a:rPr>
              <a:t>)</a:t>
            </a:r>
            <a:r>
              <a:rPr lang="en-US" i="1" baseline="29629" dirty="0">
                <a:solidFill>
                  <a:schemeClr val="tx1"/>
                </a:solidFill>
              </a:rPr>
              <a:t>t </a:t>
            </a:r>
            <a:r>
              <a:rPr lang="en-US" spc="-25" dirty="0">
                <a:solidFill>
                  <a:schemeClr val="tx1"/>
                </a:solidFill>
              </a:rPr>
              <a:t>=</a:t>
            </a:r>
            <a:r>
              <a:rPr lang="en-US" spc="-40" dirty="0">
                <a:solidFill>
                  <a:schemeClr val="tx1"/>
                </a:solidFill>
              </a:rPr>
              <a:t> </a:t>
            </a:r>
            <a:r>
              <a:rPr lang="en-US" spc="-30" dirty="0">
                <a:solidFill>
                  <a:schemeClr val="tx1"/>
                </a:solidFill>
              </a:rPr>
              <a:t>−</a:t>
            </a:r>
            <a:r>
              <a:rPr lang="en-US" spc="-10" dirty="0">
                <a:solidFill>
                  <a:schemeClr val="tx1"/>
                </a:solidFill>
              </a:rPr>
              <a:t>9</a:t>
            </a:r>
            <a:r>
              <a:rPr lang="en-US" spc="-5" dirty="0">
                <a:solidFill>
                  <a:schemeClr val="tx1"/>
                </a:solidFill>
              </a:rPr>
              <a:t>8</a:t>
            </a:r>
            <a:r>
              <a:rPr lang="en-US" spc="-30" dirty="0">
                <a:solidFill>
                  <a:schemeClr val="tx1"/>
                </a:solidFill>
              </a:rPr>
              <a:t> </a:t>
            </a:r>
            <a:r>
              <a:rPr lang="en-US" spc="-25" dirty="0">
                <a:solidFill>
                  <a:schemeClr val="tx1"/>
                </a:solidFill>
              </a:rPr>
              <a:t>+</a:t>
            </a:r>
            <a:r>
              <a:rPr lang="en-US" spc="-100" dirty="0">
                <a:solidFill>
                  <a:schemeClr val="tx1"/>
                </a:solidFill>
              </a:rPr>
              <a:t> </a:t>
            </a:r>
            <a:r>
              <a:rPr lang="en-US" i="1" spc="75" dirty="0">
                <a:solidFill>
                  <a:schemeClr val="tx1"/>
                </a:solidFill>
              </a:rPr>
              <a:t>C</a:t>
            </a:r>
            <a:r>
              <a:rPr lang="en-US" i="1" spc="5" dirty="0">
                <a:solidFill>
                  <a:schemeClr val="tx1"/>
                </a:solidFill>
              </a:rPr>
              <a:t>e</a:t>
            </a:r>
            <a:r>
              <a:rPr lang="en-US" spc="-22" baseline="29629" dirty="0">
                <a:solidFill>
                  <a:schemeClr val="tx1"/>
                </a:solidFill>
              </a:rPr>
              <a:t>−</a:t>
            </a:r>
            <a:r>
              <a:rPr lang="en-US" spc="-7" baseline="29629" dirty="0">
                <a:solidFill>
                  <a:schemeClr val="tx1"/>
                </a:solidFill>
              </a:rPr>
              <a:t>(</a:t>
            </a:r>
            <a:r>
              <a:rPr lang="en-US" baseline="29629" dirty="0">
                <a:solidFill>
                  <a:schemeClr val="tx1"/>
                </a:solidFill>
              </a:rPr>
              <a:t>8</a:t>
            </a:r>
            <a:r>
              <a:rPr lang="en-US" i="1" spc="7" baseline="29629" dirty="0">
                <a:solidFill>
                  <a:schemeClr val="tx1"/>
                </a:solidFill>
              </a:rPr>
              <a:t>/</a:t>
            </a:r>
            <a:r>
              <a:rPr lang="en-US" baseline="29629" dirty="0">
                <a:solidFill>
                  <a:schemeClr val="tx1"/>
                </a:solidFill>
              </a:rPr>
              <a:t>80</a:t>
            </a:r>
            <a:r>
              <a:rPr lang="en-US" spc="-7" baseline="29629" dirty="0">
                <a:solidFill>
                  <a:schemeClr val="tx1"/>
                </a:solidFill>
              </a:rPr>
              <a:t>)</a:t>
            </a:r>
            <a:r>
              <a:rPr lang="en-US" i="1" baseline="29629" dirty="0">
                <a:solidFill>
                  <a:schemeClr val="tx1"/>
                </a:solidFill>
              </a:rPr>
              <a:t>t </a:t>
            </a:r>
            <a:r>
              <a:rPr lang="en-US" spc="-25" dirty="0">
                <a:solidFill>
                  <a:schemeClr val="tx1"/>
                </a:solidFill>
              </a:rPr>
              <a:t>=</a:t>
            </a:r>
            <a:r>
              <a:rPr lang="en-US" spc="-40" dirty="0">
                <a:solidFill>
                  <a:schemeClr val="tx1"/>
                </a:solidFill>
              </a:rPr>
              <a:t> </a:t>
            </a:r>
            <a:r>
              <a:rPr lang="en-US" spc="-30" dirty="0">
                <a:solidFill>
                  <a:schemeClr val="tx1"/>
                </a:solidFill>
              </a:rPr>
              <a:t>−</a:t>
            </a:r>
            <a:r>
              <a:rPr lang="en-US" spc="-10" dirty="0">
                <a:solidFill>
                  <a:schemeClr val="tx1"/>
                </a:solidFill>
              </a:rPr>
              <a:t>9</a:t>
            </a:r>
            <a:r>
              <a:rPr lang="en-US" spc="-5" dirty="0">
                <a:solidFill>
                  <a:schemeClr val="tx1"/>
                </a:solidFill>
              </a:rPr>
              <a:t>8</a:t>
            </a:r>
            <a:r>
              <a:rPr lang="en-US" spc="-30" dirty="0">
                <a:solidFill>
                  <a:schemeClr val="tx1"/>
                </a:solidFill>
              </a:rPr>
              <a:t> </a:t>
            </a:r>
            <a:r>
              <a:rPr lang="en-US" spc="-25" dirty="0">
                <a:solidFill>
                  <a:schemeClr val="tx1"/>
                </a:solidFill>
              </a:rPr>
              <a:t>+</a:t>
            </a:r>
            <a:r>
              <a:rPr lang="en-US" spc="-100" dirty="0">
                <a:solidFill>
                  <a:schemeClr val="tx1"/>
                </a:solidFill>
              </a:rPr>
              <a:t> </a:t>
            </a:r>
            <a:r>
              <a:rPr lang="en-US" i="1" spc="75" dirty="0">
                <a:solidFill>
                  <a:schemeClr val="tx1"/>
                </a:solidFill>
              </a:rPr>
              <a:t>C</a:t>
            </a:r>
            <a:r>
              <a:rPr lang="en-US" i="1" spc="5" dirty="0">
                <a:solidFill>
                  <a:schemeClr val="tx1"/>
                </a:solidFill>
              </a:rPr>
              <a:t>e</a:t>
            </a:r>
            <a:r>
              <a:rPr lang="en-US" spc="-22" baseline="29629" dirty="0">
                <a:solidFill>
                  <a:schemeClr val="tx1"/>
                </a:solidFill>
              </a:rPr>
              <a:t>−</a:t>
            </a:r>
            <a:r>
              <a:rPr lang="en-US" baseline="29629" dirty="0">
                <a:solidFill>
                  <a:schemeClr val="tx1"/>
                </a:solidFill>
              </a:rPr>
              <a:t>0.1</a:t>
            </a:r>
            <a:r>
              <a:rPr lang="en-US" i="1" baseline="29629" dirty="0">
                <a:solidFill>
                  <a:schemeClr val="tx1"/>
                </a:solidFill>
              </a:rPr>
              <a:t>t</a:t>
            </a:r>
            <a:endParaRPr lang="en-US" baseline="29629" dirty="0">
              <a:solidFill>
                <a:schemeClr val="tx1"/>
              </a:solidFill>
            </a:endParaRPr>
          </a:p>
          <a:p>
            <a:pPr marL="0" indent="0">
              <a:lnSpc>
                <a:spcPts val="1200"/>
              </a:lnSpc>
              <a:spcBef>
                <a:spcPts val="790"/>
              </a:spcBef>
              <a:buNone/>
            </a:pPr>
            <a:endParaRPr lang="en-US" spc="-15" dirty="0">
              <a:solidFill>
                <a:schemeClr val="tx1"/>
              </a:solidFill>
            </a:endParaRPr>
          </a:p>
          <a:p>
            <a:pPr marL="0" indent="0">
              <a:lnSpc>
                <a:spcPts val="1200"/>
              </a:lnSpc>
              <a:spcBef>
                <a:spcPts val="790"/>
              </a:spcBef>
              <a:buNone/>
            </a:pP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assum</a:t>
            </a:r>
            <a:r>
              <a:rPr lang="en-US" spc="-5" dirty="0">
                <a:solidFill>
                  <a:schemeClr val="tx1"/>
                </a:solidFill>
              </a:rPr>
              <a:t>e</a:t>
            </a:r>
            <a:r>
              <a:rPr lang="en-US" dirty="0">
                <a:solidFill>
                  <a:schemeClr val="tx1"/>
                </a:solidFill>
              </a:rPr>
              <a:t> </a:t>
            </a:r>
            <a:r>
              <a:rPr lang="en-US" spc="-10" dirty="0">
                <a:solidFill>
                  <a:schemeClr val="tx1"/>
                </a:solidFill>
              </a:rPr>
              <a:t>tha</a:t>
            </a:r>
            <a:r>
              <a:rPr lang="en-US" spc="-5" dirty="0">
                <a:solidFill>
                  <a:schemeClr val="tx1"/>
                </a:solidFill>
              </a:rPr>
              <a:t>t</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5" dirty="0">
                <a:solidFill>
                  <a:schemeClr val="tx1"/>
                </a:solidFill>
              </a:rPr>
              <a:t>s</a:t>
            </a:r>
            <a:r>
              <a:rPr lang="en-US" spc="-10" dirty="0">
                <a:solidFill>
                  <a:schemeClr val="tx1"/>
                </a:solidFill>
              </a:rPr>
              <a:t>kydive</a:t>
            </a:r>
            <a:r>
              <a:rPr lang="en-US" spc="-5" dirty="0">
                <a:solidFill>
                  <a:schemeClr val="tx1"/>
                </a:solidFill>
              </a:rPr>
              <a:t>r</a:t>
            </a:r>
            <a:r>
              <a:rPr lang="en-US" dirty="0">
                <a:solidFill>
                  <a:schemeClr val="tx1"/>
                </a:solidFill>
              </a:rPr>
              <a:t> </a:t>
            </a:r>
            <a:r>
              <a:rPr lang="en-US" spc="-10" dirty="0">
                <a:solidFill>
                  <a:schemeClr val="tx1"/>
                </a:solidFill>
              </a:rPr>
              <a:t>leave</a:t>
            </a:r>
            <a:r>
              <a:rPr lang="en-US" spc="-5" dirty="0">
                <a:solidFill>
                  <a:schemeClr val="tx1"/>
                </a:solidFill>
              </a:rPr>
              <a:t>s</a:t>
            </a:r>
            <a:r>
              <a:rPr lang="en-US" dirty="0">
                <a:solidFill>
                  <a:schemeClr val="tx1"/>
                </a:solidFill>
              </a:rPr>
              <a:t> </a:t>
            </a:r>
            <a:r>
              <a:rPr lang="en-US" spc="-10"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airplan</a:t>
            </a:r>
            <a:r>
              <a:rPr lang="en-US" spc="-5" dirty="0">
                <a:solidFill>
                  <a:schemeClr val="tx1"/>
                </a:solidFill>
              </a:rPr>
              <a:t>e</a:t>
            </a:r>
            <a:r>
              <a:rPr lang="en-US" dirty="0">
                <a:solidFill>
                  <a:schemeClr val="tx1"/>
                </a:solidFill>
              </a:rPr>
              <a:t> </a:t>
            </a:r>
            <a:r>
              <a:rPr lang="en-US" spc="-10" dirty="0">
                <a:solidFill>
                  <a:schemeClr val="tx1"/>
                </a:solidFill>
              </a:rPr>
              <a:t>wit</a:t>
            </a:r>
            <a:r>
              <a:rPr lang="en-US" spc="-5" dirty="0">
                <a:solidFill>
                  <a:schemeClr val="tx1"/>
                </a:solidFill>
              </a:rPr>
              <a:t>h</a:t>
            </a:r>
            <a:r>
              <a:rPr lang="en-US" dirty="0">
                <a:solidFill>
                  <a:schemeClr val="tx1"/>
                </a:solidFill>
              </a:rPr>
              <a:t> </a:t>
            </a:r>
            <a:r>
              <a:rPr lang="en-US" spc="-10" dirty="0">
                <a:solidFill>
                  <a:schemeClr val="tx1"/>
                </a:solidFill>
              </a:rPr>
              <a:t>n</a:t>
            </a:r>
            <a:r>
              <a:rPr lang="en-US" spc="-5" dirty="0">
                <a:solidFill>
                  <a:schemeClr val="tx1"/>
                </a:solidFill>
              </a:rPr>
              <a:t>o</a:t>
            </a:r>
            <a:r>
              <a:rPr lang="en-US" dirty="0">
                <a:solidFill>
                  <a:schemeClr val="tx1"/>
                </a:solidFill>
              </a:rPr>
              <a:t> </a:t>
            </a:r>
            <a:r>
              <a:rPr lang="en-US" spc="-10" dirty="0">
                <a:solidFill>
                  <a:schemeClr val="tx1"/>
                </a:solidFill>
              </a:rPr>
              <a:t>initia</a:t>
            </a:r>
            <a:r>
              <a:rPr lang="en-US" spc="-5" dirty="0">
                <a:solidFill>
                  <a:schemeClr val="tx1"/>
                </a:solidFill>
              </a:rPr>
              <a:t>l</a:t>
            </a:r>
            <a:r>
              <a:rPr lang="en-US" dirty="0">
                <a:solidFill>
                  <a:schemeClr val="tx1"/>
                </a:solidFill>
              </a:rPr>
              <a:t> </a:t>
            </a:r>
            <a:r>
              <a:rPr lang="en-US" spc="-10" dirty="0">
                <a:solidFill>
                  <a:schemeClr val="tx1"/>
                </a:solidFill>
              </a:rPr>
              <a:t>vertica</a:t>
            </a:r>
            <a:r>
              <a:rPr lang="en-US" spc="-5" dirty="0">
                <a:solidFill>
                  <a:schemeClr val="tx1"/>
                </a:solidFill>
              </a:rPr>
              <a:t>l</a:t>
            </a:r>
            <a:r>
              <a:rPr lang="en-US" dirty="0">
                <a:solidFill>
                  <a:schemeClr val="tx1"/>
                </a:solidFill>
              </a:rPr>
              <a:t> </a:t>
            </a:r>
            <a:r>
              <a:rPr lang="en-US" spc="-10" dirty="0">
                <a:solidFill>
                  <a:schemeClr val="tx1"/>
                </a:solidFill>
              </a:rPr>
              <a:t>velocity</a:t>
            </a:r>
            <a:r>
              <a:rPr lang="en-US" spc="-5" dirty="0">
                <a:solidFill>
                  <a:schemeClr val="tx1"/>
                </a:solidFill>
              </a:rPr>
              <a:t>,</a:t>
            </a:r>
            <a:r>
              <a:rPr lang="en-US" dirty="0">
                <a:solidFill>
                  <a:schemeClr val="tx1"/>
                </a:solidFill>
              </a:rPr>
              <a:t> </a:t>
            </a:r>
            <a:r>
              <a:rPr lang="en-US" spc="-5" dirty="0">
                <a:solidFill>
                  <a:schemeClr val="tx1"/>
                </a:solidFill>
              </a:rPr>
              <a:t>so</a:t>
            </a:r>
            <a:endParaRPr lang="en-US" dirty="0">
              <a:solidFill>
                <a:schemeClr val="tx1"/>
              </a:solidFill>
            </a:endParaRPr>
          </a:p>
          <a:p>
            <a:pPr marL="0" indent="0">
              <a:lnSpc>
                <a:spcPts val="1195"/>
              </a:lnSpc>
              <a:buNone/>
            </a:pPr>
            <a:r>
              <a:rPr lang="en-US" i="1" spc="-75" dirty="0">
                <a:solidFill>
                  <a:schemeClr val="tx1"/>
                </a:solidFill>
              </a:rPr>
              <a:t>v</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30" dirty="0">
                <a:solidFill>
                  <a:schemeClr val="tx1"/>
                </a:solidFill>
              </a:rPr>
              <a:t>−</a:t>
            </a:r>
            <a:r>
              <a:rPr lang="en-US" spc="-10" dirty="0">
                <a:solidFill>
                  <a:schemeClr val="tx1"/>
                </a:solidFill>
              </a:rPr>
              <a:t>9</a:t>
            </a:r>
            <a:r>
              <a:rPr lang="en-US" spc="-5" dirty="0">
                <a:solidFill>
                  <a:schemeClr val="tx1"/>
                </a:solidFill>
              </a:rPr>
              <a:t>8</a:t>
            </a:r>
            <a:r>
              <a:rPr lang="en-US" spc="-30" dirty="0">
                <a:solidFill>
                  <a:schemeClr val="tx1"/>
                </a:solidFill>
              </a:rPr>
              <a:t> </a:t>
            </a:r>
            <a:r>
              <a:rPr lang="en-US" spc="-25" dirty="0">
                <a:solidFill>
                  <a:schemeClr val="tx1"/>
                </a:solidFill>
              </a:rPr>
              <a:t>+</a:t>
            </a:r>
            <a:r>
              <a:rPr lang="en-US" spc="-100" dirty="0">
                <a:solidFill>
                  <a:schemeClr val="tx1"/>
                </a:solidFill>
              </a:rPr>
              <a:t> </a:t>
            </a:r>
            <a:r>
              <a:rPr lang="en-US" i="1" spc="-10" dirty="0">
                <a:solidFill>
                  <a:schemeClr val="tx1"/>
                </a:solidFill>
              </a:rPr>
              <a:t>C</a:t>
            </a:r>
            <a:r>
              <a:rPr lang="en-US" i="1" spc="11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a:t>
            </a:r>
            <a:r>
              <a:rPr lang="en-US" dirty="0">
                <a:solidFill>
                  <a:schemeClr val="tx1"/>
                </a:solidFill>
              </a:rPr>
              <a:t> </a:t>
            </a:r>
            <a:r>
              <a:rPr lang="en-US" spc="-10" dirty="0">
                <a:solidFill>
                  <a:schemeClr val="tx1"/>
                </a:solidFill>
              </a:rPr>
              <a:t>an</a:t>
            </a:r>
            <a:r>
              <a:rPr lang="en-US" spc="-5" dirty="0">
                <a:solidFill>
                  <a:schemeClr val="tx1"/>
                </a:solidFill>
              </a:rPr>
              <a:t>d</a:t>
            </a:r>
            <a:r>
              <a:rPr lang="en-US" spc="120" dirty="0">
                <a:solidFill>
                  <a:schemeClr val="tx1"/>
                </a:solidFill>
              </a:rPr>
              <a:t> </a:t>
            </a:r>
            <a:r>
              <a:rPr lang="en-US" i="1" spc="-10" dirty="0">
                <a:solidFill>
                  <a:schemeClr val="tx1"/>
                </a:solidFill>
              </a:rPr>
              <a:t>C</a:t>
            </a:r>
            <a:r>
              <a:rPr lang="en-US" i="1" spc="110"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98</a:t>
            </a:r>
            <a:r>
              <a:rPr lang="en-US" spc="-5" dirty="0">
                <a:solidFill>
                  <a:schemeClr val="tx1"/>
                </a:solidFill>
              </a:rPr>
              <a:t>.</a:t>
            </a:r>
            <a:r>
              <a:rPr lang="en-US" dirty="0">
                <a:solidFill>
                  <a:schemeClr val="tx1"/>
                </a:solidFill>
              </a:rPr>
              <a:t> </a:t>
            </a:r>
            <a:r>
              <a:rPr lang="en-US" spc="-10" dirty="0">
                <a:solidFill>
                  <a:schemeClr val="tx1"/>
                </a:solidFill>
              </a:rPr>
              <a:t>Thus</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a:t>
            </a:r>
            <a:r>
              <a:rPr lang="en-US" dirty="0">
                <a:solidFill>
                  <a:schemeClr val="tx1"/>
                </a:solidFill>
              </a:rPr>
              <a:t> </a:t>
            </a:r>
            <a:r>
              <a:rPr lang="en-US" spc="-10" dirty="0">
                <a:solidFill>
                  <a:schemeClr val="tx1"/>
                </a:solidFill>
              </a:rPr>
              <a:t>hav</a:t>
            </a:r>
            <a:r>
              <a:rPr lang="en-US" spc="-5" dirty="0">
                <a:solidFill>
                  <a:schemeClr val="tx1"/>
                </a:solidFill>
              </a:rPr>
              <a:t>e</a:t>
            </a:r>
            <a:r>
              <a:rPr lang="en-US" dirty="0">
                <a:solidFill>
                  <a:schemeClr val="tx1"/>
                </a:solidFill>
              </a:rPr>
              <a:t> </a:t>
            </a:r>
            <a:endParaRPr lang="en-US" spc="-125" dirty="0">
              <a:solidFill>
                <a:schemeClr val="tx1"/>
              </a:solidFill>
            </a:endParaRPr>
          </a:p>
          <a:p>
            <a:pPr marL="0" indent="0">
              <a:lnSpc>
                <a:spcPts val="1195"/>
              </a:lnSpc>
              <a:buNone/>
            </a:pPr>
            <a:endParaRPr lang="en-US" spc="-125" dirty="0">
              <a:solidFill>
                <a:schemeClr val="tx1"/>
              </a:solidFill>
            </a:endParaRPr>
          </a:p>
          <a:p>
            <a:pPr marL="0" indent="0" algn="ctr">
              <a:lnSpc>
                <a:spcPts val="1195"/>
              </a:lnSpc>
              <a:buNone/>
            </a:pPr>
            <a:r>
              <a:rPr lang="en-US" i="1" spc="-75" dirty="0">
                <a:solidFill>
                  <a:schemeClr val="tx1"/>
                </a:solidFill>
              </a:rPr>
              <a:t>v</a:t>
            </a:r>
            <a:r>
              <a:rPr lang="en-US" spc="-5" dirty="0">
                <a:solidFill>
                  <a:schemeClr val="tx1"/>
                </a:solidFill>
              </a:rPr>
              <a:t>(</a:t>
            </a:r>
            <a:r>
              <a:rPr lang="en-US" i="1" spc="-5" dirty="0">
                <a:solidFill>
                  <a:schemeClr val="tx1"/>
                </a:solidFill>
              </a:rPr>
              <a:t>t</a:t>
            </a:r>
            <a:r>
              <a:rPr lang="en-US" i="1" spc="-160"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30" dirty="0">
                <a:solidFill>
                  <a:schemeClr val="tx1"/>
                </a:solidFill>
              </a:rPr>
              <a:t>−</a:t>
            </a:r>
            <a:r>
              <a:rPr lang="en-US" spc="-5" dirty="0">
                <a:solidFill>
                  <a:schemeClr val="tx1"/>
                </a:solidFill>
              </a:rPr>
              <a:t>98(1</a:t>
            </a:r>
            <a:r>
              <a:rPr lang="en-US" spc="-30" dirty="0">
                <a:solidFill>
                  <a:schemeClr val="tx1"/>
                </a:solidFill>
              </a:rPr>
              <a:t> </a:t>
            </a:r>
            <a:r>
              <a:rPr lang="en-US" spc="-25" dirty="0">
                <a:solidFill>
                  <a:schemeClr val="tx1"/>
                </a:solidFill>
              </a:rPr>
              <a:t>−</a:t>
            </a:r>
            <a:r>
              <a:rPr lang="en-US" spc="-95" dirty="0">
                <a:solidFill>
                  <a:schemeClr val="tx1"/>
                </a:solidFill>
              </a:rPr>
              <a:t> </a:t>
            </a:r>
            <a:r>
              <a:rPr lang="en-US" i="1" spc="5" dirty="0">
                <a:solidFill>
                  <a:schemeClr val="tx1"/>
                </a:solidFill>
              </a:rPr>
              <a:t>e</a:t>
            </a:r>
            <a:r>
              <a:rPr lang="en-US" spc="-22" baseline="25925" dirty="0">
                <a:solidFill>
                  <a:schemeClr val="tx1"/>
                </a:solidFill>
              </a:rPr>
              <a:t>−</a:t>
            </a:r>
            <a:r>
              <a:rPr lang="en-US" baseline="25925" dirty="0">
                <a:solidFill>
                  <a:schemeClr val="tx1"/>
                </a:solidFill>
              </a:rPr>
              <a:t>0.1</a:t>
            </a:r>
            <a:r>
              <a:rPr lang="en-US" i="1" baseline="25925" dirty="0">
                <a:solidFill>
                  <a:schemeClr val="tx1"/>
                </a:solidFill>
              </a:rPr>
              <a:t>t</a:t>
            </a:r>
            <a:r>
              <a:rPr lang="en-US" i="1" spc="-104" baseline="25925" dirty="0">
                <a:solidFill>
                  <a:schemeClr val="tx1"/>
                </a:solidFill>
              </a:rPr>
              <a:t> </a:t>
            </a:r>
            <a:r>
              <a:rPr lang="en-US" spc="-5" dirty="0">
                <a:solidFill>
                  <a:schemeClr val="tx1"/>
                </a:solidFill>
              </a:rPr>
              <a:t>)</a:t>
            </a:r>
            <a:r>
              <a:rPr lang="en-US" dirty="0">
                <a:solidFill>
                  <a:schemeClr val="tx1"/>
                </a:solidFill>
              </a:rPr>
              <a:t> </a:t>
            </a:r>
            <a:r>
              <a:rPr lang="en-US" spc="-5" dirty="0">
                <a:solidFill>
                  <a:schemeClr val="tx1"/>
                </a:solidFill>
              </a:rPr>
              <a:t>(Figure</a:t>
            </a:r>
            <a:r>
              <a:rPr lang="en-US" dirty="0">
                <a:solidFill>
                  <a:schemeClr val="tx1"/>
                </a:solidFill>
              </a:rPr>
              <a:t> </a:t>
            </a:r>
            <a:r>
              <a:rPr lang="en-US" spc="-10" dirty="0">
                <a:solidFill>
                  <a:schemeClr val="tx1"/>
                </a:solidFill>
              </a:rPr>
              <a:t>3</a:t>
            </a:r>
            <a:r>
              <a:rPr lang="en-US" spc="-5" dirty="0">
                <a:solidFill>
                  <a:schemeClr val="tx1"/>
                </a:solidFill>
              </a:rPr>
              <a:t>)</a:t>
            </a:r>
          </a:p>
          <a:p>
            <a:pPr marL="0" indent="0" algn="ctr">
              <a:lnSpc>
                <a:spcPts val="1195"/>
              </a:lnSpc>
              <a:buNone/>
            </a:pPr>
            <a:endParaRPr lang="en-US" dirty="0">
              <a:solidFill>
                <a:schemeClr val="tx1"/>
              </a:solidFill>
            </a:endParaRPr>
          </a:p>
          <a:p>
            <a:pPr marL="0" indent="0">
              <a:lnSpc>
                <a:spcPts val="1200"/>
              </a:lnSpc>
              <a:buNone/>
            </a:pPr>
            <a:r>
              <a:rPr lang="en-US" spc="-10" dirty="0">
                <a:solidFill>
                  <a:schemeClr val="tx1"/>
                </a:solidFill>
              </a:rPr>
              <a:t>The</a:t>
            </a:r>
            <a:r>
              <a:rPr lang="en-US" spc="-5" dirty="0">
                <a:solidFill>
                  <a:schemeClr val="tx1"/>
                </a:solidFill>
              </a:rPr>
              <a:t> skydiver’s velocity after </a:t>
            </a:r>
            <a:r>
              <a:rPr lang="en-US" spc="-10" dirty="0">
                <a:solidFill>
                  <a:schemeClr val="tx1"/>
                </a:solidFill>
              </a:rPr>
              <a:t>3</a:t>
            </a:r>
            <a:r>
              <a:rPr lang="en-US" spc="-5" dirty="0">
                <a:solidFill>
                  <a:schemeClr val="tx1"/>
                </a:solidFill>
              </a:rPr>
              <a:t>0 s is</a:t>
            </a:r>
            <a:endParaRPr lang="en-US" dirty="0">
              <a:solidFill>
                <a:schemeClr val="tx1"/>
              </a:solidFill>
            </a:endParaRPr>
          </a:p>
          <a:p>
            <a:pPr marL="0" indent="0" algn="ctr">
              <a:lnSpc>
                <a:spcPct val="100000"/>
              </a:lnSpc>
              <a:spcBef>
                <a:spcPts val="790"/>
              </a:spcBef>
              <a:buNone/>
            </a:pPr>
            <a:r>
              <a:rPr lang="en-US" i="1" spc="-75" dirty="0">
                <a:solidFill>
                  <a:schemeClr val="tx1"/>
                </a:solidFill>
              </a:rPr>
              <a:t>v</a:t>
            </a:r>
            <a:r>
              <a:rPr lang="en-US" spc="-10" dirty="0">
                <a:solidFill>
                  <a:schemeClr val="tx1"/>
                </a:solidFill>
              </a:rPr>
              <a:t>(30</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30" dirty="0">
                <a:solidFill>
                  <a:schemeClr val="tx1"/>
                </a:solidFill>
              </a:rPr>
              <a:t>−</a:t>
            </a:r>
            <a:r>
              <a:rPr lang="en-US" spc="-5" dirty="0">
                <a:solidFill>
                  <a:schemeClr val="tx1"/>
                </a:solidFill>
              </a:rPr>
              <a:t>98(1</a:t>
            </a:r>
            <a:r>
              <a:rPr lang="en-US" spc="-30" dirty="0">
                <a:solidFill>
                  <a:schemeClr val="tx1"/>
                </a:solidFill>
              </a:rPr>
              <a:t> </a:t>
            </a:r>
            <a:r>
              <a:rPr lang="en-US" spc="-25" dirty="0">
                <a:solidFill>
                  <a:schemeClr val="tx1"/>
                </a:solidFill>
              </a:rPr>
              <a:t>−</a:t>
            </a:r>
            <a:r>
              <a:rPr lang="en-US" spc="-95" dirty="0">
                <a:solidFill>
                  <a:schemeClr val="tx1"/>
                </a:solidFill>
              </a:rPr>
              <a:t> </a:t>
            </a:r>
            <a:r>
              <a:rPr lang="en-US" i="1" spc="5" dirty="0">
                <a:solidFill>
                  <a:schemeClr val="tx1"/>
                </a:solidFill>
              </a:rPr>
              <a:t>e</a:t>
            </a:r>
            <a:r>
              <a:rPr lang="en-US" spc="-22" baseline="29629" dirty="0">
                <a:solidFill>
                  <a:schemeClr val="tx1"/>
                </a:solidFill>
              </a:rPr>
              <a:t>−</a:t>
            </a:r>
            <a:r>
              <a:rPr lang="en-US" baseline="29629" dirty="0">
                <a:solidFill>
                  <a:schemeClr val="tx1"/>
                </a:solidFill>
              </a:rPr>
              <a:t>0.1(30</a:t>
            </a:r>
            <a:r>
              <a:rPr lang="en-US" spc="75" baseline="29629" dirty="0">
                <a:solidFill>
                  <a:schemeClr val="tx1"/>
                </a:solidFill>
              </a:rPr>
              <a: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30" dirty="0">
                <a:solidFill>
                  <a:schemeClr val="tx1"/>
                </a:solidFill>
              </a:rPr>
              <a:t>−</a:t>
            </a:r>
            <a:r>
              <a:rPr lang="en-US" spc="-10" dirty="0">
                <a:solidFill>
                  <a:schemeClr val="tx1"/>
                </a:solidFill>
              </a:rPr>
              <a:t>93.</a:t>
            </a:r>
            <a:r>
              <a:rPr lang="en-US" spc="-5" dirty="0">
                <a:solidFill>
                  <a:schemeClr val="tx1"/>
                </a:solidFill>
              </a:rPr>
              <a:t>1 m/s</a:t>
            </a:r>
            <a:endParaRPr lang="en-US" dirty="0">
              <a:solidFill>
                <a:schemeClr val="tx1"/>
              </a:solidFill>
            </a:endParaRPr>
          </a:p>
          <a:p>
            <a:pPr marL="457200" marR="5080" indent="-457200" algn="just">
              <a:lnSpc>
                <a:spcPct val="100000"/>
              </a:lnSpc>
              <a:buAutoNum type="alphaLcParenR"/>
            </a:pPr>
            <a:endParaRPr lang="en-US" dirty="0">
              <a:solidFill>
                <a:schemeClr val="tx1"/>
              </a:solidFill>
            </a:endParaRPr>
          </a:p>
        </p:txBody>
      </p:sp>
      <p:pic>
        <p:nvPicPr>
          <p:cNvPr id="5" name="Picture 2" descr="The graph shows a decreasing curve in quadrant 4 representing the velocity of an 80 kilogram skydiver in free fall with air resistance, when k equals 8 kilograms per second. The horizontal axis is labeled t and ranges from 0 to 30 in increments of 10. The vertical axis is labeled v in meters per second and ranges from 0 to negative 98 along the negative v axis, with tick marks labeled at negative 50 and negative 98. There is a dashed horizontal line at v equals negative 98 labeled terminal velocity equals negative 98 meters per second. The curve decreases exponentially in quadrant 4 from the origin to become asymptotic to v equals negative 9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36990" y="3647192"/>
            <a:ext cx="3581314" cy="3045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450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10 </a:t>
                </a:r>
                <a:r>
                  <a:rPr lang="es-ES" sz="3100" dirty="0"/>
                  <a:t>of 15)</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5" dirty="0">
                    <a:solidFill>
                      <a:schemeClr val="tx1"/>
                    </a:solidFill>
                  </a:rPr>
                  <a:t>In Sections</a:t>
                </a:r>
                <a:r>
                  <a:rPr lang="en-US" spc="-20" dirty="0">
                    <a:solidFill>
                      <a:schemeClr val="tx1"/>
                    </a:solidFill>
                  </a:rPr>
                  <a:t> </a:t>
                </a:r>
                <a:r>
                  <a:rPr lang="en-US" spc="-10" dirty="0">
                    <a:solidFill>
                      <a:schemeClr val="tx1"/>
                    </a:solidFill>
                  </a:rPr>
                  <a:t>2</a:t>
                </a:r>
                <a:r>
                  <a:rPr lang="en-US" spc="-5" dirty="0">
                    <a:solidFill>
                      <a:schemeClr val="tx1"/>
                    </a:solidFill>
                  </a:rPr>
                  <a:t>.5</a:t>
                </a:r>
                <a:r>
                  <a:rPr lang="en-US" spc="-20" dirty="0">
                    <a:solidFill>
                      <a:schemeClr val="tx1"/>
                    </a:solidFill>
                  </a:rPr>
                  <a:t> </a:t>
                </a:r>
                <a:r>
                  <a:rPr lang="en-US" spc="-5" dirty="0">
                    <a:solidFill>
                      <a:schemeClr val="tx1"/>
                    </a:solidFill>
                  </a:rPr>
                  <a:t>and</a:t>
                </a:r>
                <a:r>
                  <a:rPr lang="en-US" spc="-20" dirty="0">
                    <a:solidFill>
                      <a:schemeClr val="tx1"/>
                    </a:solidFill>
                  </a:rPr>
                  <a:t> 4</a:t>
                </a:r>
                <a:r>
                  <a:rPr lang="en-US" spc="-5" dirty="0">
                    <a:solidFill>
                      <a:schemeClr val="tx1"/>
                    </a:solidFill>
                  </a:rPr>
                  <a:t>.5,</a:t>
                </a:r>
                <a:r>
                  <a:rPr lang="en-US" spc="-20" dirty="0">
                    <a:solidFill>
                      <a:schemeClr val="tx1"/>
                    </a:solidFill>
                  </a:rPr>
                  <a:t> </a:t>
                </a:r>
                <a:r>
                  <a:rPr lang="en-US" spc="-15" dirty="0">
                    <a:solidFill>
                      <a:schemeClr val="tx1"/>
                    </a:solidFill>
                  </a:rPr>
                  <a:t>w</a:t>
                </a:r>
                <a:r>
                  <a:rPr lang="en-US" spc="-5" dirty="0">
                    <a:solidFill>
                      <a:schemeClr val="tx1"/>
                    </a:solidFill>
                  </a:rPr>
                  <a:t>e</a:t>
                </a:r>
                <a:r>
                  <a:rPr lang="en-US" spc="-20" dirty="0">
                    <a:solidFill>
                      <a:schemeClr val="tx1"/>
                    </a:solidFill>
                  </a:rPr>
                  <a:t> </a:t>
                </a:r>
                <a:r>
                  <a:rPr lang="en-US" spc="-5" dirty="0">
                    <a:solidFill>
                      <a:schemeClr val="tx1"/>
                    </a:solidFill>
                  </a:rPr>
                  <a:t>investigated</a:t>
                </a:r>
                <a:r>
                  <a:rPr lang="en-US" spc="-15" dirty="0">
                    <a:solidFill>
                      <a:schemeClr val="tx1"/>
                    </a:solidFill>
                  </a:rPr>
                  <a:t> </a:t>
                </a:r>
                <a:r>
                  <a:rPr lang="en-US" spc="-5" dirty="0">
                    <a:solidFill>
                      <a:schemeClr val="tx1"/>
                    </a:solidFill>
                  </a:rPr>
                  <a:t>limits</a:t>
                </a:r>
                <a:r>
                  <a:rPr lang="en-US" spc="-20" dirty="0">
                    <a:solidFill>
                      <a:schemeClr val="tx1"/>
                    </a:solidFill>
                  </a:rPr>
                  <a:t> </a:t>
                </a:r>
                <a:r>
                  <a:rPr lang="en-US" spc="-5" dirty="0">
                    <a:solidFill>
                      <a:schemeClr val="tx1"/>
                    </a:solidFill>
                  </a:rPr>
                  <a:t>in</a:t>
                </a:r>
                <a:r>
                  <a:rPr lang="en-US" spc="-10" dirty="0">
                    <a:solidFill>
                      <a:schemeClr val="tx1"/>
                    </a:solidFill>
                  </a:rPr>
                  <a:t>volvin</a:t>
                </a:r>
                <a:r>
                  <a:rPr lang="en-US" spc="-5" dirty="0">
                    <a:solidFill>
                      <a:schemeClr val="tx1"/>
                    </a:solidFill>
                  </a:rPr>
                  <a:t>g</a:t>
                </a:r>
                <a:r>
                  <a:rPr lang="en-US" spc="-50" dirty="0">
                    <a:solidFill>
                      <a:schemeClr val="tx1"/>
                    </a:solidFill>
                  </a:rPr>
                  <a:t> </a:t>
                </a:r>
                <a:r>
                  <a:rPr lang="en-US" spc="-10" dirty="0">
                    <a:solidFill>
                      <a:schemeClr val="tx1"/>
                    </a:solidFill>
                  </a:rPr>
                  <a:t>th</a:t>
                </a:r>
                <a:r>
                  <a:rPr lang="en-US" spc="-5" dirty="0">
                    <a:solidFill>
                      <a:schemeClr val="tx1"/>
                    </a:solidFill>
                  </a:rPr>
                  <a:t>e</a:t>
                </a:r>
                <a:r>
                  <a:rPr lang="en-US" spc="-50" dirty="0">
                    <a:solidFill>
                      <a:schemeClr val="tx1"/>
                    </a:solidFill>
                  </a:rPr>
                  <a:t> </a:t>
                </a:r>
                <a:r>
                  <a:rPr lang="en-US" spc="-15" dirty="0">
                    <a:solidFill>
                      <a:schemeClr val="tx1"/>
                    </a:solidFill>
                  </a:rPr>
                  <a:t>maximu</a:t>
                </a:r>
                <a:r>
                  <a:rPr lang="en-US" spc="-10" dirty="0">
                    <a:solidFill>
                      <a:schemeClr val="tx1"/>
                    </a:solidFill>
                  </a:rPr>
                  <a:t>m</a:t>
                </a:r>
                <a:r>
                  <a:rPr lang="en-US" spc="-50" dirty="0">
                    <a:solidFill>
                      <a:schemeClr val="tx1"/>
                    </a:solidFill>
                  </a:rPr>
                  <a:t> </a:t>
                </a:r>
                <a:r>
                  <a:rPr lang="en-US" spc="-10" dirty="0">
                    <a:solidFill>
                      <a:schemeClr val="tx1"/>
                    </a:solidFill>
                  </a:rPr>
                  <a:t>heigh</a:t>
                </a:r>
                <a:r>
                  <a:rPr lang="en-US" spc="-5" dirty="0">
                    <a:solidFill>
                      <a:schemeClr val="tx1"/>
                    </a:solidFill>
                  </a:rPr>
                  <a:t>t</a:t>
                </a:r>
                <a:r>
                  <a:rPr lang="en-US" spc="-50" dirty="0">
                    <a:solidFill>
                      <a:schemeClr val="tx1"/>
                    </a:solidFill>
                  </a:rPr>
                  <a:t> </a:t>
                </a:r>
                <a:r>
                  <a:rPr lang="en-US" spc="-10" dirty="0">
                    <a:solidFill>
                      <a:schemeClr val="tx1"/>
                    </a:solidFill>
                  </a:rPr>
                  <a:t>attaine</a:t>
                </a:r>
                <a:r>
                  <a:rPr lang="en-US" spc="-5" dirty="0">
                    <a:solidFill>
                      <a:schemeClr val="tx1"/>
                    </a:solidFill>
                  </a:rPr>
                  <a:t>d</a:t>
                </a:r>
                <a:r>
                  <a:rPr lang="en-US" spc="-50" dirty="0">
                    <a:solidFill>
                      <a:schemeClr val="tx1"/>
                    </a:solidFill>
                  </a:rPr>
                  <a:t> </a:t>
                </a:r>
                <a:r>
                  <a:rPr lang="en-US" spc="-10" dirty="0">
                    <a:solidFill>
                      <a:schemeClr val="tx1"/>
                    </a:solidFill>
                  </a:rPr>
                  <a:t>b</a:t>
                </a:r>
                <a:r>
                  <a:rPr lang="en-US" spc="-5" dirty="0">
                    <a:solidFill>
                      <a:schemeClr val="tx1"/>
                    </a:solidFill>
                  </a:rPr>
                  <a:t>y</a:t>
                </a:r>
                <a:r>
                  <a:rPr lang="en-US" spc="-50" dirty="0">
                    <a:solidFill>
                      <a:schemeClr val="tx1"/>
                    </a:solidFill>
                  </a:rPr>
                  <a:t> </a:t>
                </a:r>
                <a:r>
                  <a:rPr lang="en-US" spc="-5" dirty="0">
                    <a:solidFill>
                      <a:schemeClr val="tx1"/>
                    </a:solidFill>
                  </a:rPr>
                  <a:t>a</a:t>
                </a:r>
                <a:r>
                  <a:rPr lang="en-US" spc="-50" dirty="0">
                    <a:solidFill>
                      <a:schemeClr val="tx1"/>
                    </a:solidFill>
                  </a:rPr>
                  <a:t> </a:t>
                </a:r>
                <a:r>
                  <a:rPr lang="en-US" spc="-10" dirty="0">
                    <a:solidFill>
                      <a:schemeClr val="tx1"/>
                    </a:solidFill>
                  </a:rPr>
                  <a:t>1-k</a:t>
                </a:r>
                <a:r>
                  <a:rPr lang="en-US" spc="-5" dirty="0">
                    <a:solidFill>
                      <a:schemeClr val="tx1"/>
                    </a:solidFill>
                  </a:rPr>
                  <a:t>g</a:t>
                </a:r>
                <a:r>
                  <a:rPr lang="en-US" spc="-50" dirty="0">
                    <a:solidFill>
                      <a:schemeClr val="tx1"/>
                    </a:solidFill>
                  </a:rPr>
                  <a:t> </a:t>
                </a:r>
                <a:r>
                  <a:rPr lang="en-US" spc="-10" dirty="0">
                    <a:solidFill>
                      <a:schemeClr val="tx1"/>
                    </a:solidFill>
                  </a:rPr>
                  <a:t>bal</a:t>
                </a:r>
                <a:r>
                  <a:rPr lang="en-US" spc="-5" dirty="0">
                    <a:solidFill>
                      <a:schemeClr val="tx1"/>
                    </a:solidFill>
                  </a:rPr>
                  <a:t>l</a:t>
                </a:r>
                <a:r>
                  <a:rPr lang="en-US" spc="-50"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50" dirty="0">
                    <a:solidFill>
                      <a:schemeClr val="tx1"/>
                    </a:solidFill>
                  </a:rPr>
                  <a:t> </a:t>
                </a:r>
                <a:r>
                  <a:rPr lang="en-US" spc="-10" dirty="0">
                    <a:solidFill>
                      <a:schemeClr val="tx1"/>
                    </a:solidFill>
                  </a:rPr>
                  <a:t>i</a:t>
                </a:r>
                <a:r>
                  <a:rPr lang="en-US" spc="-5" dirty="0">
                    <a:solidFill>
                      <a:schemeClr val="tx1"/>
                    </a:solidFill>
                  </a:rPr>
                  <a:t>s</a:t>
                </a:r>
                <a:r>
                  <a:rPr lang="en-US" spc="-50" dirty="0">
                    <a:solidFill>
                      <a:schemeClr val="tx1"/>
                    </a:solidFill>
                  </a:rPr>
                  <a:t> </a:t>
                </a:r>
                <a:r>
                  <a:rPr lang="en-US" spc="-10" dirty="0">
                    <a:solidFill>
                      <a:schemeClr val="tx1"/>
                    </a:solidFill>
                  </a:rPr>
                  <a:t>launche</a:t>
                </a:r>
                <a:r>
                  <a:rPr lang="en-US" spc="-5" dirty="0">
                    <a:solidFill>
                      <a:schemeClr val="tx1"/>
                    </a:solidFill>
                  </a:rPr>
                  <a:t>d</a:t>
                </a:r>
                <a:r>
                  <a:rPr lang="en-US" spc="-50" dirty="0">
                    <a:solidFill>
                      <a:schemeClr val="tx1"/>
                    </a:solidFill>
                  </a:rPr>
                  <a:t> </a:t>
                </a:r>
                <a:r>
                  <a:rPr lang="en-US" spc="-10" dirty="0">
                    <a:solidFill>
                      <a:schemeClr val="tx1"/>
                    </a:solidFill>
                  </a:rPr>
                  <a:t>upwar</a:t>
                </a:r>
                <a:r>
                  <a:rPr lang="en-US" spc="-5" dirty="0">
                    <a:solidFill>
                      <a:schemeClr val="tx1"/>
                    </a:solidFill>
                  </a:rPr>
                  <a:t>d</a:t>
                </a:r>
                <a:r>
                  <a:rPr lang="en-US" spc="-50" dirty="0">
                    <a:solidFill>
                      <a:schemeClr val="tx1"/>
                    </a:solidFill>
                  </a:rPr>
                  <a:t> </a:t>
                </a:r>
                <a:r>
                  <a:rPr lang="en-US" spc="-10" dirty="0">
                    <a:solidFill>
                      <a:schemeClr val="tx1"/>
                    </a:solidFill>
                  </a:rPr>
                  <a:t>a</a:t>
                </a:r>
                <a:r>
                  <a:rPr lang="en-US" spc="-5" dirty="0">
                    <a:solidFill>
                      <a:schemeClr val="tx1"/>
                    </a:solidFill>
                  </a:rPr>
                  <a:t>t</a:t>
                </a:r>
                <a:r>
                  <a:rPr lang="en-US" spc="-50" dirty="0">
                    <a:solidFill>
                      <a:schemeClr val="tx1"/>
                    </a:solidFill>
                  </a:rPr>
                  <a:t> </a:t>
                </a:r>
                <a:r>
                  <a:rPr lang="en-US" spc="-10" dirty="0">
                    <a:solidFill>
                      <a:schemeClr val="tx1"/>
                    </a:solidFill>
                  </a:rPr>
                  <a:t>3</a:t>
                </a:r>
                <a:r>
                  <a:rPr lang="en-US" spc="-5" dirty="0">
                    <a:solidFill>
                      <a:schemeClr val="tx1"/>
                    </a:solidFill>
                  </a:rPr>
                  <a:t>0</a:t>
                </a:r>
                <a:r>
                  <a:rPr lang="en-US" spc="-50" dirty="0">
                    <a:solidFill>
                      <a:schemeClr val="tx1"/>
                    </a:solidFill>
                  </a:rPr>
                  <a:t> </a:t>
                </a:r>
                <a:r>
                  <a:rPr lang="en-US" spc="-15" dirty="0">
                    <a:solidFill>
                      <a:schemeClr val="tx1"/>
                    </a:solidFill>
                  </a:rPr>
                  <a:t>m/</a:t>
                </a:r>
                <a:r>
                  <a:rPr lang="en-US" spc="-5" dirty="0">
                    <a:solidFill>
                      <a:schemeClr val="tx1"/>
                    </a:solidFill>
                  </a:rPr>
                  <a:t>s</a:t>
                </a:r>
                <a:r>
                  <a:rPr lang="en-US" spc="-50" dirty="0">
                    <a:solidFill>
                      <a:schemeClr val="tx1"/>
                    </a:solidFill>
                  </a:rPr>
                  <a:t> </a:t>
                </a:r>
                <a:r>
                  <a:rPr lang="en-US" spc="-10" dirty="0">
                    <a:solidFill>
                      <a:schemeClr val="tx1"/>
                    </a:solidFill>
                  </a:rPr>
                  <a:t>and </a:t>
                </a:r>
                <a:r>
                  <a:rPr lang="en-US" spc="-5" dirty="0">
                    <a:solidFill>
                      <a:schemeClr val="tx1"/>
                    </a:solidFill>
                  </a:rPr>
                  <a:t>acted</a:t>
                </a:r>
                <a:r>
                  <a:rPr lang="en-US" spc="-10" dirty="0">
                    <a:solidFill>
                      <a:schemeClr val="tx1"/>
                    </a:solidFill>
                  </a:rPr>
                  <a:t> </a:t>
                </a:r>
                <a:r>
                  <a:rPr lang="en-US" spc="-5" dirty="0">
                    <a:solidFill>
                      <a:schemeClr val="tx1"/>
                    </a:solidFill>
                  </a:rPr>
                  <a:t>on</a:t>
                </a:r>
                <a:r>
                  <a:rPr lang="en-US" spc="-15" dirty="0">
                    <a:solidFill>
                      <a:schemeClr val="tx1"/>
                    </a:solidFill>
                  </a:rPr>
                  <a:t> </a:t>
                </a:r>
                <a:r>
                  <a:rPr lang="en-US" spc="-5" dirty="0">
                    <a:solidFill>
                      <a:schemeClr val="tx1"/>
                    </a:solidFill>
                  </a:rPr>
                  <a:t>by</a:t>
                </a:r>
                <a:r>
                  <a:rPr lang="en-US" spc="-10" dirty="0">
                    <a:solidFill>
                      <a:schemeClr val="tx1"/>
                    </a:solidFill>
                  </a:rPr>
                  <a:t> </a:t>
                </a:r>
                <a:r>
                  <a:rPr lang="en-US" spc="-5" dirty="0">
                    <a:solidFill>
                      <a:schemeClr val="tx1"/>
                    </a:solidFill>
                  </a:rPr>
                  <a:t>gravity</a:t>
                </a:r>
                <a:r>
                  <a:rPr lang="en-US" spc="-15" dirty="0">
                    <a:solidFill>
                      <a:schemeClr val="tx1"/>
                    </a:solidFill>
                  </a:rPr>
                  <a:t> </a:t>
                </a:r>
                <a:r>
                  <a:rPr lang="en-US" spc="-5" dirty="0">
                    <a:solidFill>
                      <a:schemeClr val="tx1"/>
                    </a:solidFill>
                  </a:rPr>
                  <a:t>and</a:t>
                </a:r>
                <a:r>
                  <a:rPr lang="en-US" spc="-10" dirty="0">
                    <a:solidFill>
                      <a:schemeClr val="tx1"/>
                    </a:solidFill>
                  </a:rPr>
                  <a:t> </a:t>
                </a:r>
                <a:r>
                  <a:rPr lang="en-US" spc="-5" dirty="0">
                    <a:solidFill>
                      <a:schemeClr val="tx1"/>
                    </a:solidFill>
                  </a:rPr>
                  <a:t>air</a:t>
                </a:r>
                <a:r>
                  <a:rPr lang="en-US" spc="-15" dirty="0">
                    <a:solidFill>
                      <a:schemeClr val="tx1"/>
                    </a:solidFill>
                  </a:rPr>
                  <a:t> </a:t>
                </a:r>
                <a:r>
                  <a:rPr lang="en-US" spc="-5" dirty="0">
                    <a:solidFill>
                      <a:schemeClr val="tx1"/>
                    </a:solidFill>
                  </a:rPr>
                  <a:t>resistance.</a:t>
                </a:r>
                <a:r>
                  <a:rPr lang="en-US" spc="-10" dirty="0">
                    <a:solidFill>
                      <a:schemeClr val="tx1"/>
                    </a:solidFill>
                  </a:rPr>
                  <a:t> We</a:t>
                </a:r>
                <a:r>
                  <a:rPr lang="en-US" spc="-15" dirty="0">
                    <a:solidFill>
                      <a:schemeClr val="tx1"/>
                    </a:solidFill>
                  </a:rPr>
                  <a:t> </a:t>
                </a:r>
                <a:r>
                  <a:rPr lang="en-US" spc="-5" dirty="0">
                    <a:solidFill>
                      <a:schemeClr val="tx1"/>
                    </a:solidFill>
                  </a:rPr>
                  <a:t>observed</a:t>
                </a:r>
                <a:r>
                  <a:rPr lang="en-US" spc="-10" dirty="0">
                    <a:solidFill>
                      <a:schemeClr val="tx1"/>
                    </a:solidFill>
                  </a:rPr>
                  <a:t> </a:t>
                </a:r>
                <a:r>
                  <a:rPr lang="en-US" spc="-5" dirty="0">
                    <a:solidFill>
                      <a:schemeClr val="tx1"/>
                    </a:solidFill>
                  </a:rPr>
                  <a:t>that</a:t>
                </a:r>
                <a:r>
                  <a:rPr lang="en-US" spc="-10" dirty="0">
                    <a:solidFill>
                      <a:schemeClr val="tx1"/>
                    </a:solidFill>
                  </a:rPr>
                  <a:t> </a:t>
                </a:r>
                <a:r>
                  <a:rPr lang="en-US" spc="-5" dirty="0">
                    <a:solidFill>
                      <a:schemeClr val="tx1"/>
                    </a:solidFill>
                  </a:rPr>
                  <a:t>the</a:t>
                </a:r>
                <a:r>
                  <a:rPr lang="en-US" spc="-15" dirty="0">
                    <a:solidFill>
                      <a:schemeClr val="tx1"/>
                    </a:solidFill>
                  </a:rPr>
                  <a:t> m</a:t>
                </a:r>
                <a:r>
                  <a:rPr lang="en-US" spc="-10" dirty="0">
                    <a:solidFill>
                      <a:schemeClr val="tx1"/>
                    </a:solidFill>
                  </a:rPr>
                  <a:t>aximum </a:t>
                </a:r>
                <a:r>
                  <a:rPr lang="en-US" spc="-5" dirty="0">
                    <a:solidFill>
                      <a:schemeClr val="tx1"/>
                    </a:solidFill>
                  </a:rPr>
                  <a:t>height</a:t>
                </a:r>
                <a:r>
                  <a:rPr lang="en-US" spc="-10" dirty="0">
                    <a:solidFill>
                      <a:schemeClr val="tx1"/>
                    </a:solidFill>
                  </a:rPr>
                  <a:t> </a:t>
                </a:r>
                <a:r>
                  <a:rPr lang="en-US" spc="-5" dirty="0">
                    <a:solidFill>
                      <a:schemeClr val="tx1"/>
                    </a:solidFill>
                  </a:rPr>
                  <a:t>(in </a:t>
                </a:r>
                <a:r>
                  <a:rPr lang="en-US" spc="-15" dirty="0">
                    <a:solidFill>
                      <a:schemeClr val="tx1"/>
                    </a:solidFill>
                  </a:rPr>
                  <a:t>m</a:t>
                </a:r>
                <a:r>
                  <a:rPr lang="en-US" spc="-5" dirty="0">
                    <a:solidFill>
                      <a:schemeClr val="tx1"/>
                    </a:solidFill>
                  </a:rPr>
                  <a:t>eters) depends</a:t>
                </a:r>
                <a:r>
                  <a:rPr lang="en-US" dirty="0">
                    <a:solidFill>
                      <a:schemeClr val="tx1"/>
                    </a:solidFill>
                  </a:rPr>
                  <a:t> </a:t>
                </a:r>
                <a:r>
                  <a:rPr lang="en-US" spc="-5" dirty="0">
                    <a:solidFill>
                      <a:schemeClr val="tx1"/>
                    </a:solidFill>
                  </a:rPr>
                  <a:t>on</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strength</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air</a:t>
                </a:r>
                <a:r>
                  <a:rPr lang="en-US" dirty="0">
                    <a:solidFill>
                      <a:schemeClr val="tx1"/>
                    </a:solidFill>
                  </a:rPr>
                  <a:t> </a:t>
                </a:r>
                <a:r>
                  <a:rPr lang="en-US" spc="-5" dirty="0">
                    <a:solidFill>
                      <a:schemeClr val="tx1"/>
                    </a:solidFill>
                  </a:rPr>
                  <a:t>resistance</a:t>
                </a:r>
                <a:r>
                  <a:rPr lang="en-US" dirty="0">
                    <a:solidFill>
                      <a:schemeClr val="tx1"/>
                    </a:solidFill>
                  </a:rPr>
                  <a:t> </a:t>
                </a:r>
                <a:r>
                  <a:rPr lang="en-US" spc="-5" dirty="0">
                    <a:solidFill>
                      <a:schemeClr val="tx1"/>
                    </a:solidFill>
                  </a:rPr>
                  <a:t>(i.e.,</a:t>
                </a:r>
                <a:r>
                  <a:rPr lang="en-US" dirty="0">
                    <a:solidFill>
                      <a:schemeClr val="tx1"/>
                    </a:solidFill>
                  </a:rPr>
                  <a:t> </a:t>
                </a:r>
                <a:r>
                  <a:rPr lang="en-US" spc="-5" dirty="0">
                    <a:solidFill>
                      <a:schemeClr val="tx1"/>
                    </a:solidFill>
                  </a:rPr>
                  <a:t>on</a:t>
                </a:r>
                <a:r>
                  <a:rPr lang="en-US" dirty="0">
                    <a:solidFill>
                      <a:schemeClr val="tx1"/>
                    </a:solidFill>
                  </a:rPr>
                  <a:t> </a:t>
                </a:r>
                <a:r>
                  <a:rPr lang="en-US" spc="-5" dirty="0">
                    <a:solidFill>
                      <a:schemeClr val="tx1"/>
                    </a:solidFill>
                  </a:rPr>
                  <a:t>the</a:t>
                </a:r>
                <a:r>
                  <a:rPr lang="en-US" dirty="0">
                    <a:solidFill>
                      <a:schemeClr val="tx1"/>
                    </a:solidFill>
                  </a:rPr>
                  <a:t> </a:t>
                </a:r>
                <a:r>
                  <a:rPr lang="en-US" spc="-10" dirty="0">
                    <a:solidFill>
                      <a:schemeClr val="tx1"/>
                    </a:solidFill>
                  </a:rPr>
                  <a:t>p</a:t>
                </a:r>
                <a:r>
                  <a:rPr lang="en-US" spc="-5" dirty="0">
                    <a:solidFill>
                      <a:schemeClr val="tx1"/>
                    </a:solidFill>
                  </a:rPr>
                  <a:t>roportionality</a:t>
                </a:r>
                <a:r>
                  <a:rPr lang="en-US" dirty="0">
                    <a:solidFill>
                      <a:schemeClr val="tx1"/>
                    </a:solidFill>
                  </a:rPr>
                  <a:t> </a:t>
                </a:r>
                <a:r>
                  <a:rPr lang="en-US" spc="-5" dirty="0">
                    <a:solidFill>
                      <a:schemeClr val="tx1"/>
                    </a:solidFill>
                  </a:rPr>
                  <a:t>constant</a:t>
                </a:r>
                <a:r>
                  <a:rPr lang="en-US" dirty="0">
                    <a:solidFill>
                      <a:schemeClr val="tx1"/>
                    </a:solidFill>
                  </a:rPr>
                  <a:t> </a:t>
                </a:r>
                <a:r>
                  <a:rPr lang="en-US" i="1" spc="50" dirty="0">
                    <a:solidFill>
                      <a:schemeClr val="tx1"/>
                    </a:solidFill>
                  </a:rPr>
                  <a:t>k</a:t>
                </a:r>
                <a:r>
                  <a:rPr lang="en-US" spc="-5" dirty="0">
                    <a:solidFill>
                      <a:schemeClr val="tx1"/>
                    </a:solidFill>
                  </a:rPr>
                  <a:t>), a r</a:t>
                </a:r>
                <a:r>
                  <a:rPr lang="en-US" spc="-10" dirty="0">
                    <a:solidFill>
                      <a:schemeClr val="tx1"/>
                    </a:solidFill>
                  </a:rPr>
                  <a:t>elationshi</a:t>
                </a:r>
                <a:r>
                  <a:rPr lang="en-US" spc="-5" dirty="0">
                    <a:solidFill>
                      <a:schemeClr val="tx1"/>
                    </a:solidFill>
                  </a:rPr>
                  <a:t>p </a:t>
                </a:r>
                <a:r>
                  <a:rPr lang="en-US" spc="-10" dirty="0">
                    <a:solidFill>
                      <a:schemeClr val="tx1"/>
                    </a:solidFill>
                  </a:rPr>
                  <a:t>give</a:t>
                </a:r>
                <a:r>
                  <a:rPr lang="en-US" spc="-5" dirty="0">
                    <a:solidFill>
                      <a:schemeClr val="tx1"/>
                    </a:solidFill>
                  </a:rPr>
                  <a:t>n </a:t>
                </a:r>
                <a:r>
                  <a:rPr lang="en-US" spc="-10" dirty="0">
                    <a:solidFill>
                      <a:schemeClr val="tx1"/>
                    </a:solidFill>
                  </a:rPr>
                  <a:t>by</a:t>
                </a:r>
              </a:p>
              <a:p>
                <a:pPr marL="0" marR="5080" indent="0">
                  <a:lnSpc>
                    <a:spcPct val="100000"/>
                  </a:lnSpc>
                  <a:buNone/>
                </a:pP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𝐻</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𝑘</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30</m:t>
                          </m:r>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−9.8</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150</m:t>
                                      </m:r>
                                      <m:r>
                                        <a:rPr lang="en-US" b="0" i="1" smtClean="0">
                                          <a:solidFill>
                                            <a:schemeClr val="tx1"/>
                                          </a:solidFill>
                                          <a:latin typeface="Cambria Math" panose="02040503050406030204" pitchFamily="18" charset="0"/>
                                        </a:rPr>
                                        <m:t>𝑘</m:t>
                                      </m:r>
                                    </m:num>
                                    <m:den>
                                      <m:r>
                                        <a:rPr lang="en-US" b="0" i="1" smtClean="0">
                                          <a:solidFill>
                                            <a:schemeClr val="tx1"/>
                                          </a:solidFill>
                                          <a:latin typeface="Cambria Math" panose="02040503050406030204" pitchFamily="18" charset="0"/>
                                        </a:rPr>
                                        <m:t>49</m:t>
                                      </m:r>
                                    </m:den>
                                  </m:f>
                                  <m:r>
                                    <a:rPr lang="en-US" b="0" i="1" smtClean="0">
                                      <a:solidFill>
                                        <a:schemeClr val="tx1"/>
                                      </a:solidFill>
                                      <a:latin typeface="Cambria Math" panose="02040503050406030204" pitchFamily="18" charset="0"/>
                                    </a:rPr>
                                    <m:t>+1</m:t>
                                  </m:r>
                                </m:e>
                              </m:d>
                            </m:e>
                          </m:func>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𝑘</m:t>
                              </m:r>
                            </m:e>
                            <m:sup>
                              <m:r>
                                <a:rPr lang="en-US" b="0" i="1" smtClean="0">
                                  <a:solidFill>
                                    <a:schemeClr val="tx1"/>
                                  </a:solidFill>
                                  <a:latin typeface="Cambria Math" panose="02040503050406030204" pitchFamily="18" charset="0"/>
                                </a:rPr>
                                <m:t>2</m:t>
                              </m:r>
                            </m:sup>
                          </m:sSup>
                        </m:den>
                      </m:f>
                    </m:oMath>
                  </m:oMathPara>
                </a14:m>
                <a:endParaRPr lang="en-US" dirty="0">
                  <a:solidFill>
                    <a:schemeClr val="tx1"/>
                  </a:solidFill>
                </a:endParaRPr>
              </a:p>
              <a:p>
                <a:pPr marL="0" marR="5080" indent="0">
                  <a:lnSpc>
                    <a:spcPct val="100000"/>
                  </a:lnSpc>
                  <a:buNone/>
                </a:pPr>
                <a:r>
                  <a:rPr lang="en-US" spc="-10" dirty="0">
                    <a:solidFill>
                      <a:schemeClr val="tx1"/>
                    </a:solidFill>
                  </a:rPr>
                  <a:t>Usin</a:t>
                </a:r>
                <a:r>
                  <a:rPr lang="en-US" spc="-5" dirty="0">
                    <a:solidFill>
                      <a:schemeClr val="tx1"/>
                    </a:solidFill>
                  </a:rPr>
                  <a:t>g</a:t>
                </a:r>
                <a:r>
                  <a:rPr lang="en-US" spc="30" dirty="0">
                    <a:solidFill>
                      <a:schemeClr val="tx1"/>
                    </a:solidFill>
                  </a:rPr>
                  <a:t> </a:t>
                </a:r>
                <a:r>
                  <a:rPr lang="en-US" spc="-15" dirty="0">
                    <a:solidFill>
                      <a:schemeClr val="tx1"/>
                    </a:solidFill>
                  </a:rPr>
                  <a:t>Eq</a:t>
                </a:r>
                <a:r>
                  <a:rPr lang="en-US" spc="-5" dirty="0">
                    <a:solidFill>
                      <a:schemeClr val="tx1"/>
                    </a:solidFill>
                  </a:rPr>
                  <a:t>.</a:t>
                </a:r>
                <a:r>
                  <a:rPr lang="en-US" spc="35" dirty="0">
                    <a:solidFill>
                      <a:schemeClr val="tx1"/>
                    </a:solidFill>
                  </a:rPr>
                  <a:t> </a:t>
                </a:r>
                <a:r>
                  <a:rPr lang="en-US" spc="-10" dirty="0">
                    <a:solidFill>
                      <a:schemeClr val="tx1"/>
                    </a:solidFill>
                  </a:rPr>
                  <a:t>(4)</a:t>
                </a:r>
                <a:r>
                  <a:rPr lang="en-US" spc="-5" dirty="0">
                    <a:solidFill>
                      <a:schemeClr val="tx1"/>
                    </a:solidFill>
                  </a:rPr>
                  <a:t>,</a:t>
                </a:r>
                <a:r>
                  <a:rPr lang="en-US" spc="30" dirty="0">
                    <a:solidFill>
                      <a:schemeClr val="tx1"/>
                    </a:solidFill>
                  </a:rPr>
                  <a:t> </a:t>
                </a:r>
                <a:r>
                  <a:rPr lang="en-US" spc="-15" dirty="0">
                    <a:solidFill>
                      <a:schemeClr val="tx1"/>
                    </a:solidFill>
                  </a:rPr>
                  <a:t>w</a:t>
                </a:r>
                <a:r>
                  <a:rPr lang="en-US" spc="-5" dirty="0">
                    <a:solidFill>
                      <a:schemeClr val="tx1"/>
                    </a:solidFill>
                  </a:rPr>
                  <a:t>e</a:t>
                </a:r>
                <a:r>
                  <a:rPr lang="en-US" spc="35" dirty="0">
                    <a:solidFill>
                      <a:schemeClr val="tx1"/>
                    </a:solidFill>
                  </a:rPr>
                  <a:t> </a:t>
                </a:r>
                <a:r>
                  <a:rPr lang="en-US" spc="-10" dirty="0">
                    <a:solidFill>
                      <a:schemeClr val="tx1"/>
                    </a:solidFill>
                  </a:rPr>
                  <a:t>ca</a:t>
                </a:r>
                <a:r>
                  <a:rPr lang="en-US" spc="-5" dirty="0">
                    <a:solidFill>
                      <a:schemeClr val="tx1"/>
                    </a:solidFill>
                  </a:rPr>
                  <a:t>n</a:t>
                </a:r>
                <a:r>
                  <a:rPr lang="en-US" spc="35" dirty="0">
                    <a:solidFill>
                      <a:schemeClr val="tx1"/>
                    </a:solidFill>
                  </a:rPr>
                  <a:t> </a:t>
                </a:r>
                <a:r>
                  <a:rPr lang="en-US" spc="-10" dirty="0">
                    <a:solidFill>
                      <a:schemeClr val="tx1"/>
                    </a:solidFill>
                  </a:rPr>
                  <a:t>now</a:t>
                </a:r>
                <a:r>
                  <a:rPr lang="en-US" spc="35" dirty="0">
                    <a:solidFill>
                      <a:schemeClr val="tx1"/>
                    </a:solidFill>
                  </a:rPr>
                  <a:t> </a:t>
                </a:r>
                <a:r>
                  <a:rPr lang="en-US" spc="-10" dirty="0">
                    <a:solidFill>
                      <a:schemeClr val="tx1"/>
                    </a:solidFill>
                  </a:rPr>
                  <a:t>deriv</a:t>
                </a:r>
                <a:r>
                  <a:rPr lang="en-US" spc="-5" dirty="0">
                    <a:solidFill>
                      <a:schemeClr val="tx1"/>
                    </a:solidFill>
                  </a:rPr>
                  <a:t>e</a:t>
                </a:r>
                <a:r>
                  <a:rPr lang="en-US" spc="35" dirty="0">
                    <a:solidFill>
                      <a:schemeClr val="tx1"/>
                    </a:solidFill>
                  </a:rPr>
                  <a:t> </a:t>
                </a:r>
                <a:r>
                  <a:rPr lang="en-US" spc="-5" dirty="0">
                    <a:solidFill>
                      <a:schemeClr val="tx1"/>
                    </a:solidFill>
                  </a:rPr>
                  <a:t>t</a:t>
                </a:r>
                <a:r>
                  <a:rPr lang="en-US" spc="-10" dirty="0">
                    <a:solidFill>
                      <a:schemeClr val="tx1"/>
                    </a:solidFill>
                  </a:rPr>
                  <a:t>hi</a:t>
                </a:r>
                <a:r>
                  <a:rPr lang="en-US" spc="-5" dirty="0">
                    <a:solidFill>
                      <a:schemeClr val="tx1"/>
                    </a:solidFill>
                  </a:rPr>
                  <a:t>s</a:t>
                </a:r>
                <a:r>
                  <a:rPr lang="en-US" spc="30" dirty="0">
                    <a:solidFill>
                      <a:schemeClr val="tx1"/>
                    </a:solidFill>
                  </a:rPr>
                  <a:t> </a:t>
                </a:r>
                <a:r>
                  <a:rPr lang="en-US" spc="-10" dirty="0">
                    <a:solidFill>
                      <a:schemeClr val="tx1"/>
                    </a:solidFill>
                  </a:rPr>
                  <a:t>equation</a:t>
                </a:r>
                <a:r>
                  <a:rPr lang="en-US" spc="-5" dirty="0">
                    <a:solidFill>
                      <a:schemeClr val="tx1"/>
                    </a:solidFill>
                  </a:rPr>
                  <a:t>.</a:t>
                </a:r>
                <a:r>
                  <a:rPr lang="en-US" spc="35" dirty="0">
                    <a:solidFill>
                      <a:schemeClr val="tx1"/>
                    </a:solidFill>
                  </a:rPr>
                  <a:t> </a:t>
                </a:r>
                <a:r>
                  <a:rPr lang="en-US" spc="-10" dirty="0">
                    <a:solidFill>
                      <a:schemeClr val="tx1"/>
                    </a:solidFill>
                  </a:rPr>
                  <a:t>I</a:t>
                </a:r>
                <a:r>
                  <a:rPr lang="en-US" spc="-5" dirty="0">
                    <a:solidFill>
                      <a:schemeClr val="tx1"/>
                    </a:solidFill>
                  </a:rPr>
                  <a:t>n</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nex</a:t>
                </a:r>
                <a:r>
                  <a:rPr lang="en-US" spc="-5" dirty="0">
                    <a:solidFill>
                      <a:schemeClr val="tx1"/>
                    </a:solidFill>
                  </a:rPr>
                  <a:t>t</a:t>
                </a:r>
                <a:r>
                  <a:rPr lang="en-US" spc="35" dirty="0">
                    <a:solidFill>
                      <a:schemeClr val="tx1"/>
                    </a:solidFill>
                  </a:rPr>
                  <a:t> </a:t>
                </a:r>
                <a:r>
                  <a:rPr lang="en-US" spc="-10" dirty="0">
                    <a:solidFill>
                      <a:schemeClr val="tx1"/>
                    </a:solidFill>
                  </a:rPr>
                  <a:t>example</a:t>
                </a:r>
                <a:r>
                  <a:rPr lang="en-US" spc="-5" dirty="0">
                    <a:solidFill>
                      <a:schemeClr val="tx1"/>
                    </a:solidFill>
                  </a:rPr>
                  <a:t>,</a:t>
                </a:r>
                <a:r>
                  <a:rPr lang="en-US" spc="35" dirty="0">
                    <a:solidFill>
                      <a:schemeClr val="tx1"/>
                    </a:solidFill>
                  </a:rPr>
                  <a:t> </a:t>
                </a:r>
                <a:r>
                  <a:rPr lang="en-US" spc="-15" dirty="0">
                    <a:solidFill>
                      <a:schemeClr val="tx1"/>
                    </a:solidFill>
                  </a:rPr>
                  <a:t>w</a:t>
                </a:r>
                <a:r>
                  <a:rPr lang="en-US" spc="-5" dirty="0">
                    <a:solidFill>
                      <a:schemeClr val="tx1"/>
                    </a:solidFill>
                  </a:rPr>
                  <a:t>e</a:t>
                </a:r>
                <a:r>
                  <a:rPr lang="en-US" spc="35" dirty="0">
                    <a:solidFill>
                      <a:schemeClr val="tx1"/>
                    </a:solidFill>
                  </a:rPr>
                  <a:t> </a:t>
                </a:r>
                <a:r>
                  <a:rPr lang="en-US" spc="-10" dirty="0">
                    <a:solidFill>
                      <a:schemeClr val="tx1"/>
                    </a:solidFill>
                  </a:rPr>
                  <a:t>fin</a:t>
                </a:r>
                <a:r>
                  <a:rPr lang="en-US" spc="-5" dirty="0">
                    <a:solidFill>
                      <a:schemeClr val="tx1"/>
                    </a:solidFill>
                  </a:rPr>
                  <a:t>d</a:t>
                </a:r>
                <a:r>
                  <a:rPr lang="en-US" spc="30" dirty="0">
                    <a:solidFill>
                      <a:schemeClr val="tx1"/>
                    </a:solidFill>
                  </a:rPr>
                  <a:t> </a:t>
                </a:r>
                <a:r>
                  <a:rPr lang="en-US" spc="-10" dirty="0">
                    <a:solidFill>
                      <a:schemeClr val="tx1"/>
                    </a:solidFill>
                  </a:rPr>
                  <a:t>equations </a:t>
                </a:r>
                <a:r>
                  <a:rPr lang="en-US" spc="-5" dirty="0">
                    <a:solidFill>
                      <a:schemeClr val="tx1"/>
                    </a:solidFill>
                  </a:rPr>
                  <a:t>for</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projectile’s</a:t>
                </a:r>
                <a:r>
                  <a:rPr lang="en-US" spc="-35" dirty="0">
                    <a:solidFill>
                      <a:schemeClr val="tx1"/>
                    </a:solidFill>
                  </a:rPr>
                  <a:t> </a:t>
                </a:r>
                <a:r>
                  <a:rPr lang="en-US" spc="-5" dirty="0">
                    <a:solidFill>
                      <a:schemeClr val="tx1"/>
                    </a:solidFill>
                  </a:rPr>
                  <a:t>velocity</a:t>
                </a:r>
                <a:r>
                  <a:rPr lang="en-US" spc="-35" dirty="0">
                    <a:solidFill>
                      <a:schemeClr val="tx1"/>
                    </a:solidFill>
                  </a:rPr>
                  <a:t> </a:t>
                </a:r>
                <a:r>
                  <a:rPr lang="en-US" i="1" spc="-75"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a:t>
                </a:r>
                <a:r>
                  <a:rPr lang="en-US" spc="-35" dirty="0">
                    <a:solidFill>
                      <a:schemeClr val="tx1"/>
                    </a:solidFill>
                  </a:rPr>
                  <a:t> </a:t>
                </a:r>
                <a:r>
                  <a:rPr lang="en-US" spc="-10" dirty="0">
                    <a:solidFill>
                      <a:schemeClr val="tx1"/>
                    </a:solidFill>
                  </a:rPr>
                  <a:t>an</a:t>
                </a:r>
                <a:r>
                  <a:rPr lang="en-US" spc="-5" dirty="0">
                    <a:solidFill>
                      <a:schemeClr val="tx1"/>
                    </a:solidFill>
                  </a:rPr>
                  <a:t>d</a:t>
                </a:r>
                <a:r>
                  <a:rPr lang="en-US" spc="-35" dirty="0">
                    <a:solidFill>
                      <a:schemeClr val="tx1"/>
                    </a:solidFill>
                  </a:rPr>
                  <a:t> </a:t>
                </a:r>
                <a:r>
                  <a:rPr lang="en-US" spc="-10" dirty="0">
                    <a:solidFill>
                      <a:schemeClr val="tx1"/>
                    </a:solidFill>
                  </a:rPr>
                  <a:t>heigh</a:t>
                </a:r>
                <a:r>
                  <a:rPr lang="en-US" spc="-5" dirty="0">
                    <a:solidFill>
                      <a:schemeClr val="tx1"/>
                    </a:solidFill>
                  </a:rPr>
                  <a:t>t</a:t>
                </a:r>
                <a:r>
                  <a:rPr lang="en-US" spc="30"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a:t>
                </a:r>
                <a:r>
                  <a:rPr lang="en-US" spc="-35" dirty="0">
                    <a:solidFill>
                      <a:schemeClr val="tx1"/>
                    </a:solidFill>
                  </a:rPr>
                  <a:t> </a:t>
                </a:r>
                <a:r>
                  <a:rPr lang="en-US" spc="-15" dirty="0">
                    <a:solidFill>
                      <a:schemeClr val="tx1"/>
                    </a:solidFill>
                  </a:rPr>
                  <a:t>Th</a:t>
                </a:r>
                <a:r>
                  <a:rPr lang="en-US" spc="-5" dirty="0">
                    <a:solidFill>
                      <a:schemeClr val="tx1"/>
                    </a:solidFill>
                  </a:rPr>
                  <a:t>e</a:t>
                </a:r>
                <a:r>
                  <a:rPr lang="en-US" spc="-35" dirty="0">
                    <a:solidFill>
                      <a:schemeClr val="tx1"/>
                    </a:solidFill>
                  </a:rPr>
                  <a:t> </a:t>
                </a:r>
                <a:r>
                  <a:rPr lang="en-US" spc="-15" dirty="0">
                    <a:solidFill>
                      <a:schemeClr val="tx1"/>
                    </a:solidFill>
                  </a:rPr>
                  <a:t>maximu</a:t>
                </a:r>
                <a:r>
                  <a:rPr lang="en-US" spc="-10" dirty="0">
                    <a:solidFill>
                      <a:schemeClr val="tx1"/>
                    </a:solidFill>
                  </a:rPr>
                  <a:t>m</a:t>
                </a:r>
                <a:r>
                  <a:rPr lang="en-US" spc="-35" dirty="0">
                    <a:solidFill>
                      <a:schemeClr val="tx1"/>
                    </a:solidFill>
                  </a:rPr>
                  <a:t> </a:t>
                </a:r>
                <a:r>
                  <a:rPr lang="en-US" spc="-10" dirty="0">
                    <a:solidFill>
                      <a:schemeClr val="tx1"/>
                    </a:solidFill>
                  </a:rPr>
                  <a:t>heigh</a:t>
                </a:r>
                <a:r>
                  <a:rPr lang="en-US" spc="-5" dirty="0">
                    <a:solidFill>
                      <a:schemeClr val="tx1"/>
                    </a:solidFill>
                  </a:rPr>
                  <a:t>t</a:t>
                </a:r>
                <a:r>
                  <a:rPr lang="en-US" spc="40" dirty="0">
                    <a:solidFill>
                      <a:schemeClr val="tx1"/>
                    </a:solidFill>
                  </a:rPr>
                  <a:t> </a:t>
                </a:r>
                <a:r>
                  <a:rPr lang="en-US" i="1" spc="-10" dirty="0">
                    <a:solidFill>
                      <a:schemeClr val="tx1"/>
                    </a:solidFill>
                  </a:rPr>
                  <a:t>H</a:t>
                </a:r>
                <a:r>
                  <a:rPr lang="en-US" i="1" spc="-145" dirty="0">
                    <a:solidFill>
                      <a:schemeClr val="tx1"/>
                    </a:solidFill>
                  </a:rPr>
                  <a:t> </a:t>
                </a:r>
                <a:r>
                  <a:rPr lang="en-US" spc="-5" dirty="0">
                    <a:solidFill>
                      <a:schemeClr val="tx1"/>
                    </a:solidFill>
                  </a:rPr>
                  <a:t>(</a:t>
                </a:r>
                <a:r>
                  <a:rPr lang="en-US" i="1" spc="50" dirty="0">
                    <a:solidFill>
                      <a:schemeClr val="tx1"/>
                    </a:solidFill>
                  </a:rPr>
                  <a:t>k</a:t>
                </a:r>
                <a:r>
                  <a:rPr lang="en-US" spc="-5" dirty="0">
                    <a:solidFill>
                      <a:schemeClr val="tx1"/>
                    </a:solidFill>
                  </a:rPr>
                  <a:t>)</a:t>
                </a:r>
                <a:r>
                  <a:rPr lang="en-US" spc="-35" dirty="0">
                    <a:solidFill>
                      <a:schemeClr val="tx1"/>
                    </a:solidFill>
                  </a:rPr>
                  <a:t> </a:t>
                </a:r>
                <a:r>
                  <a:rPr lang="en-US" spc="-10" dirty="0">
                    <a:solidFill>
                      <a:schemeClr val="tx1"/>
                    </a:solidFill>
                  </a:rPr>
                  <a:t>i</a:t>
                </a:r>
                <a:r>
                  <a:rPr lang="en-US" spc="-5" dirty="0">
                    <a:solidFill>
                      <a:schemeClr val="tx1"/>
                    </a:solidFill>
                  </a:rPr>
                  <a:t>s</a:t>
                </a:r>
                <a:r>
                  <a:rPr lang="en-US" spc="-35" dirty="0">
                    <a:solidFill>
                      <a:schemeClr val="tx1"/>
                    </a:solidFill>
                  </a:rPr>
                  <a:t> </a:t>
                </a:r>
                <a:r>
                  <a:rPr lang="en-US" spc="-10" dirty="0">
                    <a:solidFill>
                      <a:schemeClr val="tx1"/>
                    </a:solidFill>
                  </a:rPr>
                  <a:t>the</a:t>
                </a:r>
                <a:r>
                  <a:rPr lang="en-US" spc="-5" dirty="0">
                    <a:solidFill>
                      <a:schemeClr val="tx1"/>
                    </a:solidFill>
                  </a:rPr>
                  <a:t>n</a:t>
                </a:r>
                <a:r>
                  <a:rPr lang="en-US" spc="-35" dirty="0">
                    <a:solidFill>
                      <a:schemeClr val="tx1"/>
                    </a:solidFill>
                  </a:rPr>
                  <a:t> </a:t>
                </a:r>
                <a:r>
                  <a:rPr lang="en-US" spc="-10" dirty="0">
                    <a:solidFill>
                      <a:schemeClr val="tx1"/>
                    </a:solidFill>
                  </a:rPr>
                  <a:t>found </a:t>
                </a:r>
                <a:r>
                  <a:rPr lang="en-US" spc="-5" dirty="0">
                    <a:solidFill>
                      <a:schemeClr val="tx1"/>
                    </a:solidFill>
                  </a:rPr>
                  <a:t>by determining the height</a:t>
                </a:r>
                <a:r>
                  <a:rPr lang="en-US" dirty="0">
                    <a:solidFill>
                      <a:schemeClr val="tx1"/>
                    </a:solidFill>
                  </a:rPr>
                  <a:t> </a:t>
                </a:r>
                <a:r>
                  <a:rPr lang="en-US" spc="-10" dirty="0">
                    <a:solidFill>
                      <a:schemeClr val="tx1"/>
                    </a:solidFill>
                  </a:rPr>
                  <a:t>when</a:t>
                </a:r>
                <a:r>
                  <a:rPr lang="en-US" spc="-5" dirty="0">
                    <a:solidFill>
                      <a:schemeClr val="tx1"/>
                    </a:solidFill>
                  </a:rPr>
                  <a:t> the velocity is zero (see </a:t>
                </a:r>
                <a:r>
                  <a:rPr lang="en-US" spc="-15" dirty="0">
                    <a:solidFill>
                      <a:schemeClr val="tx1"/>
                    </a:solidFill>
                  </a:rPr>
                  <a:t>E</a:t>
                </a:r>
                <a:r>
                  <a:rPr lang="en-US" spc="-5" dirty="0">
                    <a:solidFill>
                      <a:schemeClr val="tx1"/>
                    </a:solidFill>
                  </a:rPr>
                  <a:t>xercise 17).</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3"/>
                <a:stretch>
                  <a:fillRect l="-734" t="-976" r="-564"/>
                </a:stretch>
              </a:blipFill>
            </p:spPr>
            <p:txBody>
              <a:bodyPr/>
              <a:lstStyle/>
              <a:p>
                <a:r>
                  <a:rPr lang="en-US">
                    <a:noFill/>
                  </a:rPr>
                  <a:t> </a:t>
                </a:r>
              </a:p>
            </p:txBody>
          </p:sp>
        </mc:Fallback>
      </mc:AlternateContent>
    </p:spTree>
    <p:extLst>
      <p:ext uri="{BB962C8B-B14F-4D97-AF65-F5344CB8AC3E}">
        <p14:creationId xmlns:p14="http://schemas.microsoft.com/office/powerpoint/2010/main" val="3504265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11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dirty="0">
                    <a:solidFill>
                      <a:schemeClr val="tx1"/>
                    </a:solidFill>
                  </a:rPr>
                  <a:t> </a:t>
                </a:r>
                <a:r>
                  <a:rPr lang="en-US" spc="-10" dirty="0">
                    <a:solidFill>
                      <a:schemeClr val="tx1"/>
                    </a:solidFill>
                  </a:rPr>
                  <a:t>A</a:t>
                </a:r>
                <a:r>
                  <a:rPr lang="en-US" spc="35" dirty="0">
                    <a:solidFill>
                      <a:schemeClr val="tx1"/>
                    </a:solidFill>
                  </a:rPr>
                  <a:t> </a:t>
                </a:r>
                <a:r>
                  <a:rPr lang="en-US" spc="-10" dirty="0">
                    <a:solidFill>
                      <a:schemeClr val="tx1"/>
                    </a:solidFill>
                  </a:rPr>
                  <a:t>1-k</a:t>
                </a:r>
                <a:r>
                  <a:rPr lang="en-US" spc="-5" dirty="0">
                    <a:solidFill>
                      <a:schemeClr val="tx1"/>
                    </a:solidFill>
                  </a:rPr>
                  <a:t>g</a:t>
                </a:r>
                <a:r>
                  <a:rPr lang="en-US" spc="30" dirty="0">
                    <a:solidFill>
                      <a:schemeClr val="tx1"/>
                    </a:solidFill>
                  </a:rPr>
                  <a:t> </a:t>
                </a:r>
                <a:r>
                  <a:rPr lang="en-US" spc="-10" dirty="0">
                    <a:solidFill>
                      <a:schemeClr val="tx1"/>
                    </a:solidFill>
                  </a:rPr>
                  <a:t>bal</a:t>
                </a:r>
                <a:r>
                  <a:rPr lang="en-US" spc="-5" dirty="0">
                    <a:solidFill>
                      <a:schemeClr val="tx1"/>
                    </a:solidFill>
                  </a:rPr>
                  <a:t>l</a:t>
                </a:r>
                <a:r>
                  <a:rPr lang="en-US" spc="30" dirty="0">
                    <a:solidFill>
                      <a:schemeClr val="tx1"/>
                    </a:solidFill>
                  </a:rPr>
                  <a:t> </a:t>
                </a:r>
                <a:r>
                  <a:rPr lang="en-US" spc="-5" dirty="0">
                    <a:solidFill>
                      <a:schemeClr val="tx1"/>
                    </a:solidFill>
                  </a:rPr>
                  <a:t>is</a:t>
                </a:r>
                <a:r>
                  <a:rPr lang="en-US" spc="30" dirty="0">
                    <a:solidFill>
                      <a:schemeClr val="tx1"/>
                    </a:solidFill>
                  </a:rPr>
                  <a:t> </a:t>
                </a:r>
                <a:r>
                  <a:rPr lang="en-US" spc="-5" dirty="0">
                    <a:solidFill>
                      <a:schemeClr val="tx1"/>
                    </a:solidFill>
                  </a:rPr>
                  <a:t>l</a:t>
                </a:r>
                <a:r>
                  <a:rPr lang="en-US" spc="-10" dirty="0">
                    <a:solidFill>
                      <a:schemeClr val="tx1"/>
                    </a:solidFill>
                  </a:rPr>
                  <a:t>aunche</a:t>
                </a:r>
                <a:r>
                  <a:rPr lang="en-US" spc="-5" dirty="0">
                    <a:solidFill>
                      <a:schemeClr val="tx1"/>
                    </a:solidFill>
                  </a:rPr>
                  <a:t>d</a:t>
                </a:r>
                <a:r>
                  <a:rPr lang="en-US" spc="35" dirty="0">
                    <a:solidFill>
                      <a:schemeClr val="tx1"/>
                    </a:solidFill>
                  </a:rPr>
                  <a:t> </a:t>
                </a:r>
                <a:r>
                  <a:rPr lang="en-US" spc="-10" dirty="0">
                    <a:solidFill>
                      <a:schemeClr val="tx1"/>
                    </a:solidFill>
                  </a:rPr>
                  <a:t>from</a:t>
                </a:r>
                <a:r>
                  <a:rPr lang="en-US" spc="30" dirty="0">
                    <a:solidFill>
                      <a:schemeClr val="tx1"/>
                    </a:solidFill>
                  </a:rPr>
                  <a:t> </a:t>
                </a:r>
                <a:r>
                  <a:rPr lang="en-US" spc="-10" dirty="0">
                    <a:solidFill>
                      <a:schemeClr val="tx1"/>
                    </a:solidFill>
                  </a:rPr>
                  <a:t>th</a:t>
                </a:r>
                <a:r>
                  <a:rPr lang="en-US" spc="-5" dirty="0">
                    <a:solidFill>
                      <a:schemeClr val="tx1"/>
                    </a:solidFill>
                  </a:rPr>
                  <a:t>e</a:t>
                </a:r>
                <a:r>
                  <a:rPr lang="en-US" spc="30" dirty="0">
                    <a:solidFill>
                      <a:schemeClr val="tx1"/>
                    </a:solidFill>
                  </a:rPr>
                  <a:t> </a:t>
                </a:r>
                <a:r>
                  <a:rPr lang="en-US" spc="-10" dirty="0">
                    <a:solidFill>
                      <a:schemeClr val="tx1"/>
                    </a:solidFill>
                  </a:rPr>
                  <a:t>groun</a:t>
                </a:r>
                <a:r>
                  <a:rPr lang="en-US" spc="-5" dirty="0">
                    <a:solidFill>
                      <a:schemeClr val="tx1"/>
                    </a:solidFill>
                  </a:rPr>
                  <a:t>d</a:t>
                </a:r>
                <a:r>
                  <a:rPr lang="en-US" spc="35" dirty="0">
                    <a:solidFill>
                      <a:schemeClr val="tx1"/>
                    </a:solidFill>
                  </a:rPr>
                  <a:t> </a:t>
                </a:r>
                <a:r>
                  <a:rPr lang="en-US" spc="-10" dirty="0">
                    <a:solidFill>
                      <a:schemeClr val="tx1"/>
                    </a:solidFill>
                  </a:rPr>
                  <a:t>a</a:t>
                </a:r>
                <a:r>
                  <a:rPr lang="en-US" spc="-5" dirty="0">
                    <a:solidFill>
                      <a:schemeClr val="tx1"/>
                    </a:solidFill>
                  </a:rPr>
                  <a:t>t</a:t>
                </a:r>
                <a:r>
                  <a:rPr lang="en-US" spc="35" dirty="0">
                    <a:solidFill>
                      <a:schemeClr val="tx1"/>
                    </a:solidFill>
                  </a:rPr>
                  <a:t> </a:t>
                </a:r>
                <a:r>
                  <a:rPr lang="en-US" spc="-10" dirty="0">
                    <a:solidFill>
                      <a:schemeClr val="tx1"/>
                    </a:solidFill>
                  </a:rPr>
                  <a:t>3</a:t>
                </a:r>
                <a:r>
                  <a:rPr lang="en-US" spc="-5" dirty="0">
                    <a:solidFill>
                      <a:schemeClr val="tx1"/>
                    </a:solidFill>
                  </a:rPr>
                  <a:t>0</a:t>
                </a:r>
                <a:r>
                  <a:rPr lang="en-US" spc="30" dirty="0">
                    <a:solidFill>
                      <a:schemeClr val="tx1"/>
                    </a:solidFill>
                  </a:rPr>
                  <a:t> </a:t>
                </a:r>
                <a:r>
                  <a:rPr lang="en-US" spc="-15" dirty="0">
                    <a:solidFill>
                      <a:schemeClr val="tx1"/>
                    </a:solidFill>
                  </a:rPr>
                  <a:t>m/</a:t>
                </a:r>
                <a:r>
                  <a:rPr lang="en-US" spc="-5" dirty="0">
                    <a:solidFill>
                      <a:schemeClr val="tx1"/>
                    </a:solidFill>
                  </a:rPr>
                  <a:t>s</a:t>
                </a:r>
                <a:r>
                  <a:rPr lang="en-US" spc="30" dirty="0">
                    <a:solidFill>
                      <a:schemeClr val="tx1"/>
                    </a:solidFill>
                  </a:rPr>
                  <a:t> </a:t>
                </a:r>
                <a:r>
                  <a:rPr lang="en-US" spc="-10" dirty="0">
                    <a:solidFill>
                      <a:schemeClr val="tx1"/>
                    </a:solidFill>
                  </a:rPr>
                  <a:t>an</a:t>
                </a:r>
                <a:r>
                  <a:rPr lang="en-US" spc="-5" dirty="0">
                    <a:solidFill>
                      <a:schemeClr val="tx1"/>
                    </a:solidFill>
                  </a:rPr>
                  <a:t>d</a:t>
                </a:r>
                <a:r>
                  <a:rPr lang="en-US" spc="35" dirty="0">
                    <a:solidFill>
                      <a:schemeClr val="tx1"/>
                    </a:solidFill>
                  </a:rPr>
                  <a:t> </a:t>
                </a:r>
                <a:r>
                  <a:rPr lang="en-US" spc="-10" dirty="0">
                    <a:solidFill>
                      <a:schemeClr val="tx1"/>
                    </a:solidFill>
                  </a:rPr>
                  <a:t>i</a:t>
                </a:r>
                <a:r>
                  <a:rPr lang="en-US" spc="-5" dirty="0">
                    <a:solidFill>
                      <a:schemeClr val="tx1"/>
                    </a:solidFill>
                  </a:rPr>
                  <a:t>s</a:t>
                </a:r>
                <a:r>
                  <a:rPr lang="en-US" spc="30" dirty="0">
                    <a:solidFill>
                      <a:schemeClr val="tx1"/>
                    </a:solidFill>
                  </a:rPr>
                  <a:t> </a:t>
                </a:r>
                <a:r>
                  <a:rPr lang="en-US" spc="-10" dirty="0">
                    <a:solidFill>
                      <a:schemeClr val="tx1"/>
                    </a:solidFill>
                  </a:rPr>
                  <a:t>acte</a:t>
                </a:r>
                <a:r>
                  <a:rPr lang="en-US" spc="-5" dirty="0">
                    <a:solidFill>
                      <a:schemeClr val="tx1"/>
                    </a:solidFill>
                  </a:rPr>
                  <a:t>d</a:t>
                </a:r>
                <a:r>
                  <a:rPr lang="en-US" spc="35" dirty="0">
                    <a:solidFill>
                      <a:schemeClr val="tx1"/>
                    </a:solidFill>
                  </a:rPr>
                  <a:t> </a:t>
                </a:r>
                <a:r>
                  <a:rPr lang="en-US" spc="-10" dirty="0">
                    <a:solidFill>
                      <a:schemeClr val="tx1"/>
                    </a:solidFill>
                  </a:rPr>
                  <a:t>o</a:t>
                </a:r>
                <a:r>
                  <a:rPr lang="en-US" spc="-5" dirty="0">
                    <a:solidFill>
                      <a:schemeClr val="tx1"/>
                    </a:solidFill>
                  </a:rPr>
                  <a:t>n</a:t>
                </a:r>
                <a:r>
                  <a:rPr lang="en-US" spc="30" dirty="0">
                    <a:solidFill>
                      <a:schemeClr val="tx1"/>
                    </a:solidFill>
                  </a:rPr>
                  <a:t> </a:t>
                </a:r>
                <a:r>
                  <a:rPr lang="en-US" spc="-10" dirty="0">
                    <a:solidFill>
                      <a:schemeClr val="tx1"/>
                    </a:solidFill>
                  </a:rPr>
                  <a:t>b</a:t>
                </a:r>
                <a:r>
                  <a:rPr lang="en-US" spc="-5" dirty="0">
                    <a:solidFill>
                      <a:schemeClr val="tx1"/>
                    </a:solidFill>
                  </a:rPr>
                  <a:t>y</a:t>
                </a:r>
                <a:r>
                  <a:rPr lang="en-US" spc="30" dirty="0">
                    <a:solidFill>
                      <a:schemeClr val="tx1"/>
                    </a:solidFill>
                  </a:rPr>
                  <a:t> </a:t>
                </a:r>
                <a:r>
                  <a:rPr lang="en-US" spc="-10" dirty="0">
                    <a:solidFill>
                      <a:schemeClr val="tx1"/>
                    </a:solidFill>
                  </a:rPr>
                  <a:t>air </a:t>
                </a:r>
                <a:r>
                  <a:rPr lang="en-US" spc="-5" dirty="0">
                    <a:solidFill>
                      <a:schemeClr val="tx1"/>
                    </a:solidFill>
                  </a:rPr>
                  <a:t>resistance</a:t>
                </a:r>
                <a:r>
                  <a:rPr lang="en-US" spc="40" dirty="0">
                    <a:solidFill>
                      <a:schemeClr val="tx1"/>
                    </a:solidFill>
                  </a:rPr>
                  <a:t> </a:t>
                </a:r>
                <a:r>
                  <a:rPr lang="en-US" spc="-5" dirty="0">
                    <a:solidFill>
                      <a:schemeClr val="tx1"/>
                    </a:solidFill>
                  </a:rPr>
                  <a:t>that</a:t>
                </a:r>
                <a:r>
                  <a:rPr lang="en-US" spc="40" dirty="0">
                    <a:solidFill>
                      <a:schemeClr val="tx1"/>
                    </a:solidFill>
                  </a:rPr>
                  <a:t> </a:t>
                </a:r>
                <a:r>
                  <a:rPr lang="en-US" spc="-5" dirty="0">
                    <a:solidFill>
                      <a:schemeClr val="tx1"/>
                    </a:solidFill>
                  </a:rPr>
                  <a:t>is</a:t>
                </a:r>
                <a:r>
                  <a:rPr lang="en-US" spc="40" dirty="0">
                    <a:solidFill>
                      <a:schemeClr val="tx1"/>
                    </a:solidFill>
                  </a:rPr>
                  <a:t> </a:t>
                </a:r>
                <a:r>
                  <a:rPr lang="en-US" spc="-5" dirty="0">
                    <a:solidFill>
                      <a:schemeClr val="tx1"/>
                    </a:solidFill>
                  </a:rPr>
                  <a:t>expressed</a:t>
                </a:r>
                <a:r>
                  <a:rPr lang="en-US" spc="40" dirty="0">
                    <a:solidFill>
                      <a:schemeClr val="tx1"/>
                    </a:solidFill>
                  </a:rPr>
                  <a:t> </a:t>
                </a:r>
                <a:r>
                  <a:rPr lang="en-US" spc="-5" dirty="0">
                    <a:solidFill>
                      <a:schemeClr val="tx1"/>
                    </a:solidFill>
                  </a:rPr>
                  <a:t>in</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form</a:t>
                </a:r>
                <a:r>
                  <a:rPr lang="en-US" spc="40" dirty="0">
                    <a:solidFill>
                      <a:schemeClr val="tx1"/>
                    </a:solidFill>
                  </a:rPr>
                  <a:t> </a:t>
                </a:r>
                <a:r>
                  <a:rPr lang="en-US" spc="-30" dirty="0">
                    <a:solidFill>
                      <a:schemeClr val="tx1"/>
                    </a:solidFill>
                  </a:rPr>
                  <a:t>−</a:t>
                </a:r>
                <a:r>
                  <a:rPr lang="en-US" i="1" spc="50" dirty="0" err="1">
                    <a:solidFill>
                      <a:schemeClr val="tx1"/>
                    </a:solidFill>
                  </a:rPr>
                  <a:t>k</a:t>
                </a:r>
                <a:r>
                  <a:rPr lang="en-US" i="1" spc="-110" dirty="0" err="1">
                    <a:solidFill>
                      <a:schemeClr val="tx1"/>
                    </a:solidFill>
                  </a:rPr>
                  <a:t>v</a:t>
                </a:r>
                <a:r>
                  <a:rPr lang="en-US" i="1" spc="-20" dirty="0">
                    <a:solidFill>
                      <a:schemeClr val="tx1"/>
                    </a:solidFill>
                  </a:rPr>
                  <a:t> </a:t>
                </a:r>
                <a:r>
                  <a:rPr lang="en-US" spc="-5" dirty="0">
                    <a:solidFill>
                      <a:schemeClr val="tx1"/>
                    </a:solidFill>
                  </a:rPr>
                  <a:t>and</a:t>
                </a:r>
                <a:r>
                  <a:rPr lang="en-US" spc="40" dirty="0">
                    <a:solidFill>
                      <a:schemeClr val="tx1"/>
                    </a:solidFill>
                  </a:rPr>
                  <a:t> </a:t>
                </a:r>
                <a:r>
                  <a:rPr lang="en-US" spc="-5" dirty="0">
                    <a:solidFill>
                      <a:schemeClr val="tx1"/>
                    </a:solidFill>
                  </a:rPr>
                  <a:t>by</a:t>
                </a:r>
                <a:r>
                  <a:rPr lang="en-US" spc="40" dirty="0">
                    <a:solidFill>
                      <a:schemeClr val="tx1"/>
                    </a:solidFill>
                  </a:rPr>
                  <a:t> </a:t>
                </a:r>
                <a:r>
                  <a:rPr lang="en-US" spc="-5" dirty="0">
                    <a:solidFill>
                      <a:schemeClr val="tx1"/>
                    </a:solidFill>
                  </a:rPr>
                  <a:t>gravity.</a:t>
                </a:r>
                <a:r>
                  <a:rPr lang="en-US" spc="40" dirty="0">
                    <a:solidFill>
                      <a:schemeClr val="tx1"/>
                    </a:solidFill>
                  </a:rPr>
                  <a:t> </a:t>
                </a:r>
                <a:r>
                  <a:rPr lang="en-US" spc="-15" dirty="0">
                    <a:solidFill>
                      <a:schemeClr val="tx1"/>
                    </a:solidFill>
                  </a:rPr>
                  <a:t>D</a:t>
                </a:r>
                <a:r>
                  <a:rPr lang="en-US" spc="-5" dirty="0">
                    <a:solidFill>
                      <a:schemeClr val="tx1"/>
                    </a:solidFill>
                  </a:rPr>
                  <a:t>etermine</a:t>
                </a:r>
                <a:r>
                  <a:rPr lang="en-US" spc="40" dirty="0">
                    <a:solidFill>
                      <a:schemeClr val="tx1"/>
                    </a:solidFill>
                  </a:rPr>
                  <a:t> </a:t>
                </a:r>
                <a:r>
                  <a:rPr lang="en-US" spc="-5" dirty="0">
                    <a:solidFill>
                      <a:schemeClr val="tx1"/>
                    </a:solidFill>
                  </a:rPr>
                  <a:t>its</a:t>
                </a:r>
                <a:r>
                  <a:rPr lang="en-US" spc="40" dirty="0">
                    <a:solidFill>
                      <a:schemeClr val="tx1"/>
                    </a:solidFill>
                  </a:rPr>
                  <a:t> </a:t>
                </a:r>
                <a:r>
                  <a:rPr lang="en-US" spc="-5" dirty="0">
                    <a:solidFill>
                      <a:schemeClr val="tx1"/>
                    </a:solidFill>
                  </a:rPr>
                  <a:t>velocity</a:t>
                </a:r>
                <a:r>
                  <a:rPr lang="en-US" spc="40" dirty="0">
                    <a:solidFill>
                      <a:schemeClr val="tx1"/>
                    </a:solidFill>
                  </a:rPr>
                  <a:t> </a:t>
                </a:r>
                <a:r>
                  <a:rPr lang="en-US" i="1" spc="-75"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heigh</a:t>
                </a:r>
                <a:r>
                  <a:rPr lang="en-US" spc="-5" dirty="0">
                    <a:solidFill>
                      <a:schemeClr val="tx1"/>
                    </a:solidFill>
                  </a:rPr>
                  <a:t>t</a:t>
                </a:r>
                <a:r>
                  <a:rPr lang="en-US" spc="60"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a:t>
                </a:r>
                <a:endParaRPr lang="en-US" dirty="0">
                  <a:solidFill>
                    <a:schemeClr val="tx1"/>
                  </a:solidFill>
                </a:endParaRPr>
              </a:p>
              <a:p>
                <a:pPr marL="0" indent="0">
                  <a:lnSpc>
                    <a:spcPct val="100000"/>
                  </a:lnSpc>
                  <a:spcBef>
                    <a:spcPts val="590"/>
                  </a:spcBef>
                  <a:buNone/>
                </a:pPr>
                <a:r>
                  <a:rPr lang="en-US" b="1" spc="-5" dirty="0">
                    <a:solidFill>
                      <a:schemeClr val="tx1"/>
                    </a:solidFill>
                  </a:rPr>
                  <a:t>Solution </a:t>
                </a:r>
                <a:r>
                  <a:rPr lang="en-US" spc="-10" dirty="0">
                    <a:solidFill>
                      <a:schemeClr val="tx1"/>
                    </a:solidFill>
                  </a:rPr>
                  <a:t>By</a:t>
                </a:r>
                <a:r>
                  <a:rPr lang="en-US" spc="-5" dirty="0">
                    <a:solidFill>
                      <a:schemeClr val="tx1"/>
                    </a:solidFill>
                  </a:rPr>
                  <a:t> Eq. (4), the projectile’s velocity is</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9.8</m:t>
                          </m:r>
                        </m:num>
                        <m:den>
                          <m:r>
                            <a:rPr lang="en-US" b="0" i="1" smtClean="0">
                              <a:solidFill>
                                <a:schemeClr val="tx1"/>
                              </a:solidFill>
                              <a:latin typeface="Cambria Math" panose="02040503050406030204" pitchFamily="18" charset="0"/>
                            </a:rPr>
                            <m:t>𝑘</m:t>
                          </m:r>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𝐶</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𝑡</m:t>
                          </m:r>
                        </m:sup>
                      </m:sSup>
                    </m:oMath>
                  </m:oMathPara>
                </a14:m>
                <a:endParaRPr lang="en-US" dirty="0">
                  <a:solidFill>
                    <a:schemeClr val="tx1"/>
                  </a:solidFill>
                </a:endParaRPr>
              </a:p>
              <a:p>
                <a:pPr marL="0" indent="0">
                  <a:lnSpc>
                    <a:spcPct val="100000"/>
                  </a:lnSpc>
                  <a:buNone/>
                </a:pPr>
                <a:r>
                  <a:rPr lang="en-US" spc="-10" dirty="0">
                    <a:solidFill>
                      <a:schemeClr val="tx1"/>
                    </a:solidFill>
                  </a:rPr>
                  <a:t>wher</a:t>
                </a:r>
                <a:r>
                  <a:rPr lang="en-US" spc="-5" dirty="0">
                    <a:solidFill>
                      <a:schemeClr val="tx1"/>
                    </a:solidFill>
                  </a:rPr>
                  <a:t>e </a:t>
                </a:r>
                <a:r>
                  <a:rPr lang="en-US" i="1" spc="-10" dirty="0">
                    <a:solidFill>
                      <a:schemeClr val="tx1"/>
                    </a:solidFill>
                  </a:rPr>
                  <a:t>C</a:t>
                </a:r>
                <a:r>
                  <a:rPr lang="en-US" i="1" spc="85" dirty="0">
                    <a:solidFill>
                      <a:schemeClr val="tx1"/>
                    </a:solidFill>
                  </a:rPr>
                  <a:t> </a:t>
                </a:r>
                <a:r>
                  <a:rPr lang="en-US" spc="-5" dirty="0">
                    <a:solidFill>
                      <a:schemeClr val="tx1"/>
                    </a:solidFill>
                  </a:rPr>
                  <a:t>must be chosen</a:t>
                </a:r>
                <a:r>
                  <a:rPr lang="en-US" dirty="0">
                    <a:solidFill>
                      <a:schemeClr val="tx1"/>
                    </a:solidFill>
                  </a:rPr>
                  <a:t> </a:t>
                </a:r>
                <a:r>
                  <a:rPr lang="en-US" spc="-5" dirty="0">
                    <a:solidFill>
                      <a:schemeClr val="tx1"/>
                    </a:solidFill>
                  </a:rPr>
                  <a:t>so that </a:t>
                </a:r>
                <a:r>
                  <a:rPr lang="en-US" i="1" spc="-75" dirty="0">
                    <a:solidFill>
                      <a:schemeClr val="tx1"/>
                    </a:solidFill>
                  </a:rPr>
                  <a:t>v</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30</a:t>
                </a:r>
                <a:r>
                  <a:rPr lang="en-US" spc="-5" dirty="0">
                    <a:solidFill>
                      <a:schemeClr val="tx1"/>
                    </a:solidFill>
                  </a:rPr>
                  <a:t>. </a:t>
                </a:r>
                <a:r>
                  <a:rPr lang="en-US" spc="-15" dirty="0">
                    <a:solidFill>
                      <a:schemeClr val="tx1"/>
                    </a:solidFill>
                  </a:rPr>
                  <a:t>T</a:t>
                </a:r>
                <a:r>
                  <a:rPr lang="en-US" spc="-5" dirty="0">
                    <a:solidFill>
                      <a:schemeClr val="tx1"/>
                    </a:solidFill>
                  </a:rPr>
                  <a:t>hat</a:t>
                </a:r>
                <a:r>
                  <a:rPr lang="en-US" dirty="0">
                    <a:solidFill>
                      <a:schemeClr val="tx1"/>
                    </a:solidFill>
                  </a:rPr>
                  <a:t> </a:t>
                </a:r>
                <a:r>
                  <a:rPr lang="en-US" spc="-5" dirty="0">
                    <a:solidFill>
                      <a:schemeClr val="tx1"/>
                    </a:solidFill>
                  </a:rPr>
                  <a:t>is, </a:t>
                </a:r>
                <a:r>
                  <a:rPr lang="en-US" i="1" spc="-10" dirty="0">
                    <a:solidFill>
                      <a:schemeClr val="tx1"/>
                    </a:solidFill>
                  </a:rPr>
                  <a:t>C</a:t>
                </a:r>
                <a:r>
                  <a:rPr lang="en-US" i="1" spc="85" dirty="0">
                    <a:solidFill>
                      <a:schemeClr val="tx1"/>
                    </a:solidFill>
                  </a:rPr>
                  <a:t> </a:t>
                </a:r>
                <a:r>
                  <a:rPr lang="en-US" spc="-5" dirty="0">
                    <a:solidFill>
                      <a:schemeClr val="tx1"/>
                    </a:solidFill>
                  </a:rPr>
                  <a:t>must satisfy </a:t>
                </a:r>
                <a:r>
                  <a:rPr lang="en-US" spc="-10" dirty="0">
                    <a:solidFill>
                      <a:schemeClr val="tx1"/>
                    </a:solidFill>
                  </a:rPr>
                  <a:t>3</a:t>
                </a:r>
                <a:r>
                  <a:rPr lang="en-US" spc="-5" dirty="0">
                    <a:solidFill>
                      <a:schemeClr val="tx1"/>
                    </a:solidFill>
                  </a:rPr>
                  <a:t>0</a:t>
                </a:r>
                <a:r>
                  <a:rPr lang="en-US" spc="25" dirty="0">
                    <a:solidFill>
                      <a:schemeClr val="tx1"/>
                    </a:solidFill>
                  </a:rPr>
                  <a:t> </a:t>
                </a:r>
                <a:r>
                  <a:rPr lang="en-US" spc="250" dirty="0">
                    <a:solidFill>
                      <a:schemeClr val="tx1"/>
                    </a:solidFill>
                  </a:rPr>
                  <a:t>=</a:t>
                </a:r>
                <a14:m>
                  <m:oMath xmlns:m="http://schemas.openxmlformats.org/officeDocument/2006/math">
                    <m:r>
                      <a:rPr lang="en-US" b="0" i="0" spc="-145" smtClean="0">
                        <a:solidFill>
                          <a:schemeClr val="tx1"/>
                        </a:solidFill>
                        <a:latin typeface="Cambria Math" panose="02040503050406030204" pitchFamily="18" charset="0"/>
                        <a:cs typeface="Lucida Sans Unicode"/>
                      </a:rPr>
                      <m:t>−</m:t>
                    </m:r>
                    <m:f>
                      <m:fPr>
                        <m:ctrlPr>
                          <a:rPr lang="en-US" i="1" spc="-145" smtClean="0">
                            <a:solidFill>
                              <a:schemeClr val="tx1"/>
                            </a:solidFill>
                            <a:latin typeface="Cambria Math" panose="02040503050406030204" pitchFamily="18" charset="0"/>
                            <a:cs typeface="Lucida Sans Unicode"/>
                          </a:rPr>
                        </m:ctrlPr>
                      </m:fPr>
                      <m:num>
                        <m:r>
                          <a:rPr lang="en-US" b="0" i="1" spc="-145" smtClean="0">
                            <a:solidFill>
                              <a:schemeClr val="tx1"/>
                            </a:solidFill>
                            <a:latin typeface="Cambria Math" panose="02040503050406030204" pitchFamily="18" charset="0"/>
                            <a:cs typeface="Lucida Sans Unicode"/>
                          </a:rPr>
                          <m:t>9.8</m:t>
                        </m:r>
                      </m:num>
                      <m:den>
                        <m:r>
                          <a:rPr lang="en-US" b="0" i="1" spc="-145" smtClean="0">
                            <a:solidFill>
                              <a:schemeClr val="tx1"/>
                            </a:solidFill>
                            <a:latin typeface="Cambria Math" panose="02040503050406030204" pitchFamily="18" charset="0"/>
                            <a:cs typeface="Lucida Sans Unicode"/>
                          </a:rPr>
                          <m:t>𝑘</m:t>
                        </m:r>
                      </m:den>
                    </m:f>
                  </m:oMath>
                </a14:m>
                <a:r>
                  <a:rPr lang="en-US" i="1" baseline="-38888" dirty="0">
                    <a:solidFill>
                      <a:schemeClr val="tx1"/>
                    </a:solidFill>
                  </a:rPr>
                  <a:t> </a:t>
                </a:r>
                <a:r>
                  <a:rPr lang="en-US" spc="-25" dirty="0">
                    <a:solidFill>
                      <a:schemeClr val="tx1"/>
                    </a:solidFill>
                  </a:rPr>
                  <a:t>+</a:t>
                </a:r>
                <a:r>
                  <a:rPr lang="en-US" spc="-100" dirty="0">
                    <a:solidFill>
                      <a:schemeClr val="tx1"/>
                    </a:solidFill>
                  </a:rPr>
                  <a:t> </a:t>
                </a:r>
                <a:r>
                  <a:rPr lang="en-US" i="1" spc="-10" dirty="0">
                    <a:solidFill>
                      <a:schemeClr val="tx1"/>
                    </a:solidFill>
                  </a:rPr>
                  <a:t>C, </a:t>
                </a:r>
                <a:r>
                  <a:rPr lang="en-US" spc="-10" dirty="0">
                    <a:solidFill>
                      <a:schemeClr val="tx1"/>
                    </a:solidFill>
                  </a:rPr>
                  <a:t>equivalently</a:t>
                </a:r>
                <a:r>
                  <a:rPr lang="en-US" i="1" spc="-10" dirty="0">
                    <a:solidFill>
                      <a:schemeClr val="tx1"/>
                    </a:solidFill>
                  </a:rPr>
                  <a:t> </a:t>
                </a:r>
                <a14:m>
                  <m:oMath xmlns:m="http://schemas.openxmlformats.org/officeDocument/2006/math">
                    <m:r>
                      <a:rPr lang="en-US" b="0" i="1" spc="-10" smtClean="0">
                        <a:solidFill>
                          <a:schemeClr val="tx1"/>
                        </a:solidFill>
                        <a:latin typeface="Cambria Math" panose="02040503050406030204" pitchFamily="18" charset="0"/>
                        <a:cs typeface="Times New Roman"/>
                      </a:rPr>
                      <m:t>𝐶</m:t>
                    </m:r>
                    <m:r>
                      <a:rPr lang="en-US" b="0" i="1" spc="-10" smtClean="0">
                        <a:solidFill>
                          <a:schemeClr val="tx1"/>
                        </a:solidFill>
                        <a:latin typeface="Cambria Math" panose="02040503050406030204" pitchFamily="18" charset="0"/>
                        <a:cs typeface="Times New Roman"/>
                      </a:rPr>
                      <m:t>=30+</m:t>
                    </m:r>
                    <m:f>
                      <m:fPr>
                        <m:ctrlPr>
                          <a:rPr lang="en-US" b="0" i="1" spc="-10" smtClean="0">
                            <a:solidFill>
                              <a:schemeClr val="tx1"/>
                            </a:solidFill>
                            <a:latin typeface="Cambria Math" panose="02040503050406030204" pitchFamily="18" charset="0"/>
                            <a:cs typeface="Times New Roman"/>
                          </a:rPr>
                        </m:ctrlPr>
                      </m:fPr>
                      <m:num>
                        <m:r>
                          <a:rPr lang="en-US" b="0" i="1" spc="-10" smtClean="0">
                            <a:solidFill>
                              <a:schemeClr val="tx1"/>
                            </a:solidFill>
                            <a:latin typeface="Cambria Math" panose="02040503050406030204" pitchFamily="18" charset="0"/>
                            <a:cs typeface="Times New Roman"/>
                          </a:rPr>
                          <m:t>9.8</m:t>
                        </m:r>
                      </m:num>
                      <m:den>
                        <m:r>
                          <a:rPr lang="en-US" b="0" i="1" spc="-10" smtClean="0">
                            <a:solidFill>
                              <a:schemeClr val="tx1"/>
                            </a:solidFill>
                            <a:latin typeface="Cambria Math" panose="02040503050406030204" pitchFamily="18" charset="0"/>
                            <a:cs typeface="Times New Roman"/>
                          </a:rPr>
                          <m:t>𝑘</m:t>
                        </m:r>
                      </m:den>
                    </m:f>
                  </m:oMath>
                </a14:m>
                <a:r>
                  <a:rPr lang="en-US" dirty="0">
                    <a:solidFill>
                      <a:schemeClr val="tx1"/>
                    </a:solidFill>
                  </a:rPr>
                  <a:t>. Therefore,</a:t>
                </a:r>
              </a:p>
              <a:p>
                <a:pPr marL="0" indent="0">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𝑣</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9.8</m:t>
                          </m:r>
                        </m:num>
                        <m:den>
                          <m:r>
                            <a:rPr lang="en-US" i="1">
                              <a:solidFill>
                                <a:schemeClr val="tx1"/>
                              </a:solidFill>
                              <a:latin typeface="Cambria Math" panose="02040503050406030204" pitchFamily="18" charset="0"/>
                            </a:rPr>
                            <m:t>𝑘</m:t>
                          </m:r>
                        </m:den>
                      </m:f>
                      <m:r>
                        <a:rPr lang="en-US" i="1">
                          <a:solidFill>
                            <a:schemeClr val="tx1"/>
                          </a:solidFill>
                          <a:latin typeface="Cambria Math" panose="02040503050406030204" pitchFamily="18" charset="0"/>
                        </a:rPr>
                        <m:t>+</m:t>
                      </m:r>
                      <m:d>
                        <m:dPr>
                          <m:ctrlPr>
                            <a:rPr lang="en-US" i="1" smtClean="0">
                              <a:solidFill>
                                <a:schemeClr val="tx1"/>
                              </a:solidFill>
                              <a:latin typeface="Cambria Math" panose="02040503050406030204" pitchFamily="18" charset="0"/>
                            </a:rPr>
                          </m:ctrlPr>
                        </m:dPr>
                        <m:e>
                          <m:r>
                            <a:rPr lang="en-US" i="1" spc="-10">
                              <a:solidFill>
                                <a:schemeClr val="tx1"/>
                              </a:solidFill>
                              <a:latin typeface="Cambria Math" panose="02040503050406030204" pitchFamily="18" charset="0"/>
                              <a:cs typeface="Times New Roman"/>
                            </a:rPr>
                            <m:t>30+</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9.8</m:t>
                              </m:r>
                            </m:num>
                            <m:den>
                              <m:r>
                                <a:rPr lang="en-US" i="1" spc="-10">
                                  <a:solidFill>
                                    <a:schemeClr val="tx1"/>
                                  </a:solidFill>
                                  <a:latin typeface="Cambria Math" panose="02040503050406030204" pitchFamily="18" charset="0"/>
                                  <a:cs typeface="Times New Roman"/>
                                </a:rPr>
                                <m:t>𝑘</m:t>
                              </m:r>
                            </m:den>
                          </m:f>
                        </m:e>
                      </m:d>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𝑘𝑡</m:t>
                          </m:r>
                        </m:sup>
                      </m:sSup>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3"/>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4201025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12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0" dirty="0">
                    <a:solidFill>
                      <a:schemeClr val="tx1"/>
                    </a:solidFill>
                  </a:rPr>
                  <a:t>Next</a:t>
                </a:r>
                <a:r>
                  <a:rPr lang="en-US" spc="-5" dirty="0">
                    <a:solidFill>
                      <a:schemeClr val="tx1"/>
                    </a:solidFill>
                  </a:rPr>
                  <a:t>, </a:t>
                </a:r>
                <a:r>
                  <a:rPr lang="en-US" spc="-15" dirty="0">
                    <a:solidFill>
                      <a:schemeClr val="tx1"/>
                    </a:solidFill>
                  </a:rPr>
                  <a:t>w</a:t>
                </a:r>
                <a:r>
                  <a:rPr lang="en-US" spc="-5" dirty="0">
                    <a:solidFill>
                      <a:schemeClr val="tx1"/>
                    </a:solidFill>
                  </a:rPr>
                  <a:t>e t</a:t>
                </a:r>
                <a:r>
                  <a:rPr lang="en-US" spc="-10" dirty="0">
                    <a:solidFill>
                      <a:schemeClr val="tx1"/>
                    </a:solidFill>
                  </a:rPr>
                  <a:t>ak</a:t>
                </a:r>
                <a:r>
                  <a:rPr lang="en-US" spc="-5" dirty="0">
                    <a:solidFill>
                      <a:schemeClr val="tx1"/>
                    </a:solidFill>
                  </a:rPr>
                  <a:t>e </a:t>
                </a:r>
                <a:r>
                  <a:rPr lang="en-US" spc="-10" dirty="0">
                    <a:solidFill>
                      <a:schemeClr val="tx1"/>
                    </a:solidFill>
                  </a:rPr>
                  <a:t>th</a:t>
                </a:r>
                <a:r>
                  <a:rPr lang="en-US" spc="-5" dirty="0">
                    <a:solidFill>
                      <a:schemeClr val="tx1"/>
                    </a:solidFill>
                  </a:rPr>
                  <a:t>e </a:t>
                </a:r>
                <a:r>
                  <a:rPr lang="en-US" spc="-10" dirty="0">
                    <a:solidFill>
                      <a:schemeClr val="tx1"/>
                    </a:solidFill>
                  </a:rPr>
                  <a:t>antiderivativ</a:t>
                </a:r>
                <a:r>
                  <a:rPr lang="en-US" spc="-5" dirty="0">
                    <a:solidFill>
                      <a:schemeClr val="tx1"/>
                    </a:solidFill>
                  </a:rPr>
                  <a:t>e</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i="1" spc="-75" dirty="0">
                    <a:solidFill>
                      <a:schemeClr val="tx1"/>
                    </a:solidFill>
                  </a:rPr>
                  <a:t>v</a:t>
                </a:r>
                <a:r>
                  <a:rPr lang="en-US" spc="-5" dirty="0">
                    <a:solidFill>
                      <a:schemeClr val="tx1"/>
                    </a:solidFill>
                  </a:rPr>
                  <a:t>(</a:t>
                </a:r>
                <a:r>
                  <a:rPr lang="en-US" i="1" spc="-5" dirty="0">
                    <a:solidFill>
                      <a:schemeClr val="tx1"/>
                    </a:solidFill>
                  </a:rPr>
                  <a:t>t</a:t>
                </a:r>
                <a:r>
                  <a:rPr lang="en-US" spc="-5" dirty="0">
                    <a:solidFill>
                      <a:schemeClr val="tx1"/>
                    </a:solidFill>
                  </a:rPr>
                  <a:t>) to find</a:t>
                </a:r>
                <a:r>
                  <a:rPr lang="en-US" spc="60"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 </a:t>
                </a:r>
                <a:r>
                  <a:rPr lang="en-US" spc="-10" dirty="0">
                    <a:solidFill>
                      <a:schemeClr val="tx1"/>
                    </a:solidFill>
                  </a:rPr>
                  <a:t>We</a:t>
                </a:r>
                <a:r>
                  <a:rPr lang="en-US" spc="-5" dirty="0">
                    <a:solidFill>
                      <a:schemeClr val="tx1"/>
                    </a:solidFill>
                  </a:rPr>
                  <a:t> </a:t>
                </a:r>
                <a:r>
                  <a:rPr lang="en-US" spc="-10" dirty="0">
                    <a:solidFill>
                      <a:schemeClr val="tx1"/>
                    </a:solidFill>
                  </a:rPr>
                  <a:t>have</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9.8</m:t>
                          </m:r>
                        </m:num>
                        <m:den>
                          <m:r>
                            <a:rPr lang="en-US" i="1">
                              <a:solidFill>
                                <a:schemeClr val="tx1"/>
                              </a:solidFill>
                              <a:latin typeface="Cambria Math" panose="02040503050406030204" pitchFamily="18" charset="0"/>
                            </a:rPr>
                            <m:t>𝑘</m:t>
                          </m:r>
                        </m:den>
                      </m:f>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𝑘</m:t>
                          </m:r>
                        </m:den>
                      </m:f>
                      <m:d>
                        <m:dPr>
                          <m:ctrlPr>
                            <a:rPr lang="en-US" i="1">
                              <a:solidFill>
                                <a:schemeClr val="tx1"/>
                              </a:solidFill>
                              <a:latin typeface="Cambria Math" panose="02040503050406030204" pitchFamily="18" charset="0"/>
                            </a:rPr>
                          </m:ctrlPr>
                        </m:dPr>
                        <m:e>
                          <m:r>
                            <a:rPr lang="en-US" i="1" spc="-10">
                              <a:solidFill>
                                <a:schemeClr val="tx1"/>
                              </a:solidFill>
                              <a:latin typeface="Cambria Math" panose="02040503050406030204" pitchFamily="18" charset="0"/>
                              <a:cs typeface="Times New Roman"/>
                            </a:rPr>
                            <m:t>30+</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9.8</m:t>
                              </m:r>
                            </m:num>
                            <m:den>
                              <m:r>
                                <a:rPr lang="en-US" i="1" spc="-10">
                                  <a:solidFill>
                                    <a:schemeClr val="tx1"/>
                                  </a:solidFill>
                                  <a:latin typeface="Cambria Math" panose="02040503050406030204" pitchFamily="18" charset="0"/>
                                  <a:cs typeface="Times New Roman"/>
                                </a:rPr>
                                <m:t>𝑘</m:t>
                              </m:r>
                            </m:den>
                          </m:f>
                        </m:e>
                      </m:d>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𝑘𝑡</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𝐷</m:t>
                      </m:r>
                    </m:oMath>
                  </m:oMathPara>
                </a14:m>
                <a:endParaRPr lang="en-US" dirty="0">
                  <a:solidFill>
                    <a:schemeClr val="tx1"/>
                  </a:solidFill>
                </a:endParaRPr>
              </a:p>
              <a:p>
                <a:pPr marL="0" marR="5080" indent="0" algn="just">
                  <a:lnSpc>
                    <a:spcPct val="100000"/>
                  </a:lnSpc>
                  <a:buNone/>
                </a:pPr>
                <a:r>
                  <a:rPr lang="en-US" spc="-10" dirty="0">
                    <a:solidFill>
                      <a:schemeClr val="tx1"/>
                    </a:solidFill>
                  </a:rPr>
                  <a:t>To</a:t>
                </a:r>
                <a:r>
                  <a:rPr lang="en-US" spc="50" dirty="0">
                    <a:solidFill>
                      <a:schemeClr val="tx1"/>
                    </a:solidFill>
                  </a:rPr>
                  <a:t> </a:t>
                </a:r>
                <a:r>
                  <a:rPr lang="en-US" spc="-5" dirty="0">
                    <a:solidFill>
                      <a:schemeClr val="tx1"/>
                    </a:solidFill>
                  </a:rPr>
                  <a:t>satisfy</a:t>
                </a:r>
                <a:r>
                  <a:rPr lang="en-US" spc="114"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a:t>
                </a:r>
                <a:r>
                  <a:rPr lang="en-US" spc="50" dirty="0">
                    <a:solidFill>
                      <a:schemeClr val="tx1"/>
                    </a:solidFill>
                  </a:rPr>
                  <a:t> </a:t>
                </a:r>
                <a:r>
                  <a:rPr lang="en-US" spc="-15" dirty="0">
                    <a:solidFill>
                      <a:schemeClr val="tx1"/>
                    </a:solidFill>
                  </a:rPr>
                  <a:t>w</a:t>
                </a:r>
                <a:r>
                  <a:rPr lang="en-US" spc="-5" dirty="0">
                    <a:solidFill>
                      <a:schemeClr val="tx1"/>
                    </a:solidFill>
                  </a:rPr>
                  <a:t>e</a:t>
                </a:r>
                <a:r>
                  <a:rPr lang="en-US" spc="50" dirty="0">
                    <a:solidFill>
                      <a:schemeClr val="tx1"/>
                    </a:solidFill>
                  </a:rPr>
                  <a:t> </a:t>
                </a:r>
                <a:r>
                  <a:rPr lang="en-US" spc="-15" dirty="0">
                    <a:solidFill>
                      <a:schemeClr val="tx1"/>
                    </a:solidFill>
                  </a:rPr>
                  <a:t>mus</a:t>
                </a:r>
                <a:r>
                  <a:rPr lang="en-US" spc="-5" dirty="0">
                    <a:solidFill>
                      <a:schemeClr val="tx1"/>
                    </a:solidFill>
                  </a:rPr>
                  <a:t>t</a:t>
                </a:r>
                <a:r>
                  <a:rPr lang="en-US" spc="50" dirty="0">
                    <a:solidFill>
                      <a:schemeClr val="tx1"/>
                    </a:solidFill>
                  </a:rPr>
                  <a:t> </a:t>
                </a:r>
                <a:r>
                  <a:rPr lang="en-US" spc="-10" dirty="0">
                    <a:solidFill>
                      <a:schemeClr val="tx1"/>
                    </a:solidFill>
                  </a:rPr>
                  <a:t>hav</a:t>
                </a:r>
                <a:r>
                  <a:rPr lang="en-US" spc="-5" dirty="0">
                    <a:solidFill>
                      <a:schemeClr val="tx1"/>
                    </a:solidFill>
                  </a:rPr>
                  <a:t>e</a:t>
                </a:r>
                <a:r>
                  <a:rPr lang="en-US" spc="50"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𝐷</m:t>
                    </m:r>
                    <m:r>
                      <a:rPr lang="en-US" b="0" i="0"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𝑘</m:t>
                        </m:r>
                      </m:den>
                    </m:f>
                    <m:d>
                      <m:dPr>
                        <m:ctrlPr>
                          <a:rPr lang="en-US" i="1">
                            <a:solidFill>
                              <a:schemeClr val="tx1"/>
                            </a:solidFill>
                            <a:latin typeface="Cambria Math" panose="02040503050406030204" pitchFamily="18" charset="0"/>
                          </a:rPr>
                        </m:ctrlPr>
                      </m:dPr>
                      <m:e>
                        <m:r>
                          <a:rPr lang="en-US" i="1" spc="-10">
                            <a:solidFill>
                              <a:schemeClr val="tx1"/>
                            </a:solidFill>
                            <a:latin typeface="Cambria Math" panose="02040503050406030204" pitchFamily="18" charset="0"/>
                            <a:cs typeface="Times New Roman"/>
                          </a:rPr>
                          <m:t>30+</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9.8</m:t>
                            </m:r>
                          </m:num>
                          <m:den>
                            <m:r>
                              <a:rPr lang="en-US" i="1" spc="-10">
                                <a:solidFill>
                                  <a:schemeClr val="tx1"/>
                                </a:solidFill>
                                <a:latin typeface="Cambria Math" panose="02040503050406030204" pitchFamily="18" charset="0"/>
                                <a:cs typeface="Times New Roman"/>
                              </a:rPr>
                              <m:t>𝑘</m:t>
                            </m:r>
                          </m:den>
                        </m:f>
                      </m:e>
                    </m:d>
                    <m:r>
                      <a:rPr lang="en-US" i="1" spc="-10">
                        <a:solidFill>
                          <a:schemeClr val="tx1"/>
                        </a:solidFill>
                        <a:latin typeface="Cambria Math" panose="02040503050406030204" pitchFamily="18" charset="0"/>
                        <a:cs typeface="Times New Roman"/>
                      </a:rPr>
                      <m:t> </m:t>
                    </m:r>
                  </m:oMath>
                </a14:m>
                <a:r>
                  <a:rPr lang="en-US" spc="-5" dirty="0">
                    <a:solidFill>
                      <a:schemeClr val="tx1"/>
                    </a:solidFill>
                  </a:rPr>
                  <a:t>.</a:t>
                </a:r>
                <a:r>
                  <a:rPr lang="en-US" spc="50" dirty="0">
                    <a:solidFill>
                      <a:schemeClr val="tx1"/>
                    </a:solidFill>
                  </a:rPr>
                  <a:t> </a:t>
                </a:r>
                <a:r>
                  <a:rPr lang="en-US" spc="-15" dirty="0">
                    <a:solidFill>
                      <a:schemeClr val="tx1"/>
                    </a:solidFill>
                  </a:rPr>
                  <a:t>U</a:t>
                </a:r>
                <a:r>
                  <a:rPr lang="en-US" spc="-5" dirty="0">
                    <a:solidFill>
                      <a:schemeClr val="tx1"/>
                    </a:solidFill>
                  </a:rPr>
                  <a:t>sing</a:t>
                </a:r>
                <a:r>
                  <a:rPr lang="en-US" spc="50" dirty="0">
                    <a:solidFill>
                      <a:schemeClr val="tx1"/>
                    </a:solidFill>
                  </a:rPr>
                  <a:t> </a:t>
                </a:r>
                <a:r>
                  <a:rPr lang="en-US" spc="-5" dirty="0">
                    <a:solidFill>
                      <a:schemeClr val="tx1"/>
                    </a:solidFill>
                  </a:rPr>
                  <a:t>this</a:t>
                </a:r>
                <a:r>
                  <a:rPr lang="en-US" spc="50" dirty="0">
                    <a:solidFill>
                      <a:schemeClr val="tx1"/>
                    </a:solidFill>
                  </a:rPr>
                  <a:t> </a:t>
                </a:r>
                <a:r>
                  <a:rPr lang="en-US" spc="-5" dirty="0">
                    <a:solidFill>
                      <a:schemeClr val="tx1"/>
                    </a:solidFill>
                  </a:rPr>
                  <a:t>equation</a:t>
                </a:r>
                <a:r>
                  <a:rPr lang="en-US" spc="50" dirty="0">
                    <a:solidFill>
                      <a:schemeClr val="tx1"/>
                    </a:solidFill>
                  </a:rPr>
                  <a:t> </a:t>
                </a:r>
                <a:r>
                  <a:rPr lang="en-US" spc="-5" dirty="0">
                    <a:solidFill>
                      <a:schemeClr val="tx1"/>
                    </a:solidFill>
                  </a:rPr>
                  <a:t>to</a:t>
                </a:r>
                <a:r>
                  <a:rPr lang="en-US" spc="50" dirty="0">
                    <a:solidFill>
                      <a:schemeClr val="tx1"/>
                    </a:solidFill>
                  </a:rPr>
                  <a:t> </a:t>
                </a:r>
                <a:r>
                  <a:rPr lang="en-US" spc="-5" dirty="0">
                    <a:solidFill>
                      <a:schemeClr val="tx1"/>
                    </a:solidFill>
                  </a:rPr>
                  <a:t>substitute, we have</a:t>
                </a:r>
              </a:p>
              <a:p>
                <a:pPr marL="0" marR="5080" indent="0" algn="just">
                  <a:lnSpc>
                    <a:spcPct val="100000"/>
                  </a:lnSpc>
                  <a:buNone/>
                </a:pP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9.8</m:t>
                          </m:r>
                        </m:num>
                        <m:den>
                          <m:r>
                            <a:rPr lang="en-US" i="1">
                              <a:solidFill>
                                <a:schemeClr val="tx1"/>
                              </a:solidFill>
                              <a:latin typeface="Cambria Math" panose="02040503050406030204" pitchFamily="18" charset="0"/>
                            </a:rPr>
                            <m:t>𝑘</m:t>
                          </m:r>
                        </m:den>
                      </m:f>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i="1" spc="-10">
                              <a:solidFill>
                                <a:schemeClr val="tx1"/>
                              </a:solidFill>
                              <a:latin typeface="Cambria Math" panose="02040503050406030204" pitchFamily="18" charset="0"/>
                              <a:cs typeface="Times New Roman"/>
                            </a:rPr>
                          </m:ctrlPr>
                        </m:fPr>
                        <m:num>
                          <m:r>
                            <a:rPr lang="en-US" i="1" spc="-10">
                              <a:solidFill>
                                <a:schemeClr val="tx1"/>
                              </a:solidFill>
                              <a:latin typeface="Cambria Math" panose="02040503050406030204" pitchFamily="18" charset="0"/>
                              <a:cs typeface="Times New Roman"/>
                            </a:rPr>
                            <m:t>30</m:t>
                          </m:r>
                          <m:r>
                            <a:rPr lang="en-US" i="1" spc="-10">
                              <a:solidFill>
                                <a:schemeClr val="tx1"/>
                              </a:solidFill>
                              <a:latin typeface="Cambria Math" panose="02040503050406030204" pitchFamily="18" charset="0"/>
                              <a:cs typeface="Times New Roman"/>
                            </a:rPr>
                            <m:t>𝑘</m:t>
                          </m:r>
                          <m:r>
                            <a:rPr lang="en-US" i="1" spc="-10">
                              <a:solidFill>
                                <a:schemeClr val="tx1"/>
                              </a:solidFill>
                              <a:latin typeface="Cambria Math" panose="02040503050406030204" pitchFamily="18" charset="0"/>
                              <a:cs typeface="Times New Roman"/>
                            </a:rPr>
                            <m:t>+9.8</m:t>
                          </m:r>
                        </m:num>
                        <m:den>
                          <m:sSup>
                            <m:sSupPr>
                              <m:ctrlPr>
                                <a:rPr lang="en-US" i="1" spc="-10">
                                  <a:solidFill>
                                    <a:schemeClr val="tx1"/>
                                  </a:solidFill>
                                  <a:latin typeface="Cambria Math" panose="02040503050406030204" pitchFamily="18" charset="0"/>
                                  <a:cs typeface="Times New Roman"/>
                                </a:rPr>
                              </m:ctrlPr>
                            </m:sSupPr>
                            <m:e>
                              <m:r>
                                <a:rPr lang="en-US" i="1" spc="-10">
                                  <a:solidFill>
                                    <a:schemeClr val="tx1"/>
                                  </a:solidFill>
                                  <a:latin typeface="Cambria Math" panose="02040503050406030204" pitchFamily="18" charset="0"/>
                                  <a:cs typeface="Times New Roman"/>
                                </a:rPr>
                                <m:t>𝑘</m:t>
                              </m:r>
                            </m:e>
                            <m:sup>
                              <m:r>
                                <a:rPr lang="en-US" i="1" spc="-10">
                                  <a:solidFill>
                                    <a:schemeClr val="tx1"/>
                                  </a:solidFill>
                                  <a:latin typeface="Cambria Math" panose="02040503050406030204" pitchFamily="18" charset="0"/>
                                  <a:cs typeface="Times New Roman"/>
                                </a:rPr>
                                <m:t>2</m:t>
                              </m:r>
                            </m:sup>
                          </m:sSup>
                        </m:den>
                      </m:f>
                      <m:r>
                        <a:rPr lang="en-US" b="0" i="1" spc="-10" smtClean="0">
                          <a:solidFill>
                            <a:schemeClr val="tx1"/>
                          </a:solidFill>
                          <a:latin typeface="Cambria Math" panose="02040503050406030204" pitchFamily="18" charset="0"/>
                          <a:cs typeface="Times New Roman"/>
                        </a:rPr>
                        <m:t>(1−</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𝑘𝑡</m:t>
                          </m:r>
                        </m:sup>
                      </m:sSup>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3"/>
                <a:stretch>
                  <a:fillRect l="-734" t="-976" r="-395"/>
                </a:stretch>
              </a:blipFill>
            </p:spPr>
            <p:txBody>
              <a:bodyPr/>
              <a:lstStyle/>
              <a:p>
                <a:r>
                  <a:rPr lang="en-US">
                    <a:noFill/>
                  </a:rPr>
                  <a:t> </a:t>
                </a:r>
              </a:p>
            </p:txBody>
          </p:sp>
        </mc:Fallback>
      </mc:AlternateContent>
    </p:spTree>
    <p:extLst>
      <p:ext uri="{BB962C8B-B14F-4D97-AF65-F5344CB8AC3E}">
        <p14:creationId xmlns:p14="http://schemas.microsoft.com/office/powerpoint/2010/main" val="46357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13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15" dirty="0">
                    <a:solidFill>
                      <a:schemeClr val="tx1"/>
                    </a:solidFill>
                  </a:rPr>
                  <a:t>A</a:t>
                </a:r>
                <a:r>
                  <a:rPr lang="en-US" spc="-5" dirty="0">
                    <a:solidFill>
                      <a:schemeClr val="tx1"/>
                    </a:solidFill>
                  </a:rPr>
                  <a:t>n</a:t>
                </a:r>
                <a:r>
                  <a:rPr lang="en-US" spc="10" dirty="0">
                    <a:solidFill>
                      <a:schemeClr val="tx1"/>
                    </a:solidFill>
                  </a:rPr>
                  <a:t> </a:t>
                </a:r>
                <a:r>
                  <a:rPr lang="en-US" b="1" i="1" spc="-5" dirty="0">
                    <a:solidFill>
                      <a:schemeClr val="tx1"/>
                    </a:solidFill>
                  </a:rPr>
                  <a:t>annuity</a:t>
                </a:r>
                <a:r>
                  <a:rPr lang="en-US" b="1" spc="10" dirty="0">
                    <a:solidFill>
                      <a:schemeClr val="tx1"/>
                    </a:solidFill>
                  </a:rPr>
                  <a:t> </a:t>
                </a:r>
                <a:r>
                  <a:rPr lang="en-US" spc="-10" dirty="0">
                    <a:solidFill>
                      <a:schemeClr val="tx1"/>
                    </a:solidFill>
                  </a:rPr>
                  <a:t>i</a:t>
                </a:r>
                <a:r>
                  <a:rPr lang="en-US" spc="-5" dirty="0">
                    <a:solidFill>
                      <a:schemeClr val="tx1"/>
                    </a:solidFill>
                  </a:rPr>
                  <a:t>s</a:t>
                </a:r>
                <a:r>
                  <a:rPr lang="en-US" spc="5" dirty="0">
                    <a:solidFill>
                      <a:schemeClr val="tx1"/>
                    </a:solidFill>
                  </a:rPr>
                  <a:t> </a:t>
                </a:r>
                <a:r>
                  <a:rPr lang="en-US" spc="-10" dirty="0">
                    <a:solidFill>
                      <a:schemeClr val="tx1"/>
                    </a:solidFill>
                  </a:rPr>
                  <a:t>a</a:t>
                </a:r>
                <a:r>
                  <a:rPr lang="en-US" spc="-5" dirty="0">
                    <a:solidFill>
                      <a:schemeClr val="tx1"/>
                    </a:solidFill>
                  </a:rPr>
                  <a:t>n</a:t>
                </a:r>
                <a:r>
                  <a:rPr lang="en-US" spc="10" dirty="0">
                    <a:solidFill>
                      <a:schemeClr val="tx1"/>
                    </a:solidFill>
                  </a:rPr>
                  <a:t> </a:t>
                </a:r>
                <a:r>
                  <a:rPr lang="en-US" spc="-10" dirty="0">
                    <a:solidFill>
                      <a:schemeClr val="tx1"/>
                    </a:solidFill>
                  </a:rPr>
                  <a:t>investmen</a:t>
                </a:r>
                <a:r>
                  <a:rPr lang="en-US" spc="-5" dirty="0">
                    <a:solidFill>
                      <a:schemeClr val="tx1"/>
                    </a:solidFill>
                  </a:rPr>
                  <a:t>t</a:t>
                </a:r>
                <a:r>
                  <a:rPr lang="en-US" spc="10" dirty="0">
                    <a:solidFill>
                      <a:schemeClr val="tx1"/>
                    </a:solidFill>
                  </a:rPr>
                  <a:t> </a:t>
                </a:r>
                <a:r>
                  <a:rPr lang="en-US" spc="-10" dirty="0">
                    <a:solidFill>
                      <a:schemeClr val="tx1"/>
                    </a:solidFill>
                  </a:rPr>
                  <a:t>i</a:t>
                </a:r>
                <a:r>
                  <a:rPr lang="en-US" spc="-5" dirty="0">
                    <a:solidFill>
                      <a:schemeClr val="tx1"/>
                    </a:solidFill>
                  </a:rPr>
                  <a:t>n</a:t>
                </a:r>
                <a:r>
                  <a:rPr lang="en-US" spc="5" dirty="0">
                    <a:solidFill>
                      <a:schemeClr val="tx1"/>
                    </a:solidFill>
                  </a:rPr>
                  <a:t> </a:t>
                </a:r>
                <a:r>
                  <a:rPr lang="en-US" spc="-10" dirty="0">
                    <a:solidFill>
                      <a:schemeClr val="tx1"/>
                    </a:solidFill>
                  </a:rPr>
                  <a:t>whic</a:t>
                </a:r>
                <a:r>
                  <a:rPr lang="en-US" spc="-5" dirty="0">
                    <a:solidFill>
                      <a:schemeClr val="tx1"/>
                    </a:solidFill>
                  </a:rPr>
                  <a:t>h</a:t>
                </a:r>
                <a:r>
                  <a:rPr lang="en-US" spc="10" dirty="0">
                    <a:solidFill>
                      <a:schemeClr val="tx1"/>
                    </a:solidFill>
                  </a:rPr>
                  <a:t> </a:t>
                </a:r>
                <a:r>
                  <a:rPr lang="en-US" spc="-10" dirty="0">
                    <a:solidFill>
                      <a:schemeClr val="tx1"/>
                    </a:solidFill>
                  </a:rPr>
                  <a:t>a</a:t>
                </a:r>
                <a:r>
                  <a:rPr lang="en-US" spc="-5" dirty="0">
                    <a:solidFill>
                      <a:schemeClr val="tx1"/>
                    </a:solidFill>
                  </a:rPr>
                  <a:t>n</a:t>
                </a:r>
                <a:r>
                  <a:rPr lang="en-US" spc="10" dirty="0">
                    <a:solidFill>
                      <a:schemeClr val="tx1"/>
                    </a:solidFill>
                  </a:rPr>
                  <a:t> </a:t>
                </a:r>
                <a:r>
                  <a:rPr lang="en-US" spc="-15" dirty="0">
                    <a:solidFill>
                      <a:schemeClr val="tx1"/>
                    </a:solidFill>
                  </a:rPr>
                  <a:t>amoun</a:t>
                </a:r>
                <a:r>
                  <a:rPr lang="en-US" spc="-5" dirty="0">
                    <a:solidFill>
                      <a:schemeClr val="tx1"/>
                    </a:solidFill>
                  </a:rPr>
                  <a:t>t</a:t>
                </a:r>
                <a:r>
                  <a:rPr lang="en-US" spc="10" dirty="0">
                    <a:solidFill>
                      <a:schemeClr val="tx1"/>
                    </a:solidFill>
                  </a:rPr>
                  <a:t> </a:t>
                </a:r>
                <a:r>
                  <a:rPr lang="en-US" spc="-10" dirty="0">
                    <a:solidFill>
                      <a:schemeClr val="tx1"/>
                    </a:solidFill>
                  </a:rPr>
                  <a:t>o</a:t>
                </a:r>
                <a:r>
                  <a:rPr lang="en-US" spc="-5" dirty="0">
                    <a:solidFill>
                      <a:schemeClr val="tx1"/>
                    </a:solidFill>
                  </a:rPr>
                  <a:t>f</a:t>
                </a:r>
                <a:r>
                  <a:rPr lang="en-US" spc="10" dirty="0">
                    <a:solidFill>
                      <a:schemeClr val="tx1"/>
                    </a:solidFill>
                  </a:rPr>
                  <a:t> </a:t>
                </a:r>
                <a:r>
                  <a:rPr lang="en-US" spc="-15" dirty="0">
                    <a:solidFill>
                      <a:schemeClr val="tx1"/>
                    </a:solidFill>
                  </a:rPr>
                  <a:t>mone</a:t>
                </a:r>
                <a:r>
                  <a:rPr lang="en-US" spc="-5" dirty="0">
                    <a:solidFill>
                      <a:schemeClr val="tx1"/>
                    </a:solidFill>
                  </a:rPr>
                  <a:t>y</a:t>
                </a:r>
                <a:r>
                  <a:rPr lang="en-US" spc="95" dirty="0">
                    <a:solidFill>
                      <a:schemeClr val="tx1"/>
                    </a:solidFill>
                  </a:rPr>
                  <a:t> </a:t>
                </a:r>
                <a:r>
                  <a:rPr lang="en-US" i="1" spc="-80" dirty="0">
                    <a:solidFill>
                      <a:schemeClr val="tx1"/>
                    </a:solidFill>
                  </a:rPr>
                  <a:t>P</a:t>
                </a:r>
                <a:r>
                  <a:rPr lang="en-US" spc="67" baseline="-25000" dirty="0">
                    <a:solidFill>
                      <a:schemeClr val="tx1"/>
                    </a:solidFill>
                  </a:rPr>
                  <a:t>0</a:t>
                </a:r>
                <a:r>
                  <a:rPr lang="en-US" spc="-5" dirty="0">
                    <a:solidFill>
                      <a:schemeClr val="tx1"/>
                    </a:solidFill>
                  </a:rPr>
                  <a:t>,</a:t>
                </a:r>
                <a:r>
                  <a:rPr lang="en-US" spc="10" dirty="0">
                    <a:solidFill>
                      <a:schemeClr val="tx1"/>
                    </a:solidFill>
                  </a:rPr>
                  <a:t> </a:t>
                </a:r>
                <a:r>
                  <a:rPr lang="en-US" spc="-10" dirty="0">
                    <a:solidFill>
                      <a:schemeClr val="tx1"/>
                    </a:solidFill>
                  </a:rPr>
                  <a:t>calle</a:t>
                </a:r>
                <a:r>
                  <a:rPr lang="en-US" spc="-5" dirty="0">
                    <a:solidFill>
                      <a:schemeClr val="tx1"/>
                    </a:solidFill>
                  </a:rPr>
                  <a:t>d</a:t>
                </a:r>
                <a:r>
                  <a:rPr lang="en-US" spc="1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 dirty="0">
                    <a:solidFill>
                      <a:schemeClr val="tx1"/>
                    </a:solidFill>
                  </a:rPr>
                  <a:t> </a:t>
                </a:r>
                <a:r>
                  <a:rPr lang="en-US" spc="-10" dirty="0">
                    <a:solidFill>
                      <a:schemeClr val="tx1"/>
                    </a:solidFill>
                  </a:rPr>
                  <a:t>principal, i</a:t>
                </a:r>
                <a:r>
                  <a:rPr lang="en-US" spc="-5" dirty="0">
                    <a:solidFill>
                      <a:schemeClr val="tx1"/>
                    </a:solidFill>
                  </a:rPr>
                  <a:t>s</a:t>
                </a:r>
                <a:r>
                  <a:rPr lang="en-US" spc="120" dirty="0">
                    <a:solidFill>
                      <a:schemeClr val="tx1"/>
                    </a:solidFill>
                  </a:rPr>
                  <a:t> </a:t>
                </a:r>
                <a:r>
                  <a:rPr lang="en-US" spc="-10" dirty="0">
                    <a:solidFill>
                      <a:schemeClr val="tx1"/>
                    </a:solidFill>
                  </a:rPr>
                  <a:t>place</a:t>
                </a:r>
                <a:r>
                  <a:rPr lang="en-US" spc="-5" dirty="0">
                    <a:solidFill>
                      <a:schemeClr val="tx1"/>
                    </a:solidFill>
                  </a:rPr>
                  <a:t>d</a:t>
                </a:r>
                <a:r>
                  <a:rPr lang="en-US" dirty="0">
                    <a:solidFill>
                      <a:schemeClr val="tx1"/>
                    </a:solidFill>
                  </a:rPr>
                  <a:t> </a:t>
                </a:r>
                <a:r>
                  <a:rPr lang="en-US" spc="-10" dirty="0">
                    <a:solidFill>
                      <a:schemeClr val="tx1"/>
                    </a:solidFill>
                  </a:rPr>
                  <a:t>i</a:t>
                </a:r>
                <a:r>
                  <a:rPr lang="en-US" spc="-5" dirty="0">
                    <a:solidFill>
                      <a:schemeClr val="tx1"/>
                    </a:solidFill>
                  </a:rPr>
                  <a:t>n</a:t>
                </a:r>
                <a:r>
                  <a:rPr lang="en-US" spc="120" dirty="0">
                    <a:solidFill>
                      <a:schemeClr val="tx1"/>
                    </a:solidFill>
                  </a:rPr>
                  <a:t> </a:t>
                </a:r>
                <a:r>
                  <a:rPr lang="en-US" spc="-10" dirty="0">
                    <a:solidFill>
                      <a:schemeClr val="tx1"/>
                    </a:solidFill>
                  </a:rPr>
                  <a:t>a</a:t>
                </a:r>
                <a:r>
                  <a:rPr lang="en-US" spc="-5" dirty="0">
                    <a:solidFill>
                      <a:schemeClr val="tx1"/>
                    </a:solidFill>
                  </a:rPr>
                  <a:t>n</a:t>
                </a:r>
                <a:r>
                  <a:rPr lang="en-US" spc="120" dirty="0">
                    <a:solidFill>
                      <a:schemeClr val="tx1"/>
                    </a:solidFill>
                  </a:rPr>
                  <a:t> </a:t>
                </a:r>
                <a:r>
                  <a:rPr lang="en-US" spc="-10" dirty="0">
                    <a:solidFill>
                      <a:schemeClr val="tx1"/>
                    </a:solidFill>
                  </a:rPr>
                  <a:t>accoun</a:t>
                </a:r>
                <a:r>
                  <a:rPr lang="en-US" spc="-5" dirty="0">
                    <a:solidFill>
                      <a:schemeClr val="tx1"/>
                    </a:solidFill>
                  </a:rPr>
                  <a:t>t</a:t>
                </a:r>
                <a:r>
                  <a:rPr lang="en-US" dirty="0">
                    <a:solidFill>
                      <a:schemeClr val="tx1"/>
                    </a:solidFill>
                  </a:rPr>
                  <a:t> </a:t>
                </a:r>
                <a:r>
                  <a:rPr lang="en-US" spc="-10" dirty="0">
                    <a:solidFill>
                      <a:schemeClr val="tx1"/>
                    </a:solidFill>
                  </a:rPr>
                  <a:t>tha</a:t>
                </a:r>
                <a:r>
                  <a:rPr lang="en-US" spc="-5" dirty="0">
                    <a:solidFill>
                      <a:schemeClr val="tx1"/>
                    </a:solidFill>
                  </a:rPr>
                  <a:t>t</a:t>
                </a:r>
                <a:r>
                  <a:rPr lang="en-US" spc="120" dirty="0">
                    <a:solidFill>
                      <a:schemeClr val="tx1"/>
                    </a:solidFill>
                  </a:rPr>
                  <a:t> </a:t>
                </a:r>
                <a:r>
                  <a:rPr lang="en-US" spc="-10" dirty="0">
                    <a:solidFill>
                      <a:schemeClr val="tx1"/>
                    </a:solidFill>
                  </a:rPr>
                  <a:t>earn</a:t>
                </a:r>
                <a:r>
                  <a:rPr lang="en-US" spc="-5" dirty="0">
                    <a:solidFill>
                      <a:schemeClr val="tx1"/>
                    </a:solidFill>
                  </a:rPr>
                  <a:t>s</a:t>
                </a:r>
                <a:r>
                  <a:rPr lang="en-US" dirty="0">
                    <a:solidFill>
                      <a:schemeClr val="tx1"/>
                    </a:solidFill>
                  </a:rPr>
                  <a:t> </a:t>
                </a:r>
                <a:r>
                  <a:rPr lang="en-US" spc="-10" dirty="0">
                    <a:solidFill>
                      <a:schemeClr val="tx1"/>
                    </a:solidFill>
                  </a:rPr>
                  <a:t>interest</a:t>
                </a:r>
                <a:r>
                  <a:rPr lang="en-US" spc="-5" dirty="0">
                    <a:solidFill>
                      <a:schemeClr val="tx1"/>
                    </a:solidFill>
                  </a:rPr>
                  <a:t>.</a:t>
                </a:r>
                <a:r>
                  <a:rPr lang="en-US" spc="120" dirty="0">
                    <a:solidFill>
                      <a:schemeClr val="tx1"/>
                    </a:solidFill>
                  </a:rPr>
                  <a:t> </a:t>
                </a:r>
                <a:r>
                  <a:rPr lang="en-US" spc="-15" dirty="0">
                    <a:solidFill>
                      <a:schemeClr val="tx1"/>
                    </a:solidFill>
                  </a:rPr>
                  <a:t>Le</a:t>
                </a:r>
                <a:r>
                  <a:rPr lang="en-US" spc="-5" dirty="0">
                    <a:solidFill>
                      <a:schemeClr val="tx1"/>
                    </a:solidFill>
                  </a:rPr>
                  <a:t>t</a:t>
                </a:r>
                <a:r>
                  <a:rPr lang="en-US" dirty="0">
                    <a:solidFill>
                      <a:schemeClr val="tx1"/>
                    </a:solidFill>
                  </a:rPr>
                  <a:t> </a:t>
                </a:r>
                <a:r>
                  <a:rPr lang="en-US" i="1" spc="70" dirty="0">
                    <a:solidFill>
                      <a:schemeClr val="tx1"/>
                    </a:solidFill>
                  </a:rPr>
                  <a:t>P</a:t>
                </a:r>
                <a:r>
                  <a:rPr lang="en-US" spc="-5" dirty="0">
                    <a:solidFill>
                      <a:schemeClr val="tx1"/>
                    </a:solidFill>
                  </a:rPr>
                  <a:t>(</a:t>
                </a:r>
                <a:r>
                  <a:rPr lang="en-US" i="1" spc="-5" dirty="0">
                    <a:solidFill>
                      <a:schemeClr val="tx1"/>
                    </a:solidFill>
                  </a:rPr>
                  <a:t>t</a:t>
                </a:r>
                <a:r>
                  <a:rPr lang="en-US" spc="-5" dirty="0">
                    <a:solidFill>
                      <a:schemeClr val="tx1"/>
                    </a:solidFill>
                  </a:rPr>
                  <a:t>)</a:t>
                </a:r>
                <a:r>
                  <a:rPr lang="en-US" spc="120" dirty="0">
                    <a:solidFill>
                      <a:schemeClr val="tx1"/>
                    </a:solidFill>
                  </a:rPr>
                  <a:t> </a:t>
                </a:r>
                <a:r>
                  <a:rPr lang="en-US" spc="-5" dirty="0">
                    <a:solidFill>
                      <a:schemeClr val="tx1"/>
                    </a:solidFill>
                  </a:rPr>
                  <a:t>be</a:t>
                </a:r>
                <a:r>
                  <a:rPr lang="en-US" spc="120" dirty="0">
                    <a:solidFill>
                      <a:schemeClr val="tx1"/>
                    </a:solidFill>
                  </a:rPr>
                  <a:t> </a:t>
                </a:r>
                <a:r>
                  <a:rPr lang="en-US" spc="-5" dirty="0">
                    <a:solidFill>
                      <a:schemeClr val="tx1"/>
                    </a:solidFill>
                  </a:rPr>
                  <a:t>the</a:t>
                </a:r>
                <a:r>
                  <a:rPr lang="en-US" spc="120" dirty="0">
                    <a:solidFill>
                      <a:schemeClr val="tx1"/>
                    </a:solidFill>
                  </a:rPr>
                  <a:t> </a:t>
                </a:r>
                <a:r>
                  <a:rPr lang="en-US" spc="-5" dirty="0">
                    <a:solidFill>
                      <a:schemeClr val="tx1"/>
                    </a:solidFill>
                  </a:rPr>
                  <a:t>balance</a:t>
                </a:r>
                <a:r>
                  <a:rPr lang="en-US" dirty="0">
                    <a:solidFill>
                      <a:schemeClr val="tx1"/>
                    </a:solidFill>
                  </a:rPr>
                  <a:t> </a:t>
                </a:r>
                <a:r>
                  <a:rPr lang="en-US" spc="-5" dirty="0">
                    <a:solidFill>
                      <a:schemeClr val="tx1"/>
                    </a:solidFill>
                  </a:rPr>
                  <a:t>in</a:t>
                </a:r>
                <a:r>
                  <a:rPr lang="en-US" spc="120" dirty="0">
                    <a:solidFill>
                      <a:schemeClr val="tx1"/>
                    </a:solidFill>
                  </a:rPr>
                  <a:t> </a:t>
                </a:r>
                <a:r>
                  <a:rPr lang="en-US" spc="-5" dirty="0">
                    <a:solidFill>
                      <a:schemeClr val="tx1"/>
                    </a:solidFill>
                  </a:rPr>
                  <a:t>the</a:t>
                </a:r>
                <a:r>
                  <a:rPr lang="en-US" spc="120" dirty="0">
                    <a:solidFill>
                      <a:schemeClr val="tx1"/>
                    </a:solidFill>
                  </a:rPr>
                  <a:t> </a:t>
                </a:r>
                <a:r>
                  <a:rPr lang="en-US" spc="-5" dirty="0">
                    <a:solidFill>
                      <a:schemeClr val="tx1"/>
                    </a:solidFill>
                  </a:rPr>
                  <a:t>annuity</a:t>
                </a:r>
                <a:r>
                  <a:rPr lang="en-US" spc="120" dirty="0">
                    <a:solidFill>
                      <a:schemeClr val="tx1"/>
                    </a:solidFill>
                  </a:rPr>
                  <a:t> </a:t>
                </a:r>
                <a:r>
                  <a:rPr lang="en-US" spc="-5" dirty="0">
                    <a:solidFill>
                      <a:schemeClr val="tx1"/>
                    </a:solidFill>
                  </a:rPr>
                  <a:t>(in dollars)</a:t>
                </a:r>
                <a:r>
                  <a:rPr lang="en-US" spc="5" dirty="0">
                    <a:solidFill>
                      <a:schemeClr val="tx1"/>
                    </a:solidFill>
                  </a:rPr>
                  <a:t> </a:t>
                </a:r>
                <a:r>
                  <a:rPr lang="en-US" spc="-10" dirty="0">
                    <a:solidFill>
                      <a:schemeClr val="tx1"/>
                    </a:solidFill>
                  </a:rPr>
                  <a:t>a</a:t>
                </a:r>
                <a:r>
                  <a:rPr lang="en-US" spc="-5" dirty="0">
                    <a:solidFill>
                      <a:schemeClr val="tx1"/>
                    </a:solidFill>
                  </a:rPr>
                  <a:t>fter</a:t>
                </a:r>
                <a:r>
                  <a:rPr lang="en-US" spc="5" dirty="0">
                    <a:solidFill>
                      <a:schemeClr val="tx1"/>
                    </a:solidFill>
                  </a:rPr>
                  <a:t> </a:t>
                </a:r>
                <a:r>
                  <a:rPr lang="en-US" i="1" spc="-5" dirty="0">
                    <a:solidFill>
                      <a:schemeClr val="tx1"/>
                    </a:solidFill>
                  </a:rPr>
                  <a:t>t</a:t>
                </a:r>
                <a:r>
                  <a:rPr lang="en-US" i="1" spc="95" dirty="0">
                    <a:solidFill>
                      <a:schemeClr val="tx1"/>
                    </a:solidFill>
                  </a:rPr>
                  <a:t> </a:t>
                </a:r>
                <a:r>
                  <a:rPr lang="en-US" spc="-5" dirty="0">
                    <a:solidFill>
                      <a:schemeClr val="tx1"/>
                    </a:solidFill>
                  </a:rPr>
                  <a:t>years.</a:t>
                </a:r>
                <a:r>
                  <a:rPr lang="en-US" spc="5" dirty="0">
                    <a:solidFill>
                      <a:schemeClr val="tx1"/>
                    </a:solidFill>
                  </a:rPr>
                  <a:t> </a:t>
                </a:r>
                <a:r>
                  <a:rPr lang="en-US" spc="-10" dirty="0">
                    <a:solidFill>
                      <a:schemeClr val="tx1"/>
                    </a:solidFill>
                  </a:rPr>
                  <a:t>When</a:t>
                </a:r>
                <a:r>
                  <a:rPr lang="en-US" spc="5" dirty="0">
                    <a:solidFill>
                      <a:schemeClr val="tx1"/>
                    </a:solidFill>
                  </a:rPr>
                  <a:t> </a:t>
                </a:r>
                <a:r>
                  <a:rPr lang="en-US" spc="-5" dirty="0">
                    <a:solidFill>
                      <a:schemeClr val="tx1"/>
                    </a:solidFill>
                  </a:rPr>
                  <a:t>interest</a:t>
                </a:r>
                <a:r>
                  <a:rPr lang="en-US" spc="5" dirty="0">
                    <a:solidFill>
                      <a:schemeClr val="tx1"/>
                    </a:solidFill>
                  </a:rPr>
                  <a:t> </a:t>
                </a:r>
                <a:r>
                  <a:rPr lang="en-US" spc="-5" dirty="0">
                    <a:solidFill>
                      <a:schemeClr val="tx1"/>
                    </a:solidFill>
                  </a:rPr>
                  <a:t>on</a:t>
                </a:r>
                <a:r>
                  <a:rPr lang="en-US" spc="5" dirty="0">
                    <a:solidFill>
                      <a:schemeClr val="tx1"/>
                    </a:solidFill>
                  </a:rPr>
                  <a:t> </a:t>
                </a:r>
                <a:r>
                  <a:rPr lang="en-US" spc="-5" dirty="0">
                    <a:solidFill>
                      <a:schemeClr val="tx1"/>
                    </a:solidFill>
                  </a:rPr>
                  <a:t>the</a:t>
                </a:r>
                <a:r>
                  <a:rPr lang="en-US" spc="5" dirty="0">
                    <a:solidFill>
                      <a:schemeClr val="tx1"/>
                    </a:solidFill>
                  </a:rPr>
                  <a:t> </a:t>
                </a:r>
                <a:r>
                  <a:rPr lang="en-US" spc="-5" dirty="0">
                    <a:solidFill>
                      <a:schemeClr val="tx1"/>
                    </a:solidFill>
                  </a:rPr>
                  <a:t>balance</a:t>
                </a:r>
                <a:r>
                  <a:rPr lang="en-US" spc="5" dirty="0">
                    <a:solidFill>
                      <a:schemeClr val="tx1"/>
                    </a:solidFill>
                  </a:rPr>
                  <a:t> </a:t>
                </a:r>
                <a:r>
                  <a:rPr lang="en-US" spc="-5" dirty="0">
                    <a:solidFill>
                      <a:schemeClr val="tx1"/>
                    </a:solidFill>
                  </a:rPr>
                  <a:t>is</a:t>
                </a:r>
                <a:r>
                  <a:rPr lang="en-US" dirty="0">
                    <a:solidFill>
                      <a:schemeClr val="tx1"/>
                    </a:solidFill>
                  </a:rPr>
                  <a:t> </a:t>
                </a:r>
                <a:r>
                  <a:rPr lang="en-US" b="1" i="1" spc="-15" dirty="0">
                    <a:solidFill>
                      <a:schemeClr val="tx1"/>
                    </a:solidFill>
                  </a:rPr>
                  <a:t>compounde</a:t>
                </a:r>
                <a:r>
                  <a:rPr lang="en-US" b="1" i="1" spc="-10" dirty="0">
                    <a:solidFill>
                      <a:schemeClr val="tx1"/>
                    </a:solidFill>
                  </a:rPr>
                  <a:t>d</a:t>
                </a:r>
                <a:r>
                  <a:rPr lang="en-US" b="1" i="1" spc="5" dirty="0">
                    <a:solidFill>
                      <a:schemeClr val="tx1"/>
                    </a:solidFill>
                  </a:rPr>
                  <a:t> </a:t>
                </a:r>
                <a:r>
                  <a:rPr lang="en-US" b="1" i="1" spc="-10" dirty="0">
                    <a:solidFill>
                      <a:schemeClr val="tx1"/>
                    </a:solidFill>
                  </a:rPr>
                  <a:t>continuousl</a:t>
                </a:r>
                <a:r>
                  <a:rPr lang="en-US" b="1" i="1" spc="-5" dirty="0">
                    <a:solidFill>
                      <a:schemeClr val="tx1"/>
                    </a:solidFill>
                  </a:rPr>
                  <a:t>y</a:t>
                </a:r>
                <a:r>
                  <a:rPr lang="en-US" b="1" i="1" spc="5" dirty="0">
                    <a:solidFill>
                      <a:schemeClr val="tx1"/>
                    </a:solidFill>
                  </a:rPr>
                  <a:t> </a:t>
                </a:r>
                <a:r>
                  <a:rPr lang="en-US" spc="-5" dirty="0">
                    <a:solidFill>
                      <a:schemeClr val="tx1"/>
                    </a:solidFill>
                  </a:rPr>
                  <a:t>at</a:t>
                </a:r>
                <a:r>
                  <a:rPr lang="en-US" spc="5" dirty="0">
                    <a:solidFill>
                      <a:schemeClr val="tx1"/>
                    </a:solidFill>
                  </a:rPr>
                  <a:t> </a:t>
                </a:r>
                <a:r>
                  <a:rPr lang="en-US" spc="-5" dirty="0">
                    <a:solidFill>
                      <a:schemeClr val="tx1"/>
                    </a:solidFill>
                  </a:rPr>
                  <a:t>rate </a:t>
                </a:r>
                <a:r>
                  <a:rPr lang="en-US" i="1" spc="-5" dirty="0">
                    <a:solidFill>
                      <a:schemeClr val="tx1"/>
                    </a:solidFill>
                  </a:rPr>
                  <a:t>r</a:t>
                </a:r>
                <a:r>
                  <a:rPr lang="en-US" spc="-5" dirty="0">
                    <a:solidFill>
                      <a:schemeClr val="tx1"/>
                    </a:solidFill>
                  </a:rPr>
                  <a:t>,</a:t>
                </a:r>
                <a:r>
                  <a:rPr lang="en-US" spc="-1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5" dirty="0">
                    <a:solidFill>
                      <a:schemeClr val="tx1"/>
                    </a:solidFill>
                  </a:rPr>
                  <a:t> </a:t>
                </a:r>
                <a:r>
                  <a:rPr lang="en-US" spc="-10" dirty="0">
                    <a:solidFill>
                      <a:schemeClr val="tx1"/>
                    </a:solidFill>
                  </a:rPr>
                  <a:t>rat</a:t>
                </a:r>
                <a:r>
                  <a:rPr lang="en-US" spc="-5" dirty="0">
                    <a:solidFill>
                      <a:schemeClr val="tx1"/>
                    </a:solidFill>
                  </a:rPr>
                  <a:t>e</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growt</a:t>
                </a:r>
                <a:r>
                  <a:rPr lang="en-US" spc="-5" dirty="0">
                    <a:solidFill>
                      <a:schemeClr val="tx1"/>
                    </a:solidFill>
                  </a:rPr>
                  <a:t>h</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balanc</a:t>
                </a:r>
                <a:r>
                  <a:rPr lang="en-US" spc="-5" dirty="0">
                    <a:solidFill>
                      <a:schemeClr val="tx1"/>
                    </a:solidFill>
                  </a:rPr>
                  <a:t>e</a:t>
                </a:r>
                <a:r>
                  <a:rPr lang="en-US" spc="-10" dirty="0">
                    <a:solidFill>
                      <a:schemeClr val="tx1"/>
                    </a:solidFill>
                  </a:rPr>
                  <a:t> i</a:t>
                </a:r>
                <a:r>
                  <a:rPr lang="en-US" spc="-5" dirty="0">
                    <a:solidFill>
                      <a:schemeClr val="tx1"/>
                    </a:solidFill>
                  </a:rPr>
                  <a:t>s</a:t>
                </a:r>
                <a:r>
                  <a:rPr lang="en-US" spc="-15" dirty="0">
                    <a:solidFill>
                      <a:schemeClr val="tx1"/>
                    </a:solidFill>
                  </a:rPr>
                  <a:t> </a:t>
                </a:r>
                <a:r>
                  <a:rPr lang="en-US" spc="-10" dirty="0">
                    <a:solidFill>
                      <a:schemeClr val="tx1"/>
                    </a:solidFill>
                  </a:rPr>
                  <a:t>proportiona</a:t>
                </a:r>
                <a:r>
                  <a:rPr lang="en-US" spc="-5" dirty="0">
                    <a:solidFill>
                      <a:schemeClr val="tx1"/>
                    </a:solidFill>
                  </a:rPr>
                  <a:t>l</a:t>
                </a:r>
                <a:r>
                  <a:rPr lang="en-US" spc="-10" dirty="0">
                    <a:solidFill>
                      <a:schemeClr val="tx1"/>
                    </a:solidFill>
                  </a:rPr>
                  <a:t> t</a:t>
                </a:r>
                <a:r>
                  <a:rPr lang="en-US" spc="-5" dirty="0">
                    <a:solidFill>
                      <a:schemeClr val="tx1"/>
                    </a:solidFill>
                  </a:rPr>
                  <a:t>o</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balance</a:t>
                </a:r>
                <a:r>
                  <a:rPr lang="en-US" spc="-5" dirty="0">
                    <a:solidFill>
                      <a:schemeClr val="tx1"/>
                    </a:solidFill>
                  </a:rPr>
                  <a:t>,</a:t>
                </a:r>
                <a:r>
                  <a:rPr lang="en-US" spc="-10" dirty="0">
                    <a:solidFill>
                      <a:schemeClr val="tx1"/>
                    </a:solidFill>
                  </a:rPr>
                  <a:t> an</a:t>
                </a:r>
                <a:r>
                  <a:rPr lang="en-US" spc="-5" dirty="0">
                    <a:solidFill>
                      <a:schemeClr val="tx1"/>
                    </a:solidFill>
                  </a:rPr>
                  <a:t>d</a:t>
                </a:r>
                <a:r>
                  <a:rPr lang="en-US" spc="-10" dirty="0">
                    <a:solidFill>
                      <a:schemeClr val="tx1"/>
                    </a:solidFill>
                  </a:rPr>
                  <a:t> th</a:t>
                </a:r>
                <a:r>
                  <a:rPr lang="en-US" spc="-5" dirty="0">
                    <a:solidFill>
                      <a:schemeClr val="tx1"/>
                    </a:solidFill>
                  </a:rPr>
                  <a:t>e</a:t>
                </a:r>
                <a:r>
                  <a:rPr lang="en-US" spc="-15" dirty="0">
                    <a:solidFill>
                      <a:schemeClr val="tx1"/>
                    </a:solidFill>
                  </a:rPr>
                  <a:t> </a:t>
                </a:r>
                <a:r>
                  <a:rPr lang="en-US" spc="-10" dirty="0">
                    <a:solidFill>
                      <a:schemeClr val="tx1"/>
                    </a:solidFill>
                  </a:rPr>
                  <a:t>proportionality </a:t>
                </a:r>
                <a:r>
                  <a:rPr lang="en-US" spc="-5" dirty="0">
                    <a:solidFill>
                      <a:schemeClr val="tx1"/>
                    </a:solidFill>
                  </a:rPr>
                  <a:t>constant</a:t>
                </a:r>
                <a:r>
                  <a:rPr lang="en-US" spc="-40" dirty="0">
                    <a:solidFill>
                      <a:schemeClr val="tx1"/>
                    </a:solidFill>
                  </a:rPr>
                  <a:t> </a:t>
                </a:r>
                <a:r>
                  <a:rPr lang="en-US" spc="-5" dirty="0">
                    <a:solidFill>
                      <a:schemeClr val="tx1"/>
                    </a:solidFill>
                  </a:rPr>
                  <a:t>is </a:t>
                </a:r>
                <a:r>
                  <a:rPr lang="en-US" i="1" spc="-5" dirty="0">
                    <a:solidFill>
                      <a:schemeClr val="tx1"/>
                    </a:solidFill>
                  </a:rPr>
                  <a:t>r</a:t>
                </a:r>
                <a:r>
                  <a:rPr lang="en-US" spc="-5" dirty="0">
                    <a:solidFill>
                      <a:schemeClr val="tx1"/>
                    </a:solidFill>
                  </a:rPr>
                  <a:t>.</a:t>
                </a:r>
                <a:r>
                  <a:rPr lang="en-US" spc="-40" dirty="0">
                    <a:solidFill>
                      <a:schemeClr val="tx1"/>
                    </a:solidFill>
                  </a:rPr>
                  <a:t> </a:t>
                </a:r>
                <a:r>
                  <a:rPr lang="en-US" spc="-15" dirty="0">
                    <a:solidFill>
                      <a:schemeClr val="tx1"/>
                    </a:solidFill>
                  </a:rPr>
                  <a:t>T</a:t>
                </a:r>
                <a:r>
                  <a:rPr lang="en-US" spc="-5" dirty="0">
                    <a:solidFill>
                      <a:schemeClr val="tx1"/>
                    </a:solidFill>
                  </a:rPr>
                  <a:t>hat</a:t>
                </a:r>
                <a:r>
                  <a:rPr lang="en-US" spc="-40" dirty="0">
                    <a:solidFill>
                      <a:schemeClr val="tx1"/>
                    </a:solidFill>
                  </a:rPr>
                  <a:t> </a:t>
                </a:r>
                <a:r>
                  <a:rPr lang="en-US" spc="-5" dirty="0">
                    <a:solidFill>
                      <a:schemeClr val="tx1"/>
                    </a:solidFill>
                  </a:rPr>
                  <a:t>is,</a:t>
                </a:r>
                <a:r>
                  <a:rPr lang="en-US" spc="45" dirty="0">
                    <a:solidFill>
                      <a:schemeClr val="tx1"/>
                    </a:solidFill>
                  </a:rPr>
                  <a:t> </a:t>
                </a:r>
                <a14:m>
                  <m:oMath xmlns:m="http://schemas.openxmlformats.org/officeDocument/2006/math">
                    <m:r>
                      <a:rPr lang="en-US" b="0" i="1" spc="70" dirty="0" smtClean="0">
                        <a:solidFill>
                          <a:schemeClr val="tx1"/>
                        </a:solidFill>
                        <a:latin typeface="Cambria Math" panose="02040503050406030204" pitchFamily="18" charset="0"/>
                        <a:cs typeface="Times New Roman"/>
                      </a:rPr>
                      <m:t>𝑃</m:t>
                    </m:r>
                    <m:r>
                      <a:rPr lang="en-US" b="0" i="1" spc="70" dirty="0" smtClean="0">
                        <a:solidFill>
                          <a:schemeClr val="tx1"/>
                        </a:solidFill>
                        <a:latin typeface="Cambria Math" panose="02040503050406030204" pitchFamily="18" charset="0"/>
                        <a:cs typeface="Times New Roman"/>
                      </a:rPr>
                      <m:t>′</m:t>
                    </m:r>
                  </m:oMath>
                </a14:m>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60" dirty="0">
                    <a:solidFill>
                      <a:schemeClr val="tx1"/>
                    </a:solidFill>
                  </a:rPr>
                  <a:t> </a:t>
                </a:r>
                <a:r>
                  <a:rPr lang="en-US" i="1" spc="-5" dirty="0">
                    <a:solidFill>
                      <a:schemeClr val="tx1"/>
                    </a:solidFill>
                  </a:rPr>
                  <a:t>r</a:t>
                </a:r>
                <a:r>
                  <a:rPr lang="en-US" i="1" spc="-65" dirty="0">
                    <a:solidFill>
                      <a:schemeClr val="tx1"/>
                    </a:solidFill>
                  </a:rPr>
                  <a:t> </a:t>
                </a:r>
                <a:r>
                  <a:rPr lang="en-US" i="1" spc="70" dirty="0">
                    <a:solidFill>
                      <a:schemeClr val="tx1"/>
                    </a:solidFill>
                  </a:rPr>
                  <a:t>P</a:t>
                </a:r>
                <a:r>
                  <a:rPr lang="en-US" spc="-5" dirty="0">
                    <a:solidFill>
                      <a:schemeClr val="tx1"/>
                    </a:solidFill>
                  </a:rPr>
                  <a:t>(</a:t>
                </a:r>
                <a:r>
                  <a:rPr lang="en-US" i="1" spc="-5" dirty="0">
                    <a:solidFill>
                      <a:schemeClr val="tx1"/>
                    </a:solidFill>
                  </a:rPr>
                  <a:t>t</a:t>
                </a:r>
                <a:r>
                  <a:rPr lang="en-US" spc="-5" dirty="0">
                    <a:solidFill>
                      <a:schemeClr val="tx1"/>
                    </a:solidFill>
                  </a:rPr>
                  <a:t>). If</a:t>
                </a:r>
                <a:r>
                  <a:rPr lang="en-US" spc="-40" dirty="0">
                    <a:solidFill>
                      <a:schemeClr val="tx1"/>
                    </a:solidFill>
                  </a:rPr>
                  <a:t> </a:t>
                </a:r>
                <a:r>
                  <a:rPr lang="en-US" spc="-15" dirty="0">
                    <a:solidFill>
                      <a:schemeClr val="tx1"/>
                    </a:solidFill>
                  </a:rPr>
                  <a:t>w</a:t>
                </a:r>
                <a:r>
                  <a:rPr lang="en-US" spc="-5" dirty="0">
                    <a:solidFill>
                      <a:schemeClr val="tx1"/>
                    </a:solidFill>
                  </a:rPr>
                  <a:t>e</a:t>
                </a:r>
                <a:r>
                  <a:rPr lang="en-US" spc="-40" dirty="0">
                    <a:solidFill>
                      <a:schemeClr val="tx1"/>
                    </a:solidFill>
                  </a:rPr>
                  <a:t> </a:t>
                </a:r>
                <a:r>
                  <a:rPr lang="en-US" spc="-15" dirty="0">
                    <a:solidFill>
                      <a:schemeClr val="tx1"/>
                    </a:solidFill>
                  </a:rPr>
                  <a:t>w</a:t>
                </a:r>
                <a:r>
                  <a:rPr lang="en-US" spc="-5" dirty="0">
                    <a:solidFill>
                      <a:schemeClr val="tx1"/>
                    </a:solidFill>
                  </a:rPr>
                  <a:t>ithdraw</a:t>
                </a:r>
                <a:r>
                  <a:rPr lang="en-US" spc="-40" dirty="0">
                    <a:solidFill>
                      <a:schemeClr val="tx1"/>
                    </a:solidFill>
                  </a:rPr>
                  <a:t> </a:t>
                </a:r>
                <a:r>
                  <a:rPr lang="en-US" spc="-5" dirty="0">
                    <a:solidFill>
                      <a:schemeClr val="tx1"/>
                    </a:solidFill>
                  </a:rPr>
                  <a:t>from</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annuity</a:t>
                </a:r>
                <a:r>
                  <a:rPr lang="en-US" spc="-40" dirty="0">
                    <a:solidFill>
                      <a:schemeClr val="tx1"/>
                    </a:solidFill>
                  </a:rPr>
                  <a:t> </a:t>
                </a:r>
                <a:r>
                  <a:rPr lang="en-US" spc="-5" dirty="0">
                    <a:solidFill>
                      <a:schemeClr val="tx1"/>
                    </a:solidFill>
                  </a:rPr>
                  <a:t>at</a:t>
                </a:r>
                <a:r>
                  <a:rPr lang="en-US" spc="-40" dirty="0">
                    <a:solidFill>
                      <a:schemeClr val="tx1"/>
                    </a:solidFill>
                  </a:rPr>
                  <a:t> </a:t>
                </a:r>
                <a:r>
                  <a:rPr lang="en-US" spc="-5" dirty="0">
                    <a:solidFill>
                      <a:schemeClr val="tx1"/>
                    </a:solidFill>
                  </a:rPr>
                  <a:t>a</a:t>
                </a:r>
                <a:r>
                  <a:rPr lang="en-US" spc="-40" dirty="0">
                    <a:solidFill>
                      <a:schemeClr val="tx1"/>
                    </a:solidFill>
                  </a:rPr>
                  <a:t> </a:t>
                </a:r>
                <a:r>
                  <a:rPr lang="en-US" spc="-5" dirty="0">
                    <a:solidFill>
                      <a:schemeClr val="tx1"/>
                    </a:solidFill>
                  </a:rPr>
                  <a:t>constant</a:t>
                </a:r>
                <a:r>
                  <a:rPr lang="en-US" spc="-40" dirty="0">
                    <a:solidFill>
                      <a:schemeClr val="tx1"/>
                    </a:solidFill>
                  </a:rPr>
                  <a:t> </a:t>
                </a:r>
                <a:r>
                  <a:rPr lang="en-US" spc="-5" dirty="0">
                    <a:solidFill>
                      <a:schemeClr val="tx1"/>
                    </a:solidFill>
                  </a:rPr>
                  <a:t>rate</a:t>
                </a:r>
                <a:r>
                  <a:rPr lang="en-US" spc="-40" dirty="0">
                    <a:solidFill>
                      <a:schemeClr val="tx1"/>
                    </a:solidFill>
                  </a:rPr>
                  <a:t> </a:t>
                </a:r>
                <a:r>
                  <a:rPr lang="en-US" spc="-5" dirty="0">
                    <a:solidFill>
                      <a:schemeClr val="tx1"/>
                    </a:solidFill>
                  </a:rPr>
                  <a:t>of </a:t>
                </a:r>
                <a:r>
                  <a:rPr lang="en-US" i="1" spc="-10" dirty="0">
                    <a:solidFill>
                      <a:schemeClr val="tx1"/>
                    </a:solidFill>
                  </a:rPr>
                  <a:t>N</a:t>
                </a:r>
                <a:r>
                  <a:rPr lang="en-US" i="1" spc="114" dirty="0">
                    <a:solidFill>
                      <a:schemeClr val="tx1"/>
                    </a:solidFill>
                  </a:rPr>
                  <a:t> </a:t>
                </a:r>
                <a:r>
                  <a:rPr lang="en-US" spc="-10" dirty="0">
                    <a:solidFill>
                      <a:schemeClr val="tx1"/>
                    </a:solidFill>
                  </a:rPr>
                  <a:t>dollar</a:t>
                </a:r>
                <a:r>
                  <a:rPr lang="en-US" spc="-5" dirty="0">
                    <a:solidFill>
                      <a:schemeClr val="tx1"/>
                    </a:solidFill>
                  </a:rPr>
                  <a:t>s </a:t>
                </a:r>
                <a:r>
                  <a:rPr lang="en-US" spc="-10" dirty="0">
                    <a:solidFill>
                      <a:schemeClr val="tx1"/>
                    </a:solidFill>
                  </a:rPr>
                  <a:t>pe</a:t>
                </a:r>
                <a:r>
                  <a:rPr lang="en-US" spc="-5" dirty="0">
                    <a:solidFill>
                      <a:schemeClr val="tx1"/>
                    </a:solidFill>
                  </a:rPr>
                  <a:t>r </a:t>
                </a:r>
                <a:r>
                  <a:rPr lang="en-US" spc="-10" dirty="0">
                    <a:solidFill>
                      <a:schemeClr val="tx1"/>
                    </a:solidFill>
                  </a:rPr>
                  <a:t>year</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ca</a:t>
                </a:r>
                <a:r>
                  <a:rPr lang="en-US" spc="-5" dirty="0">
                    <a:solidFill>
                      <a:schemeClr val="tx1"/>
                    </a:solidFill>
                  </a:rPr>
                  <a:t>n </a:t>
                </a:r>
                <a:r>
                  <a:rPr lang="en-US" spc="-15" dirty="0">
                    <a:solidFill>
                      <a:schemeClr val="tx1"/>
                    </a:solidFill>
                  </a:rPr>
                  <a:t>mode</a:t>
                </a:r>
                <a:r>
                  <a:rPr lang="en-US" spc="-5" dirty="0">
                    <a:solidFill>
                      <a:schemeClr val="tx1"/>
                    </a:solidFill>
                  </a:rPr>
                  <a:t>l</a:t>
                </a:r>
                <a:r>
                  <a:rPr lang="en-US" dirty="0">
                    <a:solidFill>
                      <a:schemeClr val="tx1"/>
                    </a:solidFill>
                  </a:rPr>
                  <a:t> </a:t>
                </a:r>
                <a:r>
                  <a:rPr lang="en-US" spc="-10" dirty="0">
                    <a:solidFill>
                      <a:schemeClr val="tx1"/>
                    </a:solidFill>
                  </a:rPr>
                  <a:t>th</a:t>
                </a:r>
                <a:r>
                  <a:rPr lang="en-US" spc="-5" dirty="0">
                    <a:solidFill>
                      <a:schemeClr val="tx1"/>
                    </a:solidFill>
                  </a:rPr>
                  <a:t>e </a:t>
                </a:r>
                <a:r>
                  <a:rPr lang="en-US" spc="-10" dirty="0">
                    <a:solidFill>
                      <a:schemeClr val="tx1"/>
                    </a:solidFill>
                  </a:rPr>
                  <a:t>balanc</a:t>
                </a:r>
                <a:r>
                  <a:rPr lang="en-US" spc="-5" dirty="0">
                    <a:solidFill>
                      <a:schemeClr val="tx1"/>
                    </a:solidFill>
                  </a:rPr>
                  <a:t>e</a:t>
                </a:r>
                <a:r>
                  <a:rPr lang="en-US" dirty="0">
                    <a:solidFill>
                      <a:schemeClr val="tx1"/>
                    </a:solidFill>
                  </a:rPr>
                  <a:t> </a:t>
                </a:r>
                <a:r>
                  <a:rPr lang="en-US" spc="-10" dirty="0">
                    <a:solidFill>
                      <a:schemeClr val="tx1"/>
                    </a:solidFill>
                  </a:rPr>
                  <a:t>i</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annuit</a:t>
                </a:r>
                <a:r>
                  <a:rPr lang="en-US" spc="-5" dirty="0">
                    <a:solidFill>
                      <a:schemeClr val="tx1"/>
                    </a:solidFill>
                  </a:rPr>
                  <a:t>y</a:t>
                </a:r>
                <a:r>
                  <a:rPr lang="en-US" dirty="0">
                    <a:solidFill>
                      <a:schemeClr val="tx1"/>
                    </a:solidFill>
                  </a:rPr>
                  <a:t> </a:t>
                </a:r>
                <a:r>
                  <a:rPr lang="en-US" spc="-10" dirty="0">
                    <a:solidFill>
                      <a:schemeClr val="tx1"/>
                    </a:solidFill>
                  </a:rPr>
                  <a:t>b</a:t>
                </a:r>
                <a:r>
                  <a:rPr lang="en-US" spc="-5" dirty="0">
                    <a:solidFill>
                      <a:schemeClr val="tx1"/>
                    </a:solidFill>
                  </a:rPr>
                  <a:t>y </a:t>
                </a:r>
                <a:r>
                  <a:rPr lang="en-US" spc="-10" dirty="0">
                    <a:solidFill>
                      <a:schemeClr val="tx1"/>
                    </a:solidFill>
                  </a:rPr>
                  <a:t>th</a:t>
                </a:r>
                <a:r>
                  <a:rPr lang="en-US" spc="-5" dirty="0">
                    <a:solidFill>
                      <a:schemeClr val="tx1"/>
                    </a:solidFill>
                  </a:rPr>
                  <a:t>e </a:t>
                </a:r>
                <a:r>
                  <a:rPr lang="en-US" spc="-10" dirty="0">
                    <a:solidFill>
                      <a:schemeClr val="tx1"/>
                    </a:solidFill>
                  </a:rPr>
                  <a:t>differentia</a:t>
                </a:r>
                <a:r>
                  <a:rPr lang="en-US" spc="-5" dirty="0">
                    <a:solidFill>
                      <a:schemeClr val="tx1"/>
                    </a:solidFill>
                  </a:rPr>
                  <a:t>l </a:t>
                </a:r>
                <a:r>
                  <a:rPr lang="en-US" spc="-10" dirty="0">
                    <a:solidFill>
                      <a:schemeClr val="tx1"/>
                    </a:solidFill>
                  </a:rPr>
                  <a:t>equation</a:t>
                </a:r>
              </a:p>
              <a:p>
                <a:pPr marL="0" marR="5080" indent="0">
                  <a:lnSpc>
                    <a:spcPct val="100000"/>
                  </a:lnSpc>
                  <a:buNone/>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𝑃</m:t>
                          </m:r>
                        </m:e>
                        <m:sup>
                          <m:r>
                            <a:rPr lang="en-US" b="0" i="1" smtClean="0">
                              <a:solidFill>
                                <a:schemeClr val="tx1"/>
                              </a:solidFill>
                              <a:latin typeface="Cambria Math" panose="02040503050406030204" pitchFamily="18" charset="0"/>
                              <a:cs typeface="Times New Roman"/>
                            </a:rPr>
                            <m:t>′</m:t>
                          </m:r>
                        </m:sup>
                      </m:sSup>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𝑡</m:t>
                          </m:r>
                        </m:e>
                      </m:d>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𝑟𝑃</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𝑁</m:t>
                      </m:r>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𝑟</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𝑃</m:t>
                          </m:r>
                          <m:r>
                            <a:rPr lang="en-US" b="0" i="1" smtClean="0">
                              <a:solidFill>
                                <a:schemeClr val="tx1"/>
                              </a:solidFill>
                              <a:latin typeface="Cambria Math" panose="02040503050406030204" pitchFamily="18" charset="0"/>
                              <a:cs typeface="Times New Roman"/>
                            </a:rPr>
                            <m:t>−</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𝑁</m:t>
                              </m:r>
                            </m:num>
                            <m:den>
                              <m:r>
                                <a:rPr lang="en-US" b="0" i="1" smtClean="0">
                                  <a:solidFill>
                                    <a:schemeClr val="tx1"/>
                                  </a:solidFill>
                                  <a:latin typeface="Cambria Math" panose="02040503050406030204" pitchFamily="18" charset="0"/>
                                  <a:cs typeface="Times New Roman"/>
                                </a:rPr>
                                <m:t>𝑟</m:t>
                              </m:r>
                            </m:den>
                          </m:f>
                        </m:e>
                      </m:d>
                    </m:oMath>
                  </m:oMathPara>
                </a14:m>
                <a:endParaRPr lang="en-US" dirty="0">
                  <a:solidFill>
                    <a:schemeClr val="tx1"/>
                  </a:solidFill>
                </a:endParaRPr>
              </a:p>
              <a:p>
                <a:pPr marL="0" marR="5080" indent="0">
                  <a:lnSpc>
                    <a:spcPct val="100000"/>
                  </a:lnSpc>
                  <a:buNone/>
                </a:pPr>
                <a:r>
                  <a:rPr lang="en-US" spc="-10" dirty="0">
                    <a:solidFill>
                      <a:schemeClr val="tx1"/>
                    </a:solidFill>
                  </a:rPr>
                  <a:t>Thi</a:t>
                </a:r>
                <a:r>
                  <a:rPr lang="en-US" spc="-5" dirty="0">
                    <a:solidFill>
                      <a:schemeClr val="tx1"/>
                    </a:solidFill>
                  </a:rPr>
                  <a:t>s</a:t>
                </a:r>
                <a:r>
                  <a:rPr lang="en-US" spc="80" dirty="0">
                    <a:solidFill>
                      <a:schemeClr val="tx1"/>
                    </a:solidFill>
                  </a:rPr>
                  <a:t> </a:t>
                </a:r>
                <a:r>
                  <a:rPr lang="en-US" spc="-10" dirty="0">
                    <a:solidFill>
                      <a:schemeClr val="tx1"/>
                    </a:solidFill>
                  </a:rPr>
                  <a:t>equatio</a:t>
                </a:r>
                <a:r>
                  <a:rPr lang="en-US" spc="-5" dirty="0">
                    <a:solidFill>
                      <a:schemeClr val="tx1"/>
                    </a:solidFill>
                  </a:rPr>
                  <a:t>n</a:t>
                </a:r>
                <a:r>
                  <a:rPr lang="en-US" spc="85" dirty="0">
                    <a:solidFill>
                      <a:schemeClr val="tx1"/>
                    </a:solidFill>
                  </a:rPr>
                  <a:t> </a:t>
                </a:r>
                <a:r>
                  <a:rPr lang="en-US" spc="-10" dirty="0">
                    <a:solidFill>
                      <a:schemeClr val="tx1"/>
                    </a:solidFill>
                  </a:rPr>
                  <a:t>ha</a:t>
                </a:r>
                <a:r>
                  <a:rPr lang="en-US" spc="-5" dirty="0">
                    <a:solidFill>
                      <a:schemeClr val="tx1"/>
                    </a:solidFill>
                  </a:rPr>
                  <a:t>s</a:t>
                </a:r>
                <a:r>
                  <a:rPr lang="en-US" spc="85" dirty="0">
                    <a:solidFill>
                      <a:schemeClr val="tx1"/>
                    </a:solidFill>
                  </a:rPr>
                  <a:t> </a:t>
                </a:r>
                <a:r>
                  <a:rPr lang="en-US" spc="-10" dirty="0">
                    <a:solidFill>
                      <a:schemeClr val="tx1"/>
                    </a:solidFill>
                  </a:rPr>
                  <a:t>th</a:t>
                </a:r>
                <a:r>
                  <a:rPr lang="en-US" spc="-5" dirty="0">
                    <a:solidFill>
                      <a:schemeClr val="tx1"/>
                    </a:solidFill>
                  </a:rPr>
                  <a:t>e</a:t>
                </a:r>
                <a:r>
                  <a:rPr lang="en-US" spc="80" dirty="0">
                    <a:solidFill>
                      <a:schemeClr val="tx1"/>
                    </a:solidFill>
                  </a:rPr>
                  <a:t> </a:t>
                </a:r>
                <a:r>
                  <a:rPr lang="en-US" spc="-5" dirty="0">
                    <a:solidFill>
                      <a:schemeClr val="tx1"/>
                    </a:solidFill>
                  </a:rPr>
                  <a:t>f</a:t>
                </a:r>
                <a:r>
                  <a:rPr lang="en-US" spc="-10" dirty="0">
                    <a:solidFill>
                      <a:schemeClr val="tx1"/>
                    </a:solidFill>
                  </a:rPr>
                  <a:t>orm</a:t>
                </a:r>
                <a:r>
                  <a:rPr lang="en-US" dirty="0">
                    <a:solidFill>
                      <a:schemeClr val="tx1"/>
                    </a:solidFill>
                  </a:rPr>
                  <a:t> </a:t>
                </a:r>
                <a14:m>
                  <m:oMath xmlns:m="http://schemas.openxmlformats.org/officeDocument/2006/math">
                    <m:r>
                      <a:rPr lang="en-US" b="0" i="1" spc="45" dirty="0" smtClean="0">
                        <a:solidFill>
                          <a:schemeClr val="tx1"/>
                        </a:solidFill>
                        <a:latin typeface="Cambria Math" panose="02040503050406030204" pitchFamily="18" charset="0"/>
                        <a:cs typeface="Times New Roman"/>
                      </a:rPr>
                      <m:t>𝑦</m:t>
                    </m:r>
                    <m:r>
                      <a:rPr lang="en-US" b="0" i="1" spc="45" dirty="0" smtClean="0">
                        <a:solidFill>
                          <a:schemeClr val="tx1"/>
                        </a:solidFill>
                        <a:latin typeface="Cambria Math" panose="02040503050406030204" pitchFamily="18" charset="0"/>
                        <a:cs typeface="Times New Roman"/>
                      </a:rPr>
                      <m:t>′</m:t>
                    </m:r>
                  </m:oMath>
                </a14:m>
                <a:r>
                  <a:rPr lang="en-US" spc="135" baseline="25925" dirty="0">
                    <a:solidFill>
                      <a:schemeClr val="tx1"/>
                    </a:solidFill>
                  </a:rPr>
                  <a:t> </a:t>
                </a:r>
                <a:r>
                  <a:rPr lang="en-US" spc="-25" dirty="0">
                    <a:solidFill>
                      <a:schemeClr val="tx1"/>
                    </a:solidFill>
                  </a:rPr>
                  <a:t>=</a:t>
                </a:r>
                <a:r>
                  <a:rPr lang="en-US" spc="-40" dirty="0">
                    <a:solidFill>
                      <a:schemeClr val="tx1"/>
                    </a:solidFill>
                  </a:rPr>
                  <a:t> </a:t>
                </a:r>
                <a:r>
                  <a:rPr lang="en-US" i="1" spc="50" dirty="0">
                    <a:solidFill>
                      <a:schemeClr val="tx1"/>
                    </a:solidFill>
                  </a:rPr>
                  <a:t>k</a:t>
                </a:r>
                <a:r>
                  <a:rPr lang="en-US" spc="50" dirty="0">
                    <a:solidFill>
                      <a:schemeClr val="tx1"/>
                    </a:solidFill>
                  </a:rPr>
                  <a:t>(</a:t>
                </a:r>
                <a:r>
                  <a:rPr lang="en-US" i="1" spc="-5" dirty="0">
                    <a:solidFill>
                      <a:schemeClr val="tx1"/>
                    </a:solidFill>
                  </a:rPr>
                  <a:t>y</a:t>
                </a:r>
                <a:r>
                  <a:rPr lang="en-US" i="1" spc="20" dirty="0">
                    <a:solidFill>
                      <a:schemeClr val="tx1"/>
                    </a:solidFill>
                  </a:rPr>
                  <a:t> </a:t>
                </a:r>
                <a:r>
                  <a:rPr lang="en-US" spc="-25" dirty="0">
                    <a:solidFill>
                      <a:schemeClr val="tx1"/>
                    </a:solidFill>
                  </a:rPr>
                  <a:t>−</a:t>
                </a:r>
                <a:r>
                  <a:rPr lang="en-US" spc="-95" dirty="0">
                    <a:solidFill>
                      <a:schemeClr val="tx1"/>
                    </a:solidFill>
                  </a:rPr>
                  <a:t> </a:t>
                </a:r>
                <a:r>
                  <a:rPr lang="en-US" i="1" spc="5" dirty="0">
                    <a:solidFill>
                      <a:schemeClr val="tx1"/>
                    </a:solidFill>
                  </a:rPr>
                  <a:t>b</a:t>
                </a:r>
                <a:r>
                  <a:rPr lang="en-US" spc="-5" dirty="0">
                    <a:solidFill>
                      <a:schemeClr val="tx1"/>
                    </a:solidFill>
                  </a:rPr>
                  <a:t>)</a:t>
                </a:r>
                <a:r>
                  <a:rPr lang="en-US" spc="85" dirty="0">
                    <a:solidFill>
                      <a:schemeClr val="tx1"/>
                    </a:solidFill>
                  </a:rPr>
                  <a:t> </a:t>
                </a:r>
                <a:r>
                  <a:rPr lang="en-US" spc="-5" dirty="0">
                    <a:solidFill>
                      <a:schemeClr val="tx1"/>
                    </a:solidFill>
                  </a:rPr>
                  <a:t>with</a:t>
                </a:r>
                <a:r>
                  <a:rPr lang="en-US" spc="80" dirty="0">
                    <a:solidFill>
                      <a:schemeClr val="tx1"/>
                    </a:solidFill>
                  </a:rPr>
                  <a:t> </a:t>
                </a:r>
                <a:r>
                  <a:rPr lang="en-US" i="1" spc="-5" dirty="0">
                    <a:solidFill>
                      <a:schemeClr val="tx1"/>
                    </a:solidFill>
                  </a:rPr>
                  <a:t>k</a:t>
                </a:r>
                <a:r>
                  <a:rPr lang="en-US" i="1" spc="85" dirty="0">
                    <a:solidFill>
                      <a:schemeClr val="tx1"/>
                    </a:solidFill>
                  </a:rPr>
                  <a:t> </a:t>
                </a:r>
                <a:r>
                  <a:rPr lang="en-US" spc="-25" dirty="0">
                    <a:solidFill>
                      <a:schemeClr val="tx1"/>
                    </a:solidFill>
                  </a:rPr>
                  <a:t>=</a:t>
                </a:r>
                <a:r>
                  <a:rPr lang="en-US" spc="-60" dirty="0">
                    <a:solidFill>
                      <a:schemeClr val="tx1"/>
                    </a:solidFill>
                  </a:rPr>
                  <a:t> </a:t>
                </a:r>
                <a:r>
                  <a:rPr lang="en-US" i="1" spc="-5" dirty="0">
                    <a:solidFill>
                      <a:schemeClr val="tx1"/>
                    </a:solidFill>
                  </a:rPr>
                  <a:t>r</a:t>
                </a:r>
                <a:r>
                  <a:rPr lang="en-US" i="1" dirty="0">
                    <a:solidFill>
                      <a:schemeClr val="tx1"/>
                    </a:solidFill>
                  </a:rPr>
                  <a:t> </a:t>
                </a:r>
                <a:r>
                  <a:rPr lang="en-US" spc="-10" dirty="0">
                    <a:solidFill>
                      <a:schemeClr val="tx1"/>
                    </a:solidFill>
                  </a:rPr>
                  <a:t>an</a:t>
                </a:r>
                <a:r>
                  <a:rPr lang="en-US" spc="-5" dirty="0">
                    <a:solidFill>
                      <a:schemeClr val="tx1"/>
                    </a:solidFill>
                  </a:rPr>
                  <a:t>d</a:t>
                </a:r>
                <a:r>
                  <a:rPr lang="en-US" spc="80" dirty="0">
                    <a:solidFill>
                      <a:schemeClr val="tx1"/>
                    </a:solidFill>
                  </a:rPr>
                  <a:t> </a:t>
                </a:r>
                <a:r>
                  <a:rPr lang="en-US" i="1" spc="-5" dirty="0">
                    <a:solidFill>
                      <a:schemeClr val="tx1"/>
                    </a:solidFill>
                  </a:rPr>
                  <a:t>b</a:t>
                </a:r>
                <a:r>
                  <a:rPr lang="en-US" i="1" spc="45" dirty="0">
                    <a:solidFill>
                      <a:schemeClr val="tx1"/>
                    </a:solidFill>
                  </a:rPr>
                  <a:t> </a:t>
                </a:r>
                <a:r>
                  <a:rPr lang="en-US" spc="-25" dirty="0">
                    <a:solidFill>
                      <a:schemeClr val="tx1"/>
                    </a:solidFill>
                  </a:rPr>
                  <a:t>=</a:t>
                </a:r>
                <a:r>
                  <a:rPr lang="en-US" spc="25" dirty="0">
                    <a:solidFill>
                      <a:schemeClr val="tx1"/>
                    </a:solidFill>
                  </a:rPr>
                  <a:t> </a:t>
                </a:r>
                <a:r>
                  <a:rPr lang="en-US" i="1" spc="90" dirty="0">
                    <a:solidFill>
                      <a:schemeClr val="tx1"/>
                    </a:solidFill>
                  </a:rPr>
                  <a:t>N</a:t>
                </a:r>
                <a:r>
                  <a:rPr lang="en-US" i="1" spc="40" dirty="0">
                    <a:solidFill>
                      <a:schemeClr val="tx1"/>
                    </a:solidFill>
                  </a:rPr>
                  <a:t>/</a:t>
                </a:r>
                <a:r>
                  <a:rPr lang="en-US" i="1" spc="-5" dirty="0">
                    <a:solidFill>
                      <a:schemeClr val="tx1"/>
                    </a:solidFill>
                  </a:rPr>
                  <a:t>r</a:t>
                </a:r>
                <a:r>
                  <a:rPr lang="en-US" i="1" spc="-150" dirty="0">
                    <a:solidFill>
                      <a:schemeClr val="tx1"/>
                    </a:solidFill>
                  </a:rPr>
                  <a:t> </a:t>
                </a:r>
                <a:r>
                  <a:rPr lang="en-US" spc="-5" dirty="0">
                    <a:solidFill>
                      <a:schemeClr val="tx1"/>
                    </a:solidFill>
                  </a:rPr>
                  <a:t>,</a:t>
                </a:r>
                <a:r>
                  <a:rPr lang="en-US" spc="80" dirty="0">
                    <a:solidFill>
                      <a:schemeClr val="tx1"/>
                    </a:solidFill>
                  </a:rPr>
                  <a:t> </a:t>
                </a:r>
                <a:r>
                  <a:rPr lang="en-US" spc="-5" dirty="0">
                    <a:solidFill>
                      <a:schemeClr val="tx1"/>
                    </a:solidFill>
                  </a:rPr>
                  <a:t>so</a:t>
                </a:r>
                <a:r>
                  <a:rPr lang="en-US" spc="80" dirty="0">
                    <a:solidFill>
                      <a:schemeClr val="tx1"/>
                    </a:solidFill>
                  </a:rPr>
                  <a:t> </a:t>
                </a:r>
                <a:r>
                  <a:rPr lang="en-US" spc="-10" dirty="0">
                    <a:solidFill>
                      <a:schemeClr val="tx1"/>
                    </a:solidFill>
                  </a:rPr>
                  <a:t>b</a:t>
                </a:r>
                <a:r>
                  <a:rPr lang="en-US" spc="-5" dirty="0">
                    <a:solidFill>
                      <a:schemeClr val="tx1"/>
                    </a:solidFill>
                  </a:rPr>
                  <a:t>y</a:t>
                </a:r>
                <a:r>
                  <a:rPr lang="en-US" spc="80" dirty="0">
                    <a:solidFill>
                      <a:schemeClr val="tx1"/>
                    </a:solidFill>
                  </a:rPr>
                  <a:t> </a:t>
                </a:r>
                <a:r>
                  <a:rPr lang="en-US" spc="-15" dirty="0">
                    <a:solidFill>
                      <a:schemeClr val="tx1"/>
                    </a:solidFill>
                  </a:rPr>
                  <a:t>Eq</a:t>
                </a:r>
                <a:r>
                  <a:rPr lang="en-US" spc="-5" dirty="0">
                    <a:solidFill>
                      <a:schemeClr val="tx1"/>
                    </a:solidFill>
                  </a:rPr>
                  <a:t>.</a:t>
                </a:r>
                <a:r>
                  <a:rPr lang="en-US" spc="85" dirty="0">
                    <a:solidFill>
                      <a:schemeClr val="tx1"/>
                    </a:solidFill>
                  </a:rPr>
                  <a:t> </a:t>
                </a:r>
                <a:r>
                  <a:rPr lang="en-US" spc="-5" dirty="0">
                    <a:solidFill>
                      <a:schemeClr val="tx1"/>
                    </a:solidFill>
                  </a:rPr>
                  <a:t>(</a:t>
                </a:r>
                <a:r>
                  <a:rPr lang="en-US" spc="-10" dirty="0">
                    <a:solidFill>
                      <a:schemeClr val="tx1"/>
                    </a:solidFill>
                  </a:rPr>
                  <a:t>2</a:t>
                </a:r>
                <a:r>
                  <a:rPr lang="en-US" spc="-5" dirty="0">
                    <a:solidFill>
                      <a:schemeClr val="tx1"/>
                    </a:solidFill>
                  </a:rPr>
                  <a:t>),</a:t>
                </a:r>
                <a:r>
                  <a:rPr lang="en-US" spc="8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spc="-10" dirty="0">
                    <a:solidFill>
                      <a:schemeClr val="tx1"/>
                    </a:solidFill>
                  </a:rPr>
                  <a:t>genera</a:t>
                </a:r>
                <a:r>
                  <a:rPr lang="en-US" spc="-5" dirty="0">
                    <a:solidFill>
                      <a:schemeClr val="tx1"/>
                    </a:solidFill>
                  </a:rPr>
                  <a:t>l</a:t>
                </a:r>
                <a:r>
                  <a:rPr lang="en-US" dirty="0">
                    <a:solidFill>
                      <a:schemeClr val="tx1"/>
                    </a:solidFill>
                  </a:rPr>
                  <a:t> </a:t>
                </a:r>
                <a:r>
                  <a:rPr lang="en-US" spc="-10" dirty="0">
                    <a:solidFill>
                      <a:schemeClr val="tx1"/>
                    </a:solidFill>
                  </a:rPr>
                  <a:t>solutio</a:t>
                </a:r>
                <a:r>
                  <a:rPr lang="en-US" spc="-5" dirty="0">
                    <a:solidFill>
                      <a:schemeClr val="tx1"/>
                    </a:solidFill>
                  </a:rPr>
                  <a:t>n is </a:t>
                </a:r>
              </a:p>
              <a:p>
                <a:pPr marL="0" marR="5080" indent="0">
                  <a:lnSpc>
                    <a:spcPct val="100000"/>
                  </a:lnSpc>
                  <a:buNone/>
                </a:pPr>
                <a14:m>
                  <m:oMathPara xmlns:m="http://schemas.openxmlformats.org/officeDocument/2006/math">
                    <m:oMathParaPr>
                      <m:jc m:val="centerGroup"/>
                    </m:oMathParaPr>
                    <m:oMath xmlns:m="http://schemas.openxmlformats.org/officeDocument/2006/math">
                      <m:r>
                        <a:rPr lang="en-US" b="0" i="1" spc="-5" smtClean="0">
                          <a:solidFill>
                            <a:schemeClr val="tx1"/>
                          </a:solidFill>
                          <a:latin typeface="Cambria Math" panose="02040503050406030204" pitchFamily="18" charset="0"/>
                          <a:cs typeface="Times New Roman"/>
                        </a:rPr>
                        <m:t>𝑃</m:t>
                      </m:r>
                      <m:d>
                        <m:dPr>
                          <m:ctrlPr>
                            <a:rPr lang="en-US" b="0" i="1" spc="-5" smtClean="0">
                              <a:solidFill>
                                <a:schemeClr val="tx1"/>
                              </a:solidFill>
                              <a:latin typeface="Cambria Math" panose="02040503050406030204" pitchFamily="18" charset="0"/>
                              <a:cs typeface="Times New Roman"/>
                            </a:rPr>
                          </m:ctrlPr>
                        </m:dPr>
                        <m:e>
                          <m:r>
                            <a:rPr lang="en-US" b="0" i="1" spc="-5" smtClean="0">
                              <a:solidFill>
                                <a:schemeClr val="tx1"/>
                              </a:solidFill>
                              <a:latin typeface="Cambria Math" panose="02040503050406030204" pitchFamily="18" charset="0"/>
                              <a:cs typeface="Times New Roman"/>
                            </a:rPr>
                            <m:t>𝑡</m:t>
                          </m:r>
                        </m:e>
                      </m:d>
                      <m:r>
                        <a:rPr lang="en-US" b="0" i="1" spc="-5" smtClean="0">
                          <a:solidFill>
                            <a:schemeClr val="tx1"/>
                          </a:solidFill>
                          <a:latin typeface="Cambria Math" panose="02040503050406030204" pitchFamily="18" charset="0"/>
                          <a:cs typeface="Times New Roman"/>
                        </a:rPr>
                        <m:t>=</m:t>
                      </m:r>
                      <m:f>
                        <m:fPr>
                          <m:ctrlPr>
                            <a:rPr lang="en-US" b="0"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𝑁</m:t>
                          </m:r>
                        </m:num>
                        <m:den>
                          <m:r>
                            <a:rPr lang="en-US" b="0" i="1" spc="-5" smtClean="0">
                              <a:solidFill>
                                <a:schemeClr val="tx1"/>
                              </a:solidFill>
                              <a:latin typeface="Cambria Math" panose="02040503050406030204" pitchFamily="18" charset="0"/>
                              <a:cs typeface="Times New Roman"/>
                            </a:rPr>
                            <m:t>𝑟</m:t>
                          </m:r>
                        </m:den>
                      </m:f>
                      <m:r>
                        <a:rPr lang="en-US" b="0" i="1" spc="-5" smtClean="0">
                          <a:solidFill>
                            <a:schemeClr val="tx1"/>
                          </a:solidFill>
                          <a:latin typeface="Cambria Math" panose="02040503050406030204" pitchFamily="18" charset="0"/>
                          <a:cs typeface="Times New Roman"/>
                        </a:rPr>
                        <m:t>+</m:t>
                      </m:r>
                      <m:sSup>
                        <m:sSupPr>
                          <m:ctrlPr>
                            <a:rPr lang="en-US" b="0" i="1" spc="-5" smtClean="0">
                              <a:solidFill>
                                <a:schemeClr val="tx1"/>
                              </a:solidFill>
                              <a:latin typeface="Cambria Math" panose="02040503050406030204" pitchFamily="18" charset="0"/>
                              <a:cs typeface="Times New Roman"/>
                            </a:rPr>
                          </m:ctrlPr>
                        </m:sSupPr>
                        <m:e>
                          <m:r>
                            <a:rPr lang="en-US" b="0" i="1" spc="-5" smtClean="0">
                              <a:solidFill>
                                <a:schemeClr val="tx1"/>
                              </a:solidFill>
                              <a:latin typeface="Cambria Math" panose="02040503050406030204" pitchFamily="18" charset="0"/>
                              <a:cs typeface="Times New Roman"/>
                            </a:rPr>
                            <m:t>𝑒</m:t>
                          </m:r>
                        </m:e>
                        <m:sup>
                          <m:r>
                            <a:rPr lang="en-US" b="0" i="1" spc="-5" smtClean="0">
                              <a:solidFill>
                                <a:schemeClr val="tx1"/>
                              </a:solidFill>
                              <a:latin typeface="Cambria Math" panose="02040503050406030204" pitchFamily="18" charset="0"/>
                              <a:cs typeface="Times New Roman"/>
                            </a:rPr>
                            <m:t>𝑟𝑡</m:t>
                          </m:r>
                        </m:sup>
                      </m:sSup>
                      <m:r>
                        <a:rPr lang="en-US" b="0" i="1" spc="-5" smtClean="0">
                          <a:solidFill>
                            <a:schemeClr val="tx1"/>
                          </a:solidFill>
                          <a:latin typeface="Cambria Math" panose="02040503050406030204" pitchFamily="18" charset="0"/>
                          <a:cs typeface="Times New Roman"/>
                        </a:rPr>
                        <m:t> </m:t>
                      </m:r>
                      <m:r>
                        <a:rPr lang="en-US" b="0" i="0" spc="-5" smtClean="0">
                          <a:solidFill>
                            <a:schemeClr val="tx1"/>
                          </a:solidFill>
                          <a:latin typeface="Cambria Math" panose="02040503050406030204" pitchFamily="18" charset="0"/>
                          <a:cs typeface="Times New Roman"/>
                        </a:rPr>
                        <m:t>(7)</m:t>
                      </m:r>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3"/>
                <a:stretch>
                  <a:fillRect l="-734" t="-976" r="-508"/>
                </a:stretch>
              </a:blipFill>
            </p:spPr>
            <p:txBody>
              <a:bodyPr/>
              <a:lstStyle/>
              <a:p>
                <a:r>
                  <a:rPr lang="en-US">
                    <a:noFill/>
                  </a:rPr>
                  <a:t> </a:t>
                </a:r>
              </a:p>
            </p:txBody>
          </p:sp>
        </mc:Fallback>
      </mc:AlternateContent>
    </p:spTree>
    <p:extLst>
      <p:ext uri="{BB962C8B-B14F-4D97-AF65-F5344CB8AC3E}">
        <p14:creationId xmlns:p14="http://schemas.microsoft.com/office/powerpoint/2010/main" val="2124385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14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12065" indent="0" algn="just">
                  <a:lnSpc>
                    <a:spcPct val="100000"/>
                  </a:lnSpc>
                  <a:buNone/>
                </a:pPr>
                <a:r>
                  <a:rPr lang="en-US" spc="-10" dirty="0"/>
                  <a:t>Sinc</a:t>
                </a:r>
                <a:r>
                  <a:rPr lang="en-US" spc="-5" dirty="0"/>
                  <a:t>e</a:t>
                </a:r>
                <a:r>
                  <a:rPr lang="en-US" dirty="0"/>
                  <a:t> </a:t>
                </a:r>
                <a:r>
                  <a:rPr lang="en-US" i="1" spc="70" dirty="0"/>
                  <a:t>P</a:t>
                </a:r>
                <a:r>
                  <a:rPr lang="en-US" spc="-5" dirty="0"/>
                  <a:t>(0)</a:t>
                </a:r>
                <a:r>
                  <a:rPr lang="en-US" spc="25" dirty="0"/>
                  <a:t> </a:t>
                </a:r>
                <a:r>
                  <a:rPr lang="en-US" spc="-25" dirty="0"/>
                  <a:t>=</a:t>
                </a:r>
                <a:r>
                  <a:rPr lang="en-US" spc="45" dirty="0"/>
                  <a:t> </a:t>
                </a:r>
                <a:r>
                  <a:rPr lang="en-US" i="1" spc="-80" dirty="0"/>
                  <a:t>P</a:t>
                </a:r>
                <a:r>
                  <a:rPr lang="en-US" spc="75" baseline="-25000" dirty="0"/>
                  <a:t>0</a:t>
                </a:r>
                <a:r>
                  <a:rPr lang="en-US" spc="-5" dirty="0"/>
                  <a:t>,</a:t>
                </a:r>
                <a:r>
                  <a:rPr lang="en-US" spc="95" dirty="0"/>
                  <a:t> </a:t>
                </a:r>
                <a:r>
                  <a:rPr lang="en-US" spc="-15" dirty="0"/>
                  <a:t>w</a:t>
                </a:r>
                <a:r>
                  <a:rPr lang="en-US" spc="-5" dirty="0"/>
                  <a:t>e</a:t>
                </a:r>
                <a:r>
                  <a:rPr lang="en-US" spc="95" dirty="0"/>
                  <a:t> </a:t>
                </a:r>
                <a:r>
                  <a:rPr lang="en-US" spc="-10" dirty="0"/>
                  <a:t>know</a:t>
                </a:r>
                <a:r>
                  <a:rPr lang="en-US" dirty="0"/>
                  <a:t> </a:t>
                </a:r>
                <a:r>
                  <a:rPr lang="en-US" i="1" spc="-80" dirty="0"/>
                  <a:t>P</a:t>
                </a:r>
                <a:r>
                  <a:rPr lang="en-US" baseline="-25000" dirty="0"/>
                  <a:t>0</a:t>
                </a:r>
                <a:r>
                  <a:rPr lang="en-US" baseline="-11111" dirty="0"/>
                  <a:t> </a:t>
                </a:r>
                <a:r>
                  <a:rPr lang="en-US" spc="-25" dirty="0"/>
                  <a:t>=</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𝑟</m:t>
                        </m:r>
                      </m:den>
                    </m:f>
                    <m:r>
                      <a:rPr lang="en-US" b="0" i="1" smtClean="0">
                        <a:latin typeface="Cambria Math" panose="02040503050406030204" pitchFamily="18" charset="0"/>
                      </a:rPr>
                      <m:t> </m:t>
                    </m:r>
                  </m:oMath>
                </a14:m>
                <a:r>
                  <a:rPr lang="en-US" spc="-25" dirty="0"/>
                  <a:t>+</a:t>
                </a:r>
                <a:r>
                  <a:rPr lang="en-US" spc="-100" dirty="0"/>
                  <a:t> </a:t>
                </a:r>
                <a:r>
                  <a:rPr lang="en-US" i="1" spc="-10" dirty="0"/>
                  <a:t>C</a:t>
                </a:r>
                <a:r>
                  <a:rPr lang="en-US" dirty="0"/>
                  <a:t>,</a:t>
                </a:r>
                <a:r>
                  <a:rPr lang="en-US" i="1" dirty="0"/>
                  <a:t> </a:t>
                </a:r>
                <a:r>
                  <a:rPr lang="en-US" spc="-10" dirty="0"/>
                  <a:t>and</a:t>
                </a:r>
                <a:r>
                  <a:rPr lang="en-US" spc="95" dirty="0"/>
                  <a:t> </a:t>
                </a:r>
                <a:r>
                  <a:rPr lang="en-US" spc="-10" dirty="0"/>
                  <a:t>therefore</a:t>
                </a:r>
                <a:r>
                  <a:rPr lang="en-US" spc="90" dirty="0"/>
                  <a:t> </a:t>
                </a:r>
                <a:r>
                  <a:rPr lang="en-US" i="1" spc="-10" dirty="0"/>
                  <a:t>C</a:t>
                </a:r>
                <a:r>
                  <a:rPr lang="en-US" i="1" dirty="0"/>
                  <a:t> </a:t>
                </a:r>
                <a:r>
                  <a:rPr lang="en-US" spc="-25" dirty="0"/>
                  <a:t>=</a:t>
                </a:r>
                <a:r>
                  <a:rPr lang="en-US" spc="45" dirty="0"/>
                  <a:t> </a:t>
                </a:r>
                <a:r>
                  <a:rPr lang="en-US" i="1" spc="-80" dirty="0"/>
                  <a:t>P</a:t>
                </a:r>
                <a:r>
                  <a:rPr lang="en-US" baseline="-11111" dirty="0"/>
                  <a:t>0</a:t>
                </a:r>
                <a:r>
                  <a:rPr lang="en-US" spc="120" baseline="-11111" dirty="0"/>
                  <a:t> </a:t>
                </a:r>
                <a:r>
                  <a:rPr lang="en-US" spc="-25" dirty="0"/>
                  <a:t>−</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𝑟</m:t>
                        </m:r>
                      </m:den>
                    </m:f>
                  </m:oMath>
                </a14:m>
                <a:r>
                  <a:rPr lang="en-US" i="1" spc="-142" baseline="-38888" dirty="0"/>
                  <a:t> </a:t>
                </a:r>
                <a:r>
                  <a:rPr lang="en-US" spc="-5" dirty="0"/>
                  <a:t>.</a:t>
                </a:r>
                <a:endParaRPr lang="en-US" dirty="0"/>
              </a:p>
              <a:p>
                <a:pPr marL="354965" marR="5080" indent="-342900" algn="just">
                  <a:lnSpc>
                    <a:spcPct val="100000"/>
                  </a:lnSpc>
                  <a:spcBef>
                    <a:spcPts val="390"/>
                  </a:spcBef>
                </a:pPr>
                <a:r>
                  <a:rPr lang="en-US" spc="-10" dirty="0"/>
                  <a:t>Becaus</a:t>
                </a:r>
                <a:r>
                  <a:rPr lang="en-US" spc="-5" dirty="0"/>
                  <a:t>e</a:t>
                </a:r>
                <a:r>
                  <a:rPr lang="en-US" dirty="0"/>
                  <a:t> </a:t>
                </a:r>
                <a:r>
                  <a:rPr lang="en-US" i="1" spc="-5" dirty="0" err="1"/>
                  <a:t>e</a:t>
                </a:r>
                <a:r>
                  <a:rPr lang="en-US" i="1" spc="112" baseline="25925" dirty="0" err="1"/>
                  <a:t>r</a:t>
                </a:r>
                <a:r>
                  <a:rPr lang="en-US" i="1" baseline="25925" dirty="0" err="1"/>
                  <a:t>t</a:t>
                </a:r>
                <a:r>
                  <a:rPr lang="en-US" i="1" baseline="25925" dirty="0"/>
                  <a:t> </a:t>
                </a:r>
                <a:r>
                  <a:rPr lang="en-US" spc="-5" dirty="0"/>
                  <a:t>tends</a:t>
                </a:r>
                <a:r>
                  <a:rPr lang="en-US" dirty="0"/>
                  <a:t> </a:t>
                </a:r>
                <a:r>
                  <a:rPr lang="en-US" spc="-5" dirty="0"/>
                  <a:t>to infinity as</a:t>
                </a:r>
                <a:r>
                  <a:rPr lang="en-US" dirty="0"/>
                  <a:t> </a:t>
                </a:r>
                <a:r>
                  <a:rPr lang="en-US" i="1" spc="-5" dirty="0"/>
                  <a:t>t</a:t>
                </a:r>
                <a:r>
                  <a:rPr lang="en-US" i="1" spc="114" dirty="0"/>
                  <a:t> </a:t>
                </a:r>
                <a:r>
                  <a:rPr lang="en-US" spc="150" dirty="0"/>
                  <a:t>→</a:t>
                </a:r>
                <a:r>
                  <a:rPr lang="en-US" spc="-40" dirty="0"/>
                  <a:t> </a:t>
                </a:r>
                <a:r>
                  <a:rPr lang="en-US" spc="70" dirty="0"/>
                  <a:t>∞</a:t>
                </a:r>
                <a:r>
                  <a:rPr lang="en-US" spc="-5" dirty="0"/>
                  <a:t>, t</a:t>
                </a:r>
                <a:r>
                  <a:rPr lang="en-US" spc="-10" dirty="0"/>
                  <a:t>h</a:t>
                </a:r>
                <a:r>
                  <a:rPr lang="en-US" spc="-5" dirty="0"/>
                  <a:t>e </a:t>
                </a:r>
                <a:r>
                  <a:rPr lang="en-US" spc="-10" dirty="0"/>
                  <a:t>balanc</a:t>
                </a:r>
                <a:r>
                  <a:rPr lang="en-US" spc="-5" dirty="0"/>
                  <a:t>e</a:t>
                </a:r>
                <a:r>
                  <a:rPr lang="en-US" spc="85" dirty="0"/>
                  <a:t> </a:t>
                </a:r>
                <a:r>
                  <a:rPr lang="en-US" i="1" spc="70" dirty="0"/>
                  <a:t>P</a:t>
                </a:r>
                <a:r>
                  <a:rPr lang="en-US" spc="-5" dirty="0"/>
                  <a:t>(</a:t>
                </a:r>
                <a:r>
                  <a:rPr lang="en-US" i="1" spc="-5" dirty="0"/>
                  <a:t>t</a:t>
                </a:r>
                <a:r>
                  <a:rPr lang="en-US" spc="-5" dirty="0"/>
                  <a:t>) tends</a:t>
                </a:r>
                <a:r>
                  <a:rPr lang="en-US" dirty="0"/>
                  <a:t> </a:t>
                </a:r>
                <a:r>
                  <a:rPr lang="en-US" spc="-5" dirty="0"/>
                  <a:t>to </a:t>
                </a:r>
                <a:r>
                  <a:rPr lang="en-US" spc="75" dirty="0"/>
                  <a:t>∞</a:t>
                </a:r>
                <a:r>
                  <a:rPr lang="en-US" spc="-70" dirty="0"/>
                  <a:t> </a:t>
                </a:r>
                <a:r>
                  <a:rPr lang="en-US" spc="-5" dirty="0"/>
                  <a:t>if </a:t>
                </a:r>
                <a:r>
                  <a:rPr lang="en-US" i="1" spc="-10" dirty="0"/>
                  <a:t>C</a:t>
                </a:r>
                <a:r>
                  <a:rPr lang="en-US" i="1" spc="110" dirty="0"/>
                  <a:t> </a:t>
                </a:r>
                <a:r>
                  <a:rPr lang="en-US" i="1" spc="-50" dirty="0"/>
                  <a:t>&gt;</a:t>
                </a:r>
                <a:r>
                  <a:rPr lang="en-US" i="1" spc="-80" dirty="0"/>
                  <a:t> </a:t>
                </a:r>
                <a:r>
                  <a:rPr lang="en-US" spc="-10" dirty="0"/>
                  <a:t>0</a:t>
                </a:r>
                <a:r>
                  <a:rPr lang="en-US" spc="-5" dirty="0"/>
                  <a:t>.</a:t>
                </a:r>
                <a:r>
                  <a:rPr lang="en-US" dirty="0"/>
                  <a:t> </a:t>
                </a:r>
              </a:p>
              <a:p>
                <a:pPr marL="354965" marR="5080" indent="-342900" algn="just">
                  <a:lnSpc>
                    <a:spcPct val="100000"/>
                  </a:lnSpc>
                  <a:spcBef>
                    <a:spcPts val="390"/>
                  </a:spcBef>
                </a:pPr>
                <a:r>
                  <a:rPr lang="en-US" spc="-5" dirty="0"/>
                  <a:t>If </a:t>
                </a:r>
                <a:r>
                  <a:rPr lang="en-US" i="1" spc="-10" dirty="0"/>
                  <a:t>C</a:t>
                </a:r>
                <a:r>
                  <a:rPr lang="en-US" i="1" spc="110" dirty="0"/>
                  <a:t> </a:t>
                </a:r>
                <a:r>
                  <a:rPr lang="en-US" i="1" spc="-50" dirty="0"/>
                  <a:t>&lt;</a:t>
                </a:r>
                <a:r>
                  <a:rPr lang="en-US" i="1" spc="-80" dirty="0"/>
                  <a:t> </a:t>
                </a:r>
                <a:r>
                  <a:rPr lang="en-US" spc="-10" dirty="0"/>
                  <a:t>0</a:t>
                </a:r>
                <a:r>
                  <a:rPr lang="en-US" spc="-5" dirty="0"/>
                  <a:t>, </a:t>
                </a:r>
                <a:r>
                  <a:rPr lang="en-US" spc="-10" dirty="0"/>
                  <a:t>the</a:t>
                </a:r>
                <a:r>
                  <a:rPr lang="en-US" spc="-5" dirty="0"/>
                  <a:t>n</a:t>
                </a:r>
                <a:r>
                  <a:rPr lang="en-US" dirty="0"/>
                  <a:t> </a:t>
                </a:r>
                <a:r>
                  <a:rPr lang="en-US" i="1" spc="70" dirty="0"/>
                  <a:t>P</a:t>
                </a:r>
                <a:r>
                  <a:rPr lang="en-US" spc="-5" dirty="0"/>
                  <a:t>(</a:t>
                </a:r>
                <a:r>
                  <a:rPr lang="en-US" i="1" spc="-5" dirty="0"/>
                  <a:t>t</a:t>
                </a:r>
                <a:r>
                  <a:rPr lang="en-US" spc="-5" dirty="0"/>
                  <a:t>)</a:t>
                </a:r>
                <a:r>
                  <a:rPr lang="en-US" spc="55" dirty="0"/>
                  <a:t> </a:t>
                </a:r>
                <a:r>
                  <a:rPr lang="en-US" spc="-5" dirty="0"/>
                  <a:t>tends</a:t>
                </a:r>
                <a:r>
                  <a:rPr lang="en-US" spc="55" dirty="0"/>
                  <a:t> </a:t>
                </a:r>
                <a:r>
                  <a:rPr lang="en-US" spc="-5" dirty="0"/>
                  <a:t>to</a:t>
                </a:r>
                <a:r>
                  <a:rPr lang="en-US" spc="55" dirty="0"/>
                  <a:t> </a:t>
                </a:r>
                <a:r>
                  <a:rPr lang="en-US" spc="15" dirty="0"/>
                  <a:t>−</a:t>
                </a:r>
                <a:r>
                  <a:rPr lang="en-US" spc="25" dirty="0"/>
                  <a:t>∞</a:t>
                </a:r>
                <a:r>
                  <a:rPr lang="en-US" spc="-10" dirty="0"/>
                  <a:t> (i.e.</a:t>
                </a:r>
                <a:r>
                  <a:rPr lang="en-US" spc="-5" dirty="0"/>
                  <a:t>,</a:t>
                </a:r>
                <a:r>
                  <a:rPr lang="en-US" spc="55" dirty="0"/>
                  <a:t> </a:t>
                </a:r>
                <a:r>
                  <a:rPr lang="en-US" spc="-10" dirty="0"/>
                  <a:t>th</a:t>
                </a:r>
                <a:r>
                  <a:rPr lang="en-US" spc="-5" dirty="0"/>
                  <a:t>e</a:t>
                </a:r>
                <a:r>
                  <a:rPr lang="en-US" spc="55" dirty="0"/>
                  <a:t> </a:t>
                </a:r>
                <a:r>
                  <a:rPr lang="en-US" spc="-10" dirty="0"/>
                  <a:t>annuit</a:t>
                </a:r>
                <a:r>
                  <a:rPr lang="en-US" spc="-5" dirty="0"/>
                  <a:t>y</a:t>
                </a:r>
                <a:r>
                  <a:rPr lang="en-US" spc="55" dirty="0"/>
                  <a:t> </a:t>
                </a:r>
                <a:r>
                  <a:rPr lang="en-US" spc="-10" dirty="0"/>
                  <a:t>eventuall</a:t>
                </a:r>
                <a:r>
                  <a:rPr lang="en-US" spc="-5" dirty="0"/>
                  <a:t>y</a:t>
                </a:r>
                <a:r>
                  <a:rPr lang="en-US" spc="55" dirty="0"/>
                  <a:t> </a:t>
                </a:r>
                <a:r>
                  <a:rPr lang="en-US" spc="-10" dirty="0"/>
                  <a:t>run</a:t>
                </a:r>
                <a:r>
                  <a:rPr lang="en-US" spc="-5" dirty="0"/>
                  <a:t>s</a:t>
                </a:r>
                <a:r>
                  <a:rPr lang="en-US" spc="55" dirty="0"/>
                  <a:t> </a:t>
                </a:r>
                <a:r>
                  <a:rPr lang="en-US" spc="-10" dirty="0"/>
                  <a:t>ou</a:t>
                </a:r>
                <a:r>
                  <a:rPr lang="en-US" spc="-5" dirty="0"/>
                  <a:t>t</a:t>
                </a:r>
                <a:r>
                  <a:rPr lang="en-US" spc="55" dirty="0"/>
                  <a:t> </a:t>
                </a:r>
                <a:r>
                  <a:rPr lang="en-US" spc="-10" dirty="0"/>
                  <a:t>o</a:t>
                </a:r>
                <a:r>
                  <a:rPr lang="en-US" spc="-5" dirty="0"/>
                  <a:t>f</a:t>
                </a:r>
                <a:r>
                  <a:rPr lang="en-US" spc="55" dirty="0"/>
                  <a:t> </a:t>
                </a:r>
                <a:r>
                  <a:rPr lang="en-US" spc="-10" dirty="0"/>
                  <a:t>money)</a:t>
                </a:r>
                <a:r>
                  <a:rPr lang="en-US" spc="-5" dirty="0"/>
                  <a:t>.</a:t>
                </a:r>
                <a:r>
                  <a:rPr lang="en-US" spc="55" dirty="0"/>
                  <a:t> </a:t>
                </a:r>
                <a:r>
                  <a:rPr lang="en-US" spc="-5" dirty="0"/>
                  <a:t>If</a:t>
                </a:r>
                <a:r>
                  <a:rPr lang="en-US" spc="50" dirty="0"/>
                  <a:t> </a:t>
                </a:r>
                <a:r>
                  <a:rPr lang="en-US" i="1" spc="-10" dirty="0"/>
                  <a:t>C</a:t>
                </a:r>
                <a:r>
                  <a:rPr lang="en-US" i="1" spc="110" dirty="0"/>
                  <a:t> </a:t>
                </a:r>
                <a:r>
                  <a:rPr lang="en-US" spc="-25" dirty="0"/>
                  <a:t>=</a:t>
                </a:r>
                <a:r>
                  <a:rPr lang="en-US" spc="-40" dirty="0"/>
                  <a:t> </a:t>
                </a:r>
                <a:r>
                  <a:rPr lang="en-US" spc="-10" dirty="0"/>
                  <a:t>0</a:t>
                </a:r>
                <a:r>
                  <a:rPr lang="en-US" spc="-5" dirty="0"/>
                  <a:t>,</a:t>
                </a:r>
                <a:r>
                  <a:rPr lang="en-US" spc="55" dirty="0"/>
                  <a:t> </a:t>
                </a:r>
                <a:r>
                  <a:rPr lang="en-US" spc="-5" dirty="0"/>
                  <a:t>t</a:t>
                </a:r>
                <a:r>
                  <a:rPr lang="en-US" spc="-10" dirty="0"/>
                  <a:t>hen </a:t>
                </a:r>
                <a:r>
                  <a:rPr lang="en-US" i="1" spc="70" dirty="0"/>
                  <a:t>P</a:t>
                </a:r>
                <a:r>
                  <a:rPr lang="en-US" spc="-5" dirty="0"/>
                  <a:t>(</a:t>
                </a:r>
                <a:r>
                  <a:rPr lang="en-US" i="1" spc="-5" dirty="0"/>
                  <a:t>t</a:t>
                </a:r>
                <a:r>
                  <a:rPr lang="en-US" spc="-5" dirty="0"/>
                  <a:t>) </a:t>
                </a:r>
                <a:r>
                  <a:rPr lang="en-US" spc="-10" dirty="0"/>
                  <a:t>remain</a:t>
                </a:r>
                <a:r>
                  <a:rPr lang="en-US" spc="-5" dirty="0"/>
                  <a:t>s</a:t>
                </a:r>
                <a:r>
                  <a:rPr lang="en-US" dirty="0"/>
                  <a:t> </a:t>
                </a:r>
                <a:r>
                  <a:rPr lang="en-US" spc="-10" dirty="0"/>
                  <a:t>constan</a:t>
                </a:r>
                <a:r>
                  <a:rPr lang="en-US" spc="-5" dirty="0"/>
                  <a:t>t</a:t>
                </a:r>
                <a:r>
                  <a:rPr lang="en-US" dirty="0"/>
                  <a:t> </a:t>
                </a:r>
                <a:r>
                  <a:rPr lang="en-US" spc="-10" dirty="0"/>
                  <a:t>wit</a:t>
                </a:r>
                <a:r>
                  <a:rPr lang="en-US" spc="-5" dirty="0"/>
                  <a:t>h </a:t>
                </a:r>
                <a:r>
                  <a:rPr lang="en-US" spc="-10" dirty="0"/>
                  <a:t>valu</a:t>
                </a:r>
                <a:r>
                  <a:rPr lang="en-US" spc="-5" dirty="0"/>
                  <a:t>e</a:t>
                </a:r>
                <a:r>
                  <a:rPr lang="en-US" spc="65" dirty="0"/>
                  <a:t> </a:t>
                </a:r>
                <a:r>
                  <a:rPr lang="en-US" i="1" spc="90" dirty="0"/>
                  <a:t>N</a:t>
                </a:r>
                <a:r>
                  <a:rPr lang="en-US" i="1" spc="40" dirty="0"/>
                  <a:t>/</a:t>
                </a:r>
                <a:r>
                  <a:rPr lang="en-US" i="1" spc="-5" dirty="0"/>
                  <a:t>r</a:t>
                </a:r>
                <a:r>
                  <a:rPr lang="en-US" i="1" spc="-150" dirty="0"/>
                  <a:t> </a:t>
                </a:r>
                <a:r>
                  <a:rPr lang="en-US" spc="-5" dirty="0"/>
                  <a:t>.</a:t>
                </a:r>
                <a:endParaRPr lang="en-US" dirty="0"/>
              </a:p>
              <a:p>
                <a:pPr marL="0" indent="0">
                  <a:lnSpc>
                    <a:spcPct val="100000"/>
                  </a:lnSpc>
                  <a:spcBef>
                    <a:spcPts val="51"/>
                  </a:spcBef>
                  <a:buNone/>
                </a:pPr>
                <a:endParaRPr lang="en-US" dirty="0"/>
              </a:p>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b="1" dirty="0"/>
                  <a:t> </a:t>
                </a:r>
                <a:r>
                  <a:rPr lang="en-US" b="1" spc="-15" dirty="0"/>
                  <a:t>Doe</a:t>
                </a:r>
                <a:r>
                  <a:rPr lang="en-US" b="1" spc="-5" dirty="0"/>
                  <a:t>s</a:t>
                </a:r>
                <a:r>
                  <a:rPr lang="en-US" b="1" spc="15" dirty="0"/>
                  <a:t> </a:t>
                </a:r>
                <a:r>
                  <a:rPr lang="en-US" b="1" spc="10" dirty="0"/>
                  <a:t>a</a:t>
                </a:r>
                <a:r>
                  <a:rPr lang="en-US" b="1" spc="20" dirty="0"/>
                  <a:t>n</a:t>
                </a:r>
                <a:r>
                  <a:rPr lang="en-US" b="1" spc="15" dirty="0"/>
                  <a:t> </a:t>
                </a:r>
                <a:r>
                  <a:rPr lang="en-US" b="1" spc="-10" dirty="0"/>
                  <a:t>Annuit</a:t>
                </a:r>
                <a:r>
                  <a:rPr lang="en-US" b="1" spc="-5" dirty="0"/>
                  <a:t>y</a:t>
                </a:r>
                <a:r>
                  <a:rPr lang="en-US" b="1" spc="15" dirty="0"/>
                  <a:t> </a:t>
                </a:r>
                <a:r>
                  <a:rPr lang="en-US" b="1" spc="5" dirty="0"/>
                  <a:t>Pay</a:t>
                </a:r>
                <a:r>
                  <a:rPr lang="en-US" b="1" spc="15" dirty="0"/>
                  <a:t> </a:t>
                </a:r>
                <a:r>
                  <a:rPr lang="en-US" b="1" spc="-40" dirty="0"/>
                  <a:t>Ou</a:t>
                </a:r>
                <a:r>
                  <a:rPr lang="en-US" b="1" spc="-20" dirty="0"/>
                  <a:t>t</a:t>
                </a:r>
                <a:r>
                  <a:rPr lang="en-US" b="1" spc="15" dirty="0"/>
                  <a:t> </a:t>
                </a:r>
                <a:r>
                  <a:rPr lang="en-US" b="1" spc="-10" dirty="0"/>
                  <a:t>Forever</a:t>
                </a:r>
                <a:r>
                  <a:rPr lang="en-US" b="1" spc="-5" dirty="0"/>
                  <a:t>?</a:t>
                </a:r>
                <a:r>
                  <a:rPr lang="en-US" b="1" dirty="0"/>
                  <a:t> </a:t>
                </a:r>
                <a:r>
                  <a:rPr lang="en-US" spc="-15" dirty="0"/>
                  <a:t>A</a:t>
                </a:r>
                <a:r>
                  <a:rPr lang="en-US" spc="-5" dirty="0"/>
                  <a:t>n</a:t>
                </a:r>
                <a:r>
                  <a:rPr lang="en-US" spc="-35" dirty="0"/>
                  <a:t> </a:t>
                </a:r>
                <a:r>
                  <a:rPr lang="en-US" spc="-10" dirty="0"/>
                  <a:t>annuit</a:t>
                </a:r>
                <a:r>
                  <a:rPr lang="en-US" spc="-5" dirty="0"/>
                  <a:t>y</a:t>
                </a:r>
                <a:r>
                  <a:rPr lang="en-US" spc="-30" dirty="0"/>
                  <a:t> </a:t>
                </a:r>
                <a:r>
                  <a:rPr lang="en-US" spc="-10" dirty="0"/>
                  <a:t>earn</a:t>
                </a:r>
                <a:r>
                  <a:rPr lang="en-US" spc="-5" dirty="0"/>
                  <a:t>s</a:t>
                </a:r>
                <a:r>
                  <a:rPr lang="en-US" spc="-30" dirty="0"/>
                  <a:t> </a:t>
                </a:r>
                <a:r>
                  <a:rPr lang="en-US" spc="-10" dirty="0"/>
                  <a:t>continuousl</a:t>
                </a:r>
                <a:r>
                  <a:rPr lang="en-US" spc="-5" dirty="0"/>
                  <a:t>y</a:t>
                </a:r>
                <a:r>
                  <a:rPr lang="en-US" spc="-30" dirty="0"/>
                  <a:t> </a:t>
                </a:r>
                <a:r>
                  <a:rPr lang="en-US" spc="-15" dirty="0"/>
                  <a:t>com</a:t>
                </a:r>
                <a:r>
                  <a:rPr lang="en-US" spc="-10" dirty="0"/>
                  <a:t>pounde</a:t>
                </a:r>
                <a:r>
                  <a:rPr lang="en-US" spc="-5" dirty="0"/>
                  <a:t>d</a:t>
                </a:r>
                <a:r>
                  <a:rPr lang="en-US" spc="-10" dirty="0"/>
                  <a:t> interes</a:t>
                </a:r>
                <a:r>
                  <a:rPr lang="en-US" spc="-5" dirty="0"/>
                  <a:t>t</a:t>
                </a:r>
                <a:r>
                  <a:rPr lang="en-US" spc="-10" dirty="0"/>
                  <a:t> a</a:t>
                </a:r>
                <a:r>
                  <a:rPr lang="en-US" spc="-5" dirty="0"/>
                  <a:t>t</a:t>
                </a:r>
                <a:r>
                  <a:rPr lang="en-US" spc="-10" dirty="0"/>
                  <a:t> th</a:t>
                </a:r>
                <a:r>
                  <a:rPr lang="en-US" spc="-5" dirty="0"/>
                  <a:t>e</a:t>
                </a:r>
                <a:r>
                  <a:rPr lang="en-US" spc="-10" dirty="0"/>
                  <a:t> </a:t>
                </a:r>
                <a:r>
                  <a:rPr lang="en-US" spc="-5" dirty="0"/>
                  <a:t>r</a:t>
                </a:r>
                <a:r>
                  <a:rPr lang="en-US" spc="-10" dirty="0"/>
                  <a:t>at</a:t>
                </a:r>
                <a:r>
                  <a:rPr lang="en-US" spc="-5" dirty="0"/>
                  <a:t>e </a:t>
                </a:r>
                <a:r>
                  <a:rPr lang="en-US" i="1" spc="-5" dirty="0"/>
                  <a:t>r</a:t>
                </a:r>
                <a:r>
                  <a:rPr lang="en-US" i="1" dirty="0"/>
                  <a:t> </a:t>
                </a:r>
                <a:r>
                  <a:rPr lang="en-US" spc="-25" dirty="0"/>
                  <a:t>=</a:t>
                </a:r>
                <a:r>
                  <a:rPr lang="en-US" spc="-40" dirty="0"/>
                  <a:t> </a:t>
                </a:r>
                <a:r>
                  <a:rPr lang="en-US" spc="-10" dirty="0"/>
                  <a:t>0.0</a:t>
                </a:r>
                <a:r>
                  <a:rPr lang="en-US" spc="-5" dirty="0"/>
                  <a:t>7,</a:t>
                </a:r>
                <a:r>
                  <a:rPr lang="en-US" spc="-10" dirty="0"/>
                  <a:t> an</a:t>
                </a:r>
                <a:r>
                  <a:rPr lang="en-US" spc="-5" dirty="0"/>
                  <a:t>d</a:t>
                </a:r>
                <a:r>
                  <a:rPr lang="en-US" spc="-10" dirty="0"/>
                  <a:t> withdrawal</a:t>
                </a:r>
                <a:r>
                  <a:rPr lang="en-US" spc="-5" dirty="0"/>
                  <a:t>s</a:t>
                </a:r>
                <a:r>
                  <a:rPr lang="en-US" spc="-10" dirty="0"/>
                  <a:t> ar</a:t>
                </a:r>
                <a:r>
                  <a:rPr lang="en-US" spc="-5" dirty="0"/>
                  <a:t>e</a:t>
                </a:r>
                <a:r>
                  <a:rPr lang="en-US" spc="-10" dirty="0"/>
                  <a:t> </a:t>
                </a:r>
                <a:r>
                  <a:rPr lang="en-US" spc="-15" dirty="0"/>
                  <a:t>mad</a:t>
                </a:r>
                <a:r>
                  <a:rPr lang="en-US" spc="-5" dirty="0"/>
                  <a:t>e</a:t>
                </a:r>
                <a:r>
                  <a:rPr lang="en-US" spc="-10" dirty="0"/>
                  <a:t> continuousl</a:t>
                </a:r>
                <a:r>
                  <a:rPr lang="en-US" spc="-5" dirty="0"/>
                  <a:t>y</a:t>
                </a:r>
                <a:r>
                  <a:rPr lang="en-US" spc="-10" dirty="0"/>
                  <a:t> a</a:t>
                </a:r>
                <a:r>
                  <a:rPr lang="en-US" spc="-5" dirty="0"/>
                  <a:t>t</a:t>
                </a:r>
                <a:r>
                  <a:rPr lang="en-US" spc="-10" dirty="0"/>
                  <a:t> </a:t>
                </a:r>
                <a:r>
                  <a:rPr lang="en-US" spc="-5" dirty="0"/>
                  <a:t>a</a:t>
                </a:r>
                <a:r>
                  <a:rPr lang="en-US" spc="-10" dirty="0"/>
                  <a:t> </a:t>
                </a:r>
                <a:r>
                  <a:rPr lang="en-US" spc="-5" dirty="0"/>
                  <a:t>r</a:t>
                </a:r>
                <a:r>
                  <a:rPr lang="en-US" spc="-10" dirty="0"/>
                  <a:t>at</a:t>
                </a:r>
                <a:r>
                  <a:rPr lang="en-US" spc="-5" dirty="0"/>
                  <a:t>e</a:t>
                </a:r>
                <a:r>
                  <a:rPr lang="en-US" spc="-10" dirty="0"/>
                  <a:t> o</a:t>
                </a:r>
                <a:r>
                  <a:rPr lang="en-US" spc="-5" dirty="0"/>
                  <a:t>f </a:t>
                </a:r>
                <a:r>
                  <a:rPr lang="en-US" i="1" spc="-10" dirty="0"/>
                  <a:t>N</a:t>
                </a:r>
                <a:r>
                  <a:rPr lang="en-US" i="1" dirty="0"/>
                  <a:t> </a:t>
                </a:r>
                <a:r>
                  <a:rPr lang="en-US" spc="-25" dirty="0"/>
                  <a:t>=</a:t>
                </a:r>
                <a:r>
                  <a:rPr lang="en-US" spc="-40" dirty="0"/>
                  <a:t> </a:t>
                </a:r>
                <a:r>
                  <a:rPr lang="en-US" spc="-10" dirty="0"/>
                  <a:t>$500</a:t>
                </a:r>
                <a:r>
                  <a:rPr lang="en-US" spc="-5" dirty="0"/>
                  <a:t>/year.</a:t>
                </a:r>
                <a:endParaRPr lang="en-US" dirty="0"/>
              </a:p>
              <a:p>
                <a:pPr marL="469900" indent="-457200" algn="just">
                  <a:lnSpc>
                    <a:spcPct val="100000"/>
                  </a:lnSpc>
                  <a:spcBef>
                    <a:spcPts val="530"/>
                  </a:spcBef>
                  <a:buFont typeface="+mj-lt"/>
                  <a:buAutoNum type="alphaLcParenR"/>
                  <a:tabLst>
                    <a:tab pos="224154" algn="l"/>
                  </a:tabLst>
                </a:pPr>
                <a:r>
                  <a:rPr lang="en-US" spc="-10" dirty="0"/>
                  <a:t>When</a:t>
                </a:r>
                <a:r>
                  <a:rPr lang="en-US" spc="-5" dirty="0"/>
                  <a:t> will the annuity</a:t>
                </a:r>
                <a:r>
                  <a:rPr lang="en-US" dirty="0"/>
                  <a:t> </a:t>
                </a:r>
                <a:r>
                  <a:rPr lang="en-US" spc="-5" dirty="0"/>
                  <a:t>run out</a:t>
                </a:r>
                <a:r>
                  <a:rPr lang="en-US" dirty="0"/>
                  <a:t> </a:t>
                </a:r>
                <a:r>
                  <a:rPr lang="en-US" spc="-5" dirty="0"/>
                  <a:t>of </a:t>
                </a:r>
                <a:r>
                  <a:rPr lang="en-US" spc="-10" dirty="0"/>
                  <a:t>money</a:t>
                </a:r>
                <a:r>
                  <a:rPr lang="en-US" dirty="0"/>
                  <a:t> </a:t>
                </a:r>
                <a:r>
                  <a:rPr lang="en-US" spc="-5" dirty="0"/>
                  <a:t>if the initial deposit is</a:t>
                </a:r>
                <a:r>
                  <a:rPr lang="en-US" spc="80" dirty="0"/>
                  <a:t> </a:t>
                </a:r>
                <a:r>
                  <a:rPr lang="en-US" i="1" spc="70" dirty="0"/>
                  <a:t>P</a:t>
                </a:r>
                <a:r>
                  <a:rPr lang="en-US" spc="-5" dirty="0"/>
                  <a:t>(0)</a:t>
                </a:r>
                <a:r>
                  <a:rPr lang="en-US" spc="25" dirty="0"/>
                  <a:t> </a:t>
                </a:r>
                <a:r>
                  <a:rPr lang="en-US" spc="-25" dirty="0"/>
                  <a:t>=</a:t>
                </a:r>
                <a:r>
                  <a:rPr lang="en-US" spc="-40" dirty="0"/>
                  <a:t> </a:t>
                </a:r>
                <a:r>
                  <a:rPr lang="en-US" spc="-10" dirty="0"/>
                  <a:t>$5000</a:t>
                </a:r>
                <a:r>
                  <a:rPr lang="en-US" spc="-5" dirty="0"/>
                  <a:t>?</a:t>
                </a:r>
                <a:endParaRPr lang="en-US" dirty="0"/>
              </a:p>
              <a:p>
                <a:pPr marL="469900" indent="-457200" algn="just">
                  <a:lnSpc>
                    <a:spcPct val="100000"/>
                  </a:lnSpc>
                  <a:spcBef>
                    <a:spcPts val="180"/>
                  </a:spcBef>
                  <a:buFont typeface="+mj-lt"/>
                  <a:buAutoNum type="alphaLcParenR"/>
                  <a:tabLst>
                    <a:tab pos="231140" algn="l"/>
                  </a:tabLst>
                </a:pPr>
                <a:r>
                  <a:rPr lang="en-US" spc="-15" dirty="0"/>
                  <a:t>Sho</a:t>
                </a:r>
                <a:r>
                  <a:rPr lang="en-US" spc="-10" dirty="0"/>
                  <a:t>w</a:t>
                </a:r>
                <a:r>
                  <a:rPr lang="en-US" dirty="0"/>
                  <a:t> </a:t>
                </a:r>
                <a:r>
                  <a:rPr lang="en-US" spc="-10" dirty="0"/>
                  <a:t>tha</a:t>
                </a:r>
                <a:r>
                  <a:rPr lang="en-US" spc="-5" dirty="0"/>
                  <a:t>t </a:t>
                </a:r>
                <a:r>
                  <a:rPr lang="en-US" spc="-10" dirty="0"/>
                  <a:t>th</a:t>
                </a:r>
                <a:r>
                  <a:rPr lang="en-US" spc="-5" dirty="0"/>
                  <a:t>e </a:t>
                </a:r>
                <a:r>
                  <a:rPr lang="en-US" spc="-10" dirty="0"/>
                  <a:t>balanc</a:t>
                </a:r>
                <a:r>
                  <a:rPr lang="en-US" spc="-5" dirty="0"/>
                  <a:t>e</a:t>
                </a:r>
                <a:r>
                  <a:rPr lang="en-US" dirty="0"/>
                  <a:t> </a:t>
                </a:r>
                <a:r>
                  <a:rPr lang="en-US" spc="-10" dirty="0"/>
                  <a:t>increase</a:t>
                </a:r>
                <a:r>
                  <a:rPr lang="en-US" spc="-5" dirty="0"/>
                  <a:t>s</a:t>
                </a:r>
                <a:r>
                  <a:rPr lang="en-US" dirty="0"/>
                  <a:t> </a:t>
                </a:r>
                <a:r>
                  <a:rPr lang="en-US" spc="-10" dirty="0"/>
                  <a:t>indefinitel</a:t>
                </a:r>
                <a:r>
                  <a:rPr lang="en-US" spc="-5" dirty="0"/>
                  <a:t>y </a:t>
                </a:r>
                <a:r>
                  <a:rPr lang="en-US" spc="-10" dirty="0"/>
                  <a:t>i</a:t>
                </a:r>
                <a:r>
                  <a:rPr lang="en-US" spc="-5" dirty="0"/>
                  <a:t>f</a:t>
                </a:r>
                <a:r>
                  <a:rPr lang="en-US" spc="85" dirty="0"/>
                  <a:t> </a:t>
                </a:r>
                <a:r>
                  <a:rPr lang="en-US" i="1" spc="70" dirty="0"/>
                  <a:t>P</a:t>
                </a:r>
                <a:r>
                  <a:rPr lang="en-US" spc="-5" dirty="0"/>
                  <a:t>(0)</a:t>
                </a:r>
                <a:r>
                  <a:rPr lang="en-US" spc="25" dirty="0"/>
                  <a:t> </a:t>
                </a:r>
                <a:r>
                  <a:rPr lang="en-US" spc="-25" dirty="0"/>
                  <a:t>=</a:t>
                </a:r>
                <a:r>
                  <a:rPr lang="en-US" spc="-40" dirty="0"/>
                  <a:t> </a:t>
                </a:r>
                <a:r>
                  <a:rPr lang="en-US" spc="-10" dirty="0"/>
                  <a:t>$9000</a:t>
                </a:r>
                <a:r>
                  <a:rPr lang="en-US" spc="-5" dirty="0"/>
                  <a:t>.</a:t>
                </a: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3"/>
                <a:stretch>
                  <a:fillRect l="-734" r="-677"/>
                </a:stretch>
              </a:blipFill>
            </p:spPr>
            <p:txBody>
              <a:bodyPr/>
              <a:lstStyle/>
              <a:p>
                <a:r>
                  <a:rPr lang="en-US">
                    <a:noFill/>
                  </a:rPr>
                  <a:t> </a:t>
                </a:r>
              </a:p>
            </p:txBody>
          </p:sp>
        </mc:Fallback>
      </mc:AlternateContent>
    </p:spTree>
    <p:extLst>
      <p:ext uri="{BB962C8B-B14F-4D97-AF65-F5344CB8AC3E}">
        <p14:creationId xmlns:p14="http://schemas.microsoft.com/office/powerpoint/2010/main" val="3474878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s-ES" sz="3100" dirty="0"/>
                  <a:t>9.2 </a:t>
                </a:r>
                <a:r>
                  <a:rPr lang="es-ES" sz="3100" dirty="0" err="1"/>
                  <a:t>Models</a:t>
                </a:r>
                <a:r>
                  <a:rPr lang="es-ES" sz="3100" dirty="0"/>
                  <a:t> </a:t>
                </a:r>
                <a:r>
                  <a:rPr lang="es-ES" sz="3100" dirty="0" err="1"/>
                  <a:t>Involving</a:t>
                </a:r>
                <a:r>
                  <a:rPr lang="es-ES" sz="3100" dirty="0"/>
                  <a:t> </a:t>
                </a:r>
                <a14:m>
                  <m:oMath xmlns:m="http://schemas.openxmlformats.org/officeDocument/2006/math">
                    <m:r>
                      <a:rPr lang="en-US" sz="3100" b="0" i="1" smtClean="0">
                        <a:latin typeface="Cambria Math" panose="02040503050406030204" pitchFamily="18" charset="0"/>
                      </a:rPr>
                      <m:t>𝑦</m:t>
                    </m:r>
                    <m:r>
                      <a:rPr lang="en-US" sz="3100" b="0" i="1" smtClean="0">
                        <a:latin typeface="Cambria Math" panose="02040503050406030204" pitchFamily="18" charset="0"/>
                      </a:rPr>
                      <m:t>′</m:t>
                    </m:r>
                  </m:oMath>
                </a14:m>
                <a:r>
                  <a:rPr lang="es-ES" sz="3100" dirty="0"/>
                  <a:t> = </a:t>
                </a:r>
                <a:r>
                  <a:rPr lang="es-ES" sz="3100" i="1" dirty="0"/>
                  <a:t>k</a:t>
                </a:r>
                <a:r>
                  <a:rPr lang="es-ES" sz="3100" dirty="0"/>
                  <a:t>(</a:t>
                </a:r>
                <a:r>
                  <a:rPr lang="es-ES" sz="3100" i="1" dirty="0"/>
                  <a:t>y</a:t>
                </a:r>
                <a:r>
                  <a:rPr lang="es-ES" sz="3100" dirty="0"/>
                  <a:t> − </a:t>
                </a:r>
                <a:r>
                  <a:rPr lang="es-ES" sz="3100" i="1" dirty="0"/>
                  <a:t>b</a:t>
                </a:r>
                <a:r>
                  <a:rPr lang="es-ES" sz="3100" dirty="0"/>
                  <a:t>) (</a:t>
                </a:r>
                <a:r>
                  <a:rPr lang="es-ES" sz="3100" dirty="0" smtClean="0"/>
                  <a:t>15 </a:t>
                </a:r>
                <a:r>
                  <a:rPr lang="es-ES" sz="3100" dirty="0"/>
                  <a:t>of 15)</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Choice>
        <mc:Fallback>
          <p:sp>
            <p:nvSpPr>
              <p:cNvPr id="2" name="Title 1">
                <a:extLst>
                  <a:ext uri="{FF2B5EF4-FFF2-40B4-BE49-F238E27FC236}">
                    <a16:creationId xmlns="" xmlns:a16="http://schemas.microsoft.com/office/drawing/2014/main" xmlns:a14="http://schemas.microsoft.com/office/drawing/2010/main" id="{AA9DBA2C-093F-4718-8326-50DC6614776B}"/>
                  </a:ext>
                </a:extLst>
              </p:cNvPr>
              <p:cNvSpPr>
                <a:spLocks noGrp="1" noRot="1" noChangeAspect="1" noMove="1" noResize="1" noEditPoints="1" noAdjustHandles="1" noChangeArrowheads="1" noChangeShapeType="1" noTextEdit="1"/>
              </p:cNvSpPr>
              <p:nvPr>
                <p:ph type="title"/>
              </p:nvPr>
            </p:nvSpPr>
            <p:spPr>
              <a:xfrm>
                <a:off x="685801" y="609601"/>
                <a:ext cx="10131425" cy="622851"/>
              </a:xfrm>
              <a:blipFill rotWithShape="0">
                <a:blip r:embed="rId2"/>
                <a:stretch>
                  <a:fillRect l="-1264" t="-16667"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635305"/>
              </a:xfrm>
            </p:spPr>
            <p:txBody>
              <a:bodyPr>
                <a:noAutofit/>
              </a:bodyPr>
              <a:lstStyle/>
              <a:p>
                <a:pPr marL="0" marR="5080" indent="0">
                  <a:lnSpc>
                    <a:spcPct val="100000"/>
                  </a:lnSpc>
                  <a:buNone/>
                </a:pPr>
                <a:r>
                  <a:rPr lang="en-US" b="1" spc="-5" dirty="0">
                    <a:solidFill>
                      <a:schemeClr val="tx1"/>
                    </a:solidFill>
                  </a:rPr>
                  <a:t>Solution </a:t>
                </a:r>
                <a:r>
                  <a:rPr lang="en-US" spc="-15" dirty="0">
                    <a:solidFill>
                      <a:schemeClr val="tx1"/>
                    </a:solidFill>
                  </a:rPr>
                  <a:t>W</a:t>
                </a:r>
                <a:r>
                  <a:rPr lang="en-US" spc="-5" dirty="0">
                    <a:solidFill>
                      <a:schemeClr val="tx1"/>
                    </a:solidFill>
                  </a:rPr>
                  <a:t>e </a:t>
                </a:r>
                <a:r>
                  <a:rPr lang="en-US" spc="-10" dirty="0">
                    <a:solidFill>
                      <a:schemeClr val="tx1"/>
                    </a:solidFill>
                  </a:rPr>
                  <a:t>hav</a:t>
                </a:r>
                <a:r>
                  <a:rPr lang="en-US" spc="-5" dirty="0">
                    <a:solidFill>
                      <a:schemeClr val="tx1"/>
                    </a:solidFill>
                  </a:rPr>
                  <a:t>e</a:t>
                </a:r>
                <a:r>
                  <a:rPr lang="en-US" spc="65" dirty="0">
                    <a:solidFill>
                      <a:schemeClr val="tx1"/>
                    </a:solidFill>
                  </a:rPr>
                  <a:t> </a:t>
                </a:r>
                <a:r>
                  <a:rPr lang="en-US" i="1" spc="90" dirty="0">
                    <a:solidFill>
                      <a:schemeClr val="tx1"/>
                    </a:solidFill>
                  </a:rPr>
                  <a:t>N</a:t>
                </a:r>
                <a:r>
                  <a:rPr lang="en-US" i="1" spc="40" dirty="0">
                    <a:solidFill>
                      <a:schemeClr val="tx1"/>
                    </a:solidFill>
                  </a:rPr>
                  <a:t>/</a:t>
                </a:r>
                <a:r>
                  <a:rPr lang="en-US" i="1" spc="-5" dirty="0">
                    <a:solidFill>
                      <a:schemeClr val="tx1"/>
                    </a:solidFill>
                  </a:rPr>
                  <a:t>r</a:t>
                </a:r>
                <a:r>
                  <a:rPr lang="en-US" i="1" dirty="0">
                    <a:solidFill>
                      <a:schemeClr val="tx1"/>
                    </a:solidFill>
                  </a:rPr>
                  <a:t> </a:t>
                </a:r>
                <a:r>
                  <a:rPr lang="en-US" spc="-25" dirty="0">
                    <a:solidFill>
                      <a:schemeClr val="tx1"/>
                    </a:solidFill>
                  </a:rPr>
                  <a:t>= </a:t>
                </a:r>
                <a14:m>
                  <m:oMath xmlns:m="http://schemas.openxmlformats.org/officeDocument/2006/math">
                    <m:f>
                      <m:fPr>
                        <m:ctrlPr>
                          <a:rPr lang="en-US" i="1" smtClean="0">
                            <a:solidFill>
                              <a:schemeClr val="tx1"/>
                            </a:solidFill>
                            <a:latin typeface="Cambria Math" panose="02040503050406030204" pitchFamily="18" charset="0"/>
                            <a:cs typeface="Lucida Sans Unicode"/>
                          </a:rPr>
                        </m:ctrlPr>
                      </m:fPr>
                      <m:num>
                        <m:r>
                          <a:rPr lang="en-US" b="0" i="1" smtClean="0">
                            <a:solidFill>
                              <a:schemeClr val="tx1"/>
                            </a:solidFill>
                            <a:latin typeface="Cambria Math" panose="02040503050406030204" pitchFamily="18" charset="0"/>
                            <a:cs typeface="Lucida Sans Unicode"/>
                          </a:rPr>
                          <m:t>500</m:t>
                        </m:r>
                      </m:num>
                      <m:den>
                        <m:r>
                          <a:rPr lang="en-US" b="0" i="1" smtClean="0">
                            <a:solidFill>
                              <a:schemeClr val="tx1"/>
                            </a:solidFill>
                            <a:latin typeface="Cambria Math" panose="02040503050406030204" pitchFamily="18" charset="0"/>
                            <a:cs typeface="Lucida Sans Unicode"/>
                          </a:rPr>
                          <m:t>0.07</m:t>
                        </m:r>
                      </m:den>
                    </m:f>
                  </m:oMath>
                </a14:m>
                <a:r>
                  <a:rPr lang="en-US" spc="-25" dirty="0">
                    <a:solidFill>
                      <a:schemeClr val="tx1"/>
                    </a:solidFill>
                  </a:rPr>
                  <a:t> ≈</a:t>
                </a:r>
                <a:r>
                  <a:rPr lang="en-US" spc="-40" dirty="0">
                    <a:solidFill>
                      <a:schemeClr val="tx1"/>
                    </a:solidFill>
                  </a:rPr>
                  <a:t> </a:t>
                </a:r>
                <a:r>
                  <a:rPr lang="en-US" spc="-10" dirty="0">
                    <a:solidFill>
                      <a:schemeClr val="tx1"/>
                    </a:solidFill>
                  </a:rPr>
                  <a:t>7143</a:t>
                </a:r>
                <a:r>
                  <a:rPr lang="en-US" spc="-5" dirty="0">
                    <a:solidFill>
                      <a:schemeClr val="tx1"/>
                    </a:solidFill>
                  </a:rPr>
                  <a:t>,</a:t>
                </a:r>
                <a:r>
                  <a:rPr lang="en-US" dirty="0">
                    <a:solidFill>
                      <a:schemeClr val="tx1"/>
                    </a:solidFill>
                  </a:rPr>
                  <a:t> </a:t>
                </a:r>
                <a:r>
                  <a:rPr lang="en-US" spc="-5" dirty="0">
                    <a:solidFill>
                      <a:schemeClr val="tx1"/>
                    </a:solidFill>
                  </a:rPr>
                  <a:t>so</a:t>
                </a:r>
                <a:r>
                  <a:rPr lang="en-US" spc="85" dirty="0">
                    <a:solidFill>
                      <a:schemeClr val="tx1"/>
                    </a:solidFill>
                  </a:rPr>
                  <a:t> </a:t>
                </a:r>
                <a:r>
                  <a:rPr lang="en-US" i="1" spc="70" dirty="0">
                    <a:solidFill>
                      <a:schemeClr val="tx1"/>
                    </a:solidFill>
                  </a:rPr>
                  <a:t>P</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714</a:t>
                </a:r>
                <a:r>
                  <a:rPr lang="en-US" spc="-5" dirty="0">
                    <a:solidFill>
                      <a:schemeClr val="tx1"/>
                    </a:solidFill>
                  </a:rPr>
                  <a:t>3</a:t>
                </a:r>
                <a:r>
                  <a:rPr lang="en-US" spc="-30" dirty="0">
                    <a:solidFill>
                      <a:schemeClr val="tx1"/>
                    </a:solidFill>
                  </a:rPr>
                  <a:t> </a:t>
                </a:r>
                <a:r>
                  <a:rPr lang="en-US" spc="-25" dirty="0">
                    <a:solidFill>
                      <a:schemeClr val="tx1"/>
                    </a:solidFill>
                  </a:rPr>
                  <a:t>+</a:t>
                </a:r>
                <a:r>
                  <a:rPr lang="en-US" spc="-100" dirty="0">
                    <a:solidFill>
                      <a:schemeClr val="tx1"/>
                    </a:solidFill>
                  </a:rPr>
                  <a:t> </a:t>
                </a:r>
                <a:r>
                  <a:rPr lang="en-US" i="1" spc="75" dirty="0">
                    <a:solidFill>
                      <a:schemeClr val="tx1"/>
                    </a:solidFill>
                  </a:rPr>
                  <a:t>C</a:t>
                </a:r>
                <a14:m>
                  <m:oMath xmlns:m="http://schemas.openxmlformats.org/officeDocument/2006/math">
                    <m:sSup>
                      <m:sSupPr>
                        <m:ctrlPr>
                          <a:rPr lang="en-US" i="1" spc="-5" dirty="0" smtClean="0">
                            <a:solidFill>
                              <a:schemeClr val="tx1"/>
                            </a:solidFill>
                            <a:latin typeface="Cambria Math" panose="02040503050406030204" pitchFamily="18" charset="0"/>
                            <a:cs typeface="Times New Roman"/>
                          </a:rPr>
                        </m:ctrlPr>
                      </m:sSupPr>
                      <m:e>
                        <m:r>
                          <a:rPr lang="en-US" b="0" i="1" spc="-5" dirty="0" smtClean="0">
                            <a:solidFill>
                              <a:schemeClr val="tx1"/>
                            </a:solidFill>
                            <a:latin typeface="Cambria Math" panose="02040503050406030204" pitchFamily="18" charset="0"/>
                            <a:cs typeface="Times New Roman"/>
                          </a:rPr>
                          <m:t>𝑒</m:t>
                        </m:r>
                      </m:e>
                      <m:sup>
                        <m:r>
                          <a:rPr lang="en-US" b="0" i="1" spc="-5" dirty="0" smtClean="0">
                            <a:solidFill>
                              <a:schemeClr val="tx1"/>
                            </a:solidFill>
                            <a:latin typeface="Cambria Math" panose="02040503050406030204" pitchFamily="18" charset="0"/>
                            <a:cs typeface="Times New Roman"/>
                          </a:rPr>
                          <m:t>0.07</m:t>
                        </m:r>
                        <m:r>
                          <a:rPr lang="en-US" b="0" i="1" spc="-5" dirty="0" smtClean="0">
                            <a:solidFill>
                              <a:schemeClr val="tx1"/>
                            </a:solidFill>
                            <a:latin typeface="Cambria Math" panose="02040503050406030204" pitchFamily="18" charset="0"/>
                            <a:cs typeface="Times New Roman"/>
                          </a:rPr>
                          <m:t>𝑡</m:t>
                        </m:r>
                      </m:sup>
                    </m:sSup>
                    <m:r>
                      <a:rPr lang="en-US" i="1" spc="-5" dirty="0" smtClean="0">
                        <a:solidFill>
                          <a:schemeClr val="tx1"/>
                        </a:solidFill>
                        <a:latin typeface="Cambria Math" panose="02040503050406030204" pitchFamily="18" charset="0"/>
                        <a:cs typeface="Times New Roman"/>
                      </a:rPr>
                      <m:t>𝑒</m:t>
                    </m:r>
                    <m:r>
                      <a:rPr lang="en-US" b="0" i="1" spc="-5" dirty="0" smtClean="0">
                        <a:solidFill>
                          <a:schemeClr val="tx1"/>
                        </a:solidFill>
                        <a:latin typeface="Cambria Math" panose="02040503050406030204" pitchFamily="18" charset="0"/>
                        <a:cs typeface="Times New Roman"/>
                      </a:rPr>
                      <m:t> </m:t>
                    </m:r>
                  </m:oMath>
                </a14:m>
                <a:r>
                  <a:rPr lang="en-US" spc="-10" dirty="0">
                    <a:solidFill>
                      <a:schemeClr val="tx1"/>
                    </a:solidFill>
                  </a:rPr>
                  <a:t>b</a:t>
                </a:r>
                <a:r>
                  <a:rPr lang="en-US" spc="-5" dirty="0">
                    <a:solidFill>
                      <a:schemeClr val="tx1"/>
                    </a:solidFill>
                  </a:rPr>
                  <a:t>y </a:t>
                </a:r>
                <a:r>
                  <a:rPr lang="en-US" spc="-15" dirty="0">
                    <a:solidFill>
                      <a:schemeClr val="tx1"/>
                    </a:solidFill>
                  </a:rPr>
                  <a:t>Eq</a:t>
                </a:r>
                <a:r>
                  <a:rPr lang="en-US" spc="-5" dirty="0">
                    <a:solidFill>
                      <a:schemeClr val="tx1"/>
                    </a:solidFill>
                  </a:rPr>
                  <a:t>.</a:t>
                </a:r>
                <a:r>
                  <a:rPr lang="en-US" dirty="0">
                    <a:solidFill>
                      <a:schemeClr val="tx1"/>
                    </a:solidFill>
                  </a:rPr>
                  <a:t> </a:t>
                </a:r>
                <a:r>
                  <a:rPr lang="en-US" spc="-5" dirty="0">
                    <a:solidFill>
                      <a:schemeClr val="tx1"/>
                    </a:solidFill>
                  </a:rPr>
                  <a:t>(</a:t>
                </a:r>
                <a:r>
                  <a:rPr lang="en-US" spc="-10" dirty="0">
                    <a:solidFill>
                      <a:schemeClr val="tx1"/>
                    </a:solidFill>
                  </a:rPr>
                  <a:t>7).</a:t>
                </a:r>
              </a:p>
              <a:p>
                <a:pPr marL="457200" indent="-457200">
                  <a:lnSpc>
                    <a:spcPct val="100000"/>
                  </a:lnSpc>
                  <a:buFont typeface="+mj-lt"/>
                  <a:buAutoNum type="alphaLcParenR"/>
                </a:pPr>
                <a:r>
                  <a:rPr lang="en-US" spc="-5" dirty="0">
                    <a:solidFill>
                      <a:schemeClr val="tx1"/>
                    </a:solidFill>
                    <a:latin typeface="Times New Roman"/>
                    <a:cs typeface="Times New Roman"/>
                  </a:rPr>
                  <a:t>If</a:t>
                </a:r>
                <a:r>
                  <a:rPr lang="en-US" spc="85" dirty="0">
                    <a:solidFill>
                      <a:schemeClr val="tx1"/>
                    </a:solidFill>
                    <a:latin typeface="Times New Roman"/>
                    <a:cs typeface="Times New Roman"/>
                  </a:rPr>
                  <a:t> </a:t>
                </a:r>
                <a:r>
                  <a:rPr lang="en-US" i="1" spc="70" dirty="0">
                    <a:solidFill>
                      <a:schemeClr val="tx1"/>
                    </a:solidFill>
                    <a:latin typeface="Times New Roman"/>
                    <a:cs typeface="Times New Roman"/>
                  </a:rPr>
                  <a:t>P</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500</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714</a:t>
                </a:r>
                <a:r>
                  <a:rPr lang="en-US" spc="-5" dirty="0">
                    <a:solidFill>
                      <a:schemeClr val="tx1"/>
                    </a:solidFill>
                    <a:latin typeface="Times New Roman"/>
                    <a:cs typeface="Times New Roman"/>
                  </a:rPr>
                  <a:t>3</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00" dirty="0">
                    <a:solidFill>
                      <a:schemeClr val="tx1"/>
                    </a:solidFill>
                    <a:latin typeface="Lucida Sans Unicode"/>
                    <a:cs typeface="Lucida Sans Unicode"/>
                  </a:rPr>
                  <a:t> </a:t>
                </a:r>
                <a:r>
                  <a:rPr lang="en-US" i="1" spc="75" dirty="0">
                    <a:solidFill>
                      <a:schemeClr val="tx1"/>
                    </a:solidFill>
                    <a:latin typeface="Times New Roman"/>
                    <a:cs typeface="Times New Roman"/>
                  </a:rPr>
                  <a:t>C</a:t>
                </a:r>
                <a:r>
                  <a:rPr lang="en-US" i="1" spc="5" dirty="0">
                    <a:solidFill>
                      <a:schemeClr val="tx1"/>
                    </a:solidFill>
                    <a:latin typeface="Times New Roman"/>
                    <a:cs typeface="Times New Roman"/>
                  </a:rPr>
                  <a:t>e</a:t>
                </a:r>
                <a:r>
                  <a:rPr lang="en-US" spc="75" baseline="25925" dirty="0">
                    <a:solidFill>
                      <a:schemeClr val="tx1"/>
                    </a:solidFill>
                    <a:latin typeface="Times New Roman"/>
                    <a:cs typeface="Times New Roman"/>
                  </a:rPr>
                  <a:t>0</a:t>
                </a:r>
                <a:r>
                  <a:rPr lang="en-US" spc="-5" dirty="0">
                    <a:solidFill>
                      <a:schemeClr val="tx1"/>
                    </a:solidFill>
                    <a:latin typeface="Times New Roman"/>
                    <a:cs typeface="Times New Roman"/>
                  </a:rPr>
                  <a:t>, t</a:t>
                </a:r>
                <a:r>
                  <a:rPr lang="en-US" spc="-10" dirty="0">
                    <a:solidFill>
                      <a:schemeClr val="tx1"/>
                    </a:solidFill>
                    <a:latin typeface="Times New Roman"/>
                    <a:cs typeface="Times New Roman"/>
                  </a:rPr>
                  <a:t>he</a:t>
                </a:r>
                <a:r>
                  <a:rPr lang="en-US" spc="-5" dirty="0">
                    <a:solidFill>
                      <a:schemeClr val="tx1"/>
                    </a:solidFill>
                    <a:latin typeface="Times New Roman"/>
                    <a:cs typeface="Times New Roman"/>
                  </a:rPr>
                  <a:t>n </a:t>
                </a:r>
                <a:r>
                  <a:rPr lang="en-US" i="1" spc="-10" dirty="0">
                    <a:solidFill>
                      <a:schemeClr val="tx1"/>
                    </a:solidFill>
                    <a:latin typeface="Times New Roman"/>
                    <a:cs typeface="Times New Roman"/>
                  </a:rPr>
                  <a:t>C</a:t>
                </a:r>
                <a:r>
                  <a:rPr lang="en-US" i="1" spc="11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30" dirty="0">
                    <a:solidFill>
                      <a:schemeClr val="tx1"/>
                    </a:solidFill>
                    <a:latin typeface="Lucida Sans Unicode"/>
                    <a:cs typeface="Lucida Sans Unicode"/>
                  </a:rPr>
                  <a:t>−</a:t>
                </a:r>
                <a:r>
                  <a:rPr lang="en-US" spc="-10" dirty="0">
                    <a:solidFill>
                      <a:schemeClr val="tx1"/>
                    </a:solidFill>
                    <a:latin typeface="Times New Roman"/>
                    <a:cs typeface="Times New Roman"/>
                  </a:rPr>
                  <a:t>214</a:t>
                </a:r>
                <a:r>
                  <a:rPr lang="en-US" spc="-5" dirty="0">
                    <a:solidFill>
                      <a:schemeClr val="tx1"/>
                    </a:solidFill>
                    <a:latin typeface="Times New Roman"/>
                    <a:cs typeface="Times New Roman"/>
                  </a:rPr>
                  <a:t>3</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and </a:t>
                </a:r>
                <a:r>
                  <a:rPr lang="en-US" i="1" spc="70" dirty="0">
                    <a:solidFill>
                      <a:schemeClr val="tx1"/>
                    </a:solidFill>
                    <a:latin typeface="Times New Roman"/>
                    <a:cs typeface="Times New Roman"/>
                  </a:rPr>
                  <a:t>P</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714</a:t>
                </a:r>
                <a:r>
                  <a:rPr lang="en-US" spc="-5" dirty="0">
                    <a:solidFill>
                      <a:schemeClr val="tx1"/>
                    </a:solidFill>
                    <a:latin typeface="Times New Roman"/>
                    <a:cs typeface="Times New Roman"/>
                  </a:rPr>
                  <a:t>3</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2143</a:t>
                </a:r>
                <a:r>
                  <a:rPr lang="en-US" i="1" spc="5" dirty="0">
                    <a:solidFill>
                      <a:schemeClr val="tx1"/>
                    </a:solidFill>
                    <a:latin typeface="Times New Roman"/>
                    <a:cs typeface="Times New Roman"/>
                  </a:rPr>
                  <a:t>e </a:t>
                </a:r>
                <a:r>
                  <a:rPr lang="en-US" baseline="29629" dirty="0">
                    <a:solidFill>
                      <a:schemeClr val="tx1"/>
                    </a:solidFill>
                    <a:latin typeface="Times New Roman"/>
                    <a:cs typeface="Times New Roman"/>
                  </a:rPr>
                  <a:t>0.07</a:t>
                </a:r>
                <a:r>
                  <a:rPr lang="en-US" i="1" baseline="29629" dirty="0">
                    <a:solidFill>
                      <a:schemeClr val="tx1"/>
                    </a:solidFill>
                    <a:latin typeface="Times New Roman"/>
                    <a:cs typeface="Times New Roman"/>
                  </a:rPr>
                  <a:t>t</a:t>
                </a:r>
                <a:r>
                  <a:rPr lang="en-US" i="1"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accoun</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run</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ou</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5" dirty="0">
                    <a:solidFill>
                      <a:schemeClr val="tx1"/>
                    </a:solidFill>
                    <a:latin typeface="Times New Roman"/>
                    <a:cs typeface="Times New Roman"/>
                  </a:rPr>
                  <a:t>mone</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whe</a:t>
                </a:r>
                <a:r>
                  <a:rPr lang="en-US" spc="-5" dirty="0">
                    <a:solidFill>
                      <a:schemeClr val="tx1"/>
                    </a:solidFill>
                    <a:latin typeface="Times New Roman"/>
                    <a:cs typeface="Times New Roman"/>
                  </a:rPr>
                  <a:t>n</a:t>
                </a:r>
                <a:r>
                  <a:rPr lang="en-US" spc="85" dirty="0">
                    <a:solidFill>
                      <a:schemeClr val="tx1"/>
                    </a:solidFill>
                    <a:latin typeface="Times New Roman"/>
                    <a:cs typeface="Times New Roman"/>
                  </a:rPr>
                  <a:t> </a:t>
                </a:r>
                <a:r>
                  <a:rPr lang="en-US" i="1" spc="70" dirty="0">
                    <a:solidFill>
                      <a:schemeClr val="tx1"/>
                    </a:solidFill>
                    <a:latin typeface="Times New Roman"/>
                    <a:cs typeface="Times New Roman"/>
                  </a:rPr>
                  <a:t>P</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714</a:t>
                </a:r>
                <a:r>
                  <a:rPr lang="en-US" spc="-5" dirty="0">
                    <a:solidFill>
                      <a:schemeClr val="tx1"/>
                    </a:solidFill>
                    <a:latin typeface="Times New Roman"/>
                    <a:cs typeface="Times New Roman"/>
                  </a:rPr>
                  <a:t>3</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2143</a:t>
                </a:r>
                <a:r>
                  <a:rPr lang="en-US" i="1" spc="5" dirty="0">
                    <a:solidFill>
                      <a:schemeClr val="tx1"/>
                    </a:solidFill>
                    <a:latin typeface="Times New Roman"/>
                    <a:cs typeface="Times New Roman"/>
                  </a:rPr>
                  <a:t>e </a:t>
                </a:r>
                <a:r>
                  <a:rPr lang="en-US" baseline="25925" dirty="0">
                    <a:solidFill>
                      <a:schemeClr val="tx1"/>
                    </a:solidFill>
                    <a:latin typeface="Times New Roman"/>
                    <a:cs typeface="Times New Roman"/>
                  </a:rPr>
                  <a:t>0.07</a:t>
                </a:r>
                <a:r>
                  <a:rPr lang="en-US" i="1" baseline="25925" dirty="0">
                    <a:solidFill>
                      <a:schemeClr val="tx1"/>
                    </a:solidFill>
                    <a:latin typeface="Times New Roman"/>
                    <a:cs typeface="Times New Roman"/>
                  </a:rPr>
                  <a:t>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0.07</m:t>
                        </m:r>
                        <m:r>
                          <a:rPr lang="en-US" b="0" i="1" smtClean="0">
                            <a:solidFill>
                              <a:schemeClr val="tx1"/>
                            </a:solidFill>
                            <a:latin typeface="Cambria Math" panose="02040503050406030204" pitchFamily="18" charset="0"/>
                          </a:rPr>
                          <m:t>𝑡</m:t>
                        </m:r>
                      </m:sup>
                    </m:s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7143</m:t>
                        </m:r>
                      </m:num>
                      <m:den>
                        <m:r>
                          <a:rPr lang="en-US" b="0" i="1" smtClean="0">
                            <a:solidFill>
                              <a:schemeClr val="tx1"/>
                            </a:solidFill>
                            <a:latin typeface="Cambria Math" panose="02040503050406030204" pitchFamily="18" charset="0"/>
                          </a:rPr>
                          <m:t>2143</m:t>
                        </m:r>
                      </m:den>
                    </m:f>
                    <m:r>
                      <a:rPr lang="en-US" b="0" i="1" smtClean="0">
                        <a:solidFill>
                          <a:schemeClr val="tx1"/>
                        </a:solidFill>
                        <a:latin typeface="Cambria Math" panose="02040503050406030204" pitchFamily="18" charset="0"/>
                      </a:rPr>
                      <m:t>.</m:t>
                    </m:r>
                  </m:oMath>
                </a14:m>
                <a:r>
                  <a:rPr lang="en-US" dirty="0">
                    <a:solidFill>
                      <a:schemeClr val="tx1"/>
                    </a:solidFill>
                  </a:rPr>
                  <a:t> So, </a:t>
                </a:r>
                <a14:m>
                  <m:oMath xmlns:m="http://schemas.openxmlformats.org/officeDocument/2006/math">
                    <m:r>
                      <a:rPr lang="en-US" b="0" i="1" smtClean="0">
                        <a:solidFill>
                          <a:schemeClr val="tx1"/>
                        </a:solidFill>
                        <a:latin typeface="Cambria Math" panose="02040503050406030204" pitchFamily="18" charset="0"/>
                      </a:rPr>
                      <m:t>0.07</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7143</m:t>
                            </m:r>
                          </m:num>
                          <m:den>
                            <m:r>
                              <a:rPr lang="en-US" i="1">
                                <a:solidFill>
                                  <a:schemeClr val="tx1"/>
                                </a:solidFill>
                                <a:latin typeface="Cambria Math" panose="02040503050406030204" pitchFamily="18" charset="0"/>
                              </a:rPr>
                              <m:t>2143</m:t>
                            </m:r>
                          </m:den>
                        </m:f>
                        <m:r>
                          <a:rPr lang="en-US" i="1" smtClean="0">
                            <a:solidFill>
                              <a:schemeClr val="tx1"/>
                            </a:solidFill>
                            <a:latin typeface="Cambria Math" panose="02040503050406030204" pitchFamily="18" charset="0"/>
                            <a:ea typeface="Cambria Math" panose="02040503050406030204" pitchFamily="18" charset="0"/>
                          </a:rPr>
                          <m:t>≈</m:t>
                        </m:r>
                      </m:e>
                    </m:func>
                    <m:r>
                      <a:rPr lang="en-US" b="0" i="1" smtClean="0">
                        <a:solidFill>
                          <a:schemeClr val="tx1"/>
                        </a:solidFill>
                        <a:latin typeface="Cambria Math" panose="02040503050406030204" pitchFamily="18" charset="0"/>
                      </a:rPr>
                      <m:t>1.2.</m:t>
                    </m:r>
                  </m:oMath>
                </a14:m>
                <a:r>
                  <a:rPr lang="en-US" dirty="0">
                    <a:solidFill>
                      <a:schemeClr val="tx1"/>
                    </a:solidFill>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annuit</a:t>
                </a:r>
                <a:r>
                  <a:rPr lang="en-US" spc="-5" dirty="0">
                    <a:solidFill>
                      <a:schemeClr val="tx1"/>
                    </a:solidFill>
                    <a:latin typeface="Times New Roman"/>
                    <a:cs typeface="Times New Roman"/>
                  </a:rPr>
                  <a:t>y </a:t>
                </a:r>
                <a:r>
                  <a:rPr lang="en-US" spc="-15" dirty="0">
                    <a:solidFill>
                      <a:schemeClr val="tx1"/>
                    </a:solidFill>
                    <a:latin typeface="Times New Roman"/>
                    <a:cs typeface="Times New Roman"/>
                  </a:rPr>
                  <a:t>mone</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10" dirty="0">
                    <a:solidFill>
                      <a:schemeClr val="tx1"/>
                    </a:solidFill>
                    <a:latin typeface="Times New Roman"/>
                    <a:cs typeface="Times New Roman"/>
                  </a:rPr>
                  <a:t>run</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ou</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tim</a:t>
                </a:r>
                <a:r>
                  <a:rPr lang="en-US" spc="-5" dirty="0">
                    <a:solidFill>
                      <a:schemeClr val="tx1"/>
                    </a:solidFill>
                    <a:latin typeface="Times New Roman"/>
                    <a:cs typeface="Times New Roman"/>
                  </a:rPr>
                  <a:t>e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 </a:t>
                </a:r>
                <a14:m>
                  <m:oMath xmlns:m="http://schemas.openxmlformats.org/officeDocument/2006/math">
                    <m:f>
                      <m:fPr>
                        <m:ctrlPr>
                          <a:rPr lang="en-US" i="1" spc="-25" smtClean="0">
                            <a:solidFill>
                              <a:schemeClr val="tx1"/>
                            </a:solidFill>
                            <a:latin typeface="Cambria Math" panose="02040503050406030204" pitchFamily="18" charset="0"/>
                            <a:cs typeface="Lucida Sans Unicode"/>
                          </a:rPr>
                        </m:ctrlPr>
                      </m:fPr>
                      <m:num>
                        <m:r>
                          <a:rPr lang="en-US" b="0" i="1" spc="-25" smtClean="0">
                            <a:solidFill>
                              <a:schemeClr val="tx1"/>
                            </a:solidFill>
                            <a:latin typeface="Cambria Math" panose="02040503050406030204" pitchFamily="18" charset="0"/>
                            <a:cs typeface="Lucida Sans Unicode"/>
                          </a:rPr>
                          <m:t>1.2</m:t>
                        </m:r>
                      </m:num>
                      <m:den>
                        <m:r>
                          <a:rPr lang="en-US" b="0" i="1" spc="-25" smtClean="0">
                            <a:solidFill>
                              <a:schemeClr val="tx1"/>
                            </a:solidFill>
                            <a:latin typeface="Cambria Math" panose="02040503050406030204" pitchFamily="18" charset="0"/>
                            <a:cs typeface="Lucida Sans Unicode"/>
                          </a:rPr>
                          <m:t>0.07</m:t>
                        </m:r>
                      </m:den>
                    </m:f>
                  </m:oMath>
                </a14:m>
                <a:r>
                  <a:rPr lang="en-US" dirty="0">
                    <a:solidFill>
                      <a:schemeClr val="tx1"/>
                    </a:solidFill>
                    <a:latin typeface="Lucida Sans Unicode"/>
                    <a:cs typeface="Lucida Sans Unicode"/>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7 years.</a:t>
                </a:r>
              </a:p>
              <a:p>
                <a:pPr marL="457200" indent="-457200">
                  <a:lnSpc>
                    <a:spcPct val="100000"/>
                  </a:lnSpc>
                  <a:buFont typeface="+mj-lt"/>
                  <a:buAutoNum type="alphaLcParenR"/>
                </a:pPr>
                <a:r>
                  <a:rPr lang="en-US" spc="-5" dirty="0">
                    <a:latin typeface="Times New Roman"/>
                    <a:cs typeface="Times New Roman"/>
                  </a:rPr>
                  <a:t>If</a:t>
                </a:r>
                <a:r>
                  <a:rPr lang="en-US" spc="85" dirty="0">
                    <a:latin typeface="Times New Roman"/>
                    <a:cs typeface="Times New Roman"/>
                  </a:rPr>
                  <a:t> </a:t>
                </a:r>
                <a:r>
                  <a:rPr lang="en-US" i="1" spc="70" dirty="0">
                    <a:latin typeface="Times New Roman"/>
                    <a:cs typeface="Times New Roman"/>
                  </a:rPr>
                  <a:t>P</a:t>
                </a:r>
                <a:r>
                  <a:rPr lang="en-US" spc="-5" dirty="0">
                    <a:latin typeface="Times New Roman"/>
                    <a:cs typeface="Times New Roman"/>
                  </a:rPr>
                  <a:t>(0)</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900</a:t>
                </a:r>
                <a:r>
                  <a:rPr lang="en-US" spc="-5" dirty="0">
                    <a:latin typeface="Times New Roman"/>
                    <a:cs typeface="Times New Roman"/>
                  </a:rPr>
                  <a:t>0</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714</a:t>
                </a:r>
                <a:r>
                  <a:rPr lang="en-US" spc="-5" dirty="0">
                    <a:latin typeface="Times New Roman"/>
                    <a:cs typeface="Times New Roman"/>
                  </a:rPr>
                  <a:t>3</a:t>
                </a:r>
                <a:r>
                  <a:rPr lang="en-US" spc="-30" dirty="0">
                    <a:latin typeface="Times New Roman"/>
                    <a:cs typeface="Times New Roman"/>
                  </a:rPr>
                  <a:t> </a:t>
                </a:r>
                <a:r>
                  <a:rPr lang="en-US" spc="-25" dirty="0">
                    <a:latin typeface="Lucida Sans Unicode"/>
                    <a:cs typeface="Lucida Sans Unicode"/>
                  </a:rPr>
                  <a:t>+</a:t>
                </a:r>
                <a:r>
                  <a:rPr lang="en-US" spc="-100" dirty="0">
                    <a:latin typeface="Lucida Sans Unicode"/>
                    <a:cs typeface="Lucida Sans Unicode"/>
                  </a:rPr>
                  <a:t> </a:t>
                </a:r>
                <a:r>
                  <a:rPr lang="en-US" i="1" spc="75" dirty="0">
                    <a:latin typeface="Times New Roman"/>
                    <a:cs typeface="Times New Roman"/>
                  </a:rPr>
                  <a:t>C</a:t>
                </a:r>
                <a:r>
                  <a:rPr lang="en-US" i="1" spc="5" dirty="0">
                    <a:latin typeface="Times New Roman"/>
                    <a:cs typeface="Times New Roman"/>
                  </a:rPr>
                  <a:t>e</a:t>
                </a:r>
                <a:r>
                  <a:rPr lang="en-US" spc="75" baseline="25925" dirty="0">
                    <a:latin typeface="Times New Roman"/>
                    <a:cs typeface="Times New Roman"/>
                  </a:rPr>
                  <a:t>0</a:t>
                </a:r>
                <a:r>
                  <a:rPr lang="en-US" spc="-5" dirty="0">
                    <a:latin typeface="Times New Roman"/>
                    <a:cs typeface="Times New Roman"/>
                  </a:rPr>
                  <a:t>, t</a:t>
                </a:r>
                <a:r>
                  <a:rPr lang="en-US" spc="-10" dirty="0">
                    <a:latin typeface="Times New Roman"/>
                    <a:cs typeface="Times New Roman"/>
                  </a:rPr>
                  <a:t>he</a:t>
                </a:r>
                <a:r>
                  <a:rPr lang="en-US" spc="-5" dirty="0">
                    <a:latin typeface="Times New Roman"/>
                    <a:cs typeface="Times New Roman"/>
                  </a:rPr>
                  <a:t>n </a:t>
                </a:r>
                <a:r>
                  <a:rPr lang="en-US" i="1" spc="-10" dirty="0">
                    <a:latin typeface="Times New Roman"/>
                    <a:cs typeface="Times New Roman"/>
                  </a:rPr>
                  <a:t>C</a:t>
                </a:r>
                <a:r>
                  <a:rPr lang="en-US" i="1" spc="11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185</a:t>
                </a:r>
                <a:r>
                  <a:rPr lang="en-US" spc="-5" dirty="0">
                    <a:latin typeface="Times New Roman"/>
                    <a:cs typeface="Times New Roman"/>
                  </a:rPr>
                  <a:t>7 </a:t>
                </a:r>
                <a:r>
                  <a:rPr lang="en-US" spc="-10" dirty="0">
                    <a:latin typeface="Times New Roman"/>
                    <a:cs typeface="Times New Roman"/>
                  </a:rPr>
                  <a:t>and </a:t>
                </a:r>
                <a:r>
                  <a:rPr lang="en-US" i="1" spc="70" dirty="0">
                    <a:latin typeface="Times New Roman"/>
                    <a:cs typeface="Times New Roman"/>
                  </a:rPr>
                  <a:t>P</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714</a:t>
                </a:r>
                <a:r>
                  <a:rPr lang="en-US" spc="-5" dirty="0">
                    <a:latin typeface="Times New Roman"/>
                    <a:cs typeface="Times New Roman"/>
                  </a:rPr>
                  <a:t>3</a:t>
                </a:r>
                <a:r>
                  <a:rPr lang="en-US" spc="-3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1857</a:t>
                </a:r>
                <a:r>
                  <a:rPr lang="en-US" i="1" spc="5" dirty="0">
                    <a:latin typeface="Times New Roman"/>
                    <a:cs typeface="Times New Roman"/>
                  </a:rPr>
                  <a:t>e</a:t>
                </a:r>
                <a:r>
                  <a:rPr lang="en-US" baseline="29629" dirty="0">
                    <a:latin typeface="Times New Roman"/>
                    <a:cs typeface="Times New Roman"/>
                  </a:rPr>
                  <a:t>0.07</a:t>
                </a:r>
                <a:r>
                  <a:rPr lang="en-US" i="1" baseline="29629" dirty="0">
                    <a:latin typeface="Times New Roman"/>
                    <a:cs typeface="Times New Roman"/>
                  </a:rPr>
                  <a:t>t</a:t>
                </a:r>
                <a:r>
                  <a:rPr lang="en-US" i="1" dirty="0">
                    <a:latin typeface="Times New Roman"/>
                    <a:cs typeface="Times New Roman"/>
                  </a:rPr>
                  <a:t>. </a:t>
                </a:r>
                <a:r>
                  <a:rPr lang="en-US" spc="-10" dirty="0">
                    <a:latin typeface="Times New Roman"/>
                    <a:cs typeface="Times New Roman"/>
                  </a:rPr>
                  <a:t>Sinc</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coefficien</a:t>
                </a:r>
                <a:r>
                  <a:rPr lang="en-US" spc="-5" dirty="0">
                    <a:latin typeface="Times New Roman"/>
                    <a:cs typeface="Times New Roman"/>
                  </a:rPr>
                  <a:t>t</a:t>
                </a:r>
                <a:r>
                  <a:rPr lang="en-US" dirty="0">
                    <a:latin typeface="Times New Roman"/>
                    <a:cs typeface="Times New Roman"/>
                  </a:rPr>
                  <a:t> </a:t>
                </a:r>
                <a:r>
                  <a:rPr lang="en-US" i="1" spc="-10" dirty="0">
                    <a:latin typeface="Times New Roman"/>
                    <a:cs typeface="Times New Roman"/>
                  </a:rPr>
                  <a:t>C</a:t>
                </a:r>
                <a:r>
                  <a:rPr lang="en-US" i="1" spc="110"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185</a:t>
                </a:r>
                <a:r>
                  <a:rPr lang="en-US" spc="-5" dirty="0">
                    <a:latin typeface="Times New Roman"/>
                    <a:cs typeface="Times New Roman"/>
                  </a:rPr>
                  <a:t>7</a:t>
                </a:r>
                <a:r>
                  <a:rPr lang="en-US" spc="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positive</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accoun</a:t>
                </a:r>
                <a:r>
                  <a:rPr lang="en-US" spc="-5" dirty="0">
                    <a:latin typeface="Times New Roman"/>
                    <a:cs typeface="Times New Roman"/>
                  </a:rPr>
                  <a:t>t</a:t>
                </a:r>
                <a:r>
                  <a:rPr lang="en-US" spc="5" dirty="0">
                    <a:latin typeface="Times New Roman"/>
                    <a:cs typeface="Times New Roman"/>
                  </a:rPr>
                  <a:t> </a:t>
                </a:r>
                <a:r>
                  <a:rPr lang="en-US" spc="-10" dirty="0">
                    <a:latin typeface="Times New Roman"/>
                    <a:cs typeface="Times New Roman"/>
                  </a:rPr>
                  <a:t>neve</a:t>
                </a:r>
                <a:r>
                  <a:rPr lang="en-US" spc="-5" dirty="0">
                    <a:latin typeface="Times New Roman"/>
                    <a:cs typeface="Times New Roman"/>
                  </a:rPr>
                  <a:t>r</a:t>
                </a:r>
                <a:r>
                  <a:rPr lang="en-US" spc="5" dirty="0">
                    <a:latin typeface="Times New Roman"/>
                    <a:cs typeface="Times New Roman"/>
                  </a:rPr>
                  <a:t> </a:t>
                </a:r>
                <a:r>
                  <a:rPr lang="en-US" spc="-10" dirty="0">
                    <a:latin typeface="Times New Roman"/>
                    <a:cs typeface="Times New Roman"/>
                  </a:rPr>
                  <a:t>run</a:t>
                </a:r>
                <a:r>
                  <a:rPr lang="en-US" spc="-5" dirty="0">
                    <a:latin typeface="Times New Roman"/>
                    <a:cs typeface="Times New Roman"/>
                  </a:rPr>
                  <a:t>s</a:t>
                </a:r>
                <a:r>
                  <a:rPr lang="en-US" spc="5" dirty="0">
                    <a:latin typeface="Times New Roman"/>
                    <a:cs typeface="Times New Roman"/>
                  </a:rPr>
                  <a:t> </a:t>
                </a:r>
                <a:r>
                  <a:rPr lang="en-US" spc="-10" dirty="0">
                    <a:latin typeface="Times New Roman"/>
                    <a:cs typeface="Times New Roman"/>
                  </a:rPr>
                  <a:t>ou</a:t>
                </a:r>
                <a:r>
                  <a:rPr lang="en-US" spc="-5" dirty="0">
                    <a:latin typeface="Times New Roman"/>
                    <a:cs typeface="Times New Roman"/>
                  </a:rPr>
                  <a:t>t</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spc="-15" dirty="0">
                    <a:latin typeface="Times New Roman"/>
                    <a:cs typeface="Times New Roman"/>
                  </a:rPr>
                  <a:t>money</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fact, </a:t>
                </a:r>
                <a:r>
                  <a:rPr lang="en-US" i="1" spc="70" dirty="0">
                    <a:latin typeface="Times New Roman"/>
                    <a:cs typeface="Times New Roman"/>
                  </a:rPr>
                  <a:t>P</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 increases</a:t>
                </a:r>
                <a:r>
                  <a:rPr lang="en-US" dirty="0">
                    <a:latin typeface="Times New Roman"/>
                    <a:cs typeface="Times New Roman"/>
                  </a:rPr>
                  <a:t> </a:t>
                </a:r>
                <a:r>
                  <a:rPr lang="en-US" spc="-5" dirty="0">
                    <a:latin typeface="Times New Roman"/>
                    <a:cs typeface="Times New Roman"/>
                  </a:rPr>
                  <a:t>indefinitely as </a:t>
                </a:r>
                <a:r>
                  <a:rPr lang="en-US" i="1" spc="-5" dirty="0">
                    <a:latin typeface="Times New Roman"/>
                    <a:cs typeface="Times New Roman"/>
                  </a:rPr>
                  <a:t>t</a:t>
                </a:r>
                <a:r>
                  <a:rPr lang="en-US" i="1" spc="114" dirty="0">
                    <a:latin typeface="Times New Roman"/>
                    <a:cs typeface="Times New Roman"/>
                  </a:rPr>
                  <a:t> </a:t>
                </a:r>
                <a:r>
                  <a:rPr lang="en-US" spc="150" dirty="0">
                    <a:latin typeface="Lucida Sans Unicode"/>
                    <a:cs typeface="Lucida Sans Unicode"/>
                  </a:rPr>
                  <a:t>→</a:t>
                </a:r>
                <a:r>
                  <a:rPr lang="en-US" spc="-40" dirty="0">
                    <a:latin typeface="Lucida Sans Unicode"/>
                    <a:cs typeface="Lucida Sans Unicode"/>
                  </a:rPr>
                  <a:t> </a:t>
                </a:r>
                <a:r>
                  <a:rPr lang="en-US" spc="70" dirty="0">
                    <a:latin typeface="Lucida Sans Unicode"/>
                    <a:cs typeface="Lucida Sans Unicode"/>
                  </a:rPr>
                  <a:t>∞</a:t>
                </a:r>
                <a:r>
                  <a:rPr lang="en-US" spc="-5" dirty="0">
                    <a:latin typeface="Times New Roman"/>
                    <a:cs typeface="Times New Roman"/>
                  </a:rPr>
                  <a:t>. </a:t>
                </a:r>
                <a:r>
                  <a:rPr lang="en-US" spc="-15" dirty="0">
                    <a:latin typeface="Times New Roman"/>
                    <a:cs typeface="Times New Roman"/>
                  </a:rPr>
                  <a:t>F</a:t>
                </a:r>
                <a:r>
                  <a:rPr lang="en-US" spc="-5" dirty="0">
                    <a:latin typeface="Times New Roman"/>
                    <a:cs typeface="Times New Roman"/>
                  </a:rPr>
                  <a:t>igure 4 illustrates the two cases.</a:t>
                </a:r>
                <a:endParaRPr lang="en-US" dirty="0">
                  <a:latin typeface="Times New Roman"/>
                  <a:cs typeface="Times New Roman"/>
                </a:endParaRPr>
              </a:p>
              <a:p>
                <a:pPr marL="0" marR="5080" indent="0">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635305"/>
              </a:xfrm>
              <a:blipFill>
                <a:blip r:embed="rId3"/>
                <a:stretch>
                  <a:fillRect l="-734"/>
                </a:stretch>
              </a:blipFill>
            </p:spPr>
            <p:txBody>
              <a:bodyPr/>
              <a:lstStyle/>
              <a:p>
                <a:r>
                  <a:rPr lang="en-US">
                    <a:noFill/>
                  </a:rPr>
                  <a:t> </a:t>
                </a:r>
              </a:p>
            </p:txBody>
          </p:sp>
        </mc:Fallback>
      </mc:AlternateContent>
      <p:pic>
        <p:nvPicPr>
          <p:cNvPr id="6" name="Picture 5" descr="Figure 4: The balance in an annuity may increase indefinitely or decrease to zero (eventually becoming negative), depending on the size of initial deposit P subscript 0, the interest rate, and the rate of withdrawal.">
            <a:extLst>
              <a:ext uri="{FF2B5EF4-FFF2-40B4-BE49-F238E27FC236}">
                <a16:creationId xmlns="" xmlns:a16="http://schemas.microsoft.com/office/drawing/2014/main" id="{D52DA35D-3DAB-4B0E-83EA-3DB572F16AAB}"/>
              </a:ext>
            </a:extLst>
          </p:cNvPr>
          <p:cNvPicPr>
            <a:picLocks noChangeAspect="1"/>
          </p:cNvPicPr>
          <p:nvPr/>
        </p:nvPicPr>
        <p:blipFill>
          <a:blip r:embed="rId4"/>
          <a:stretch>
            <a:fillRect/>
          </a:stretch>
        </p:blipFill>
        <p:spPr>
          <a:xfrm>
            <a:off x="4244114" y="5149131"/>
            <a:ext cx="3041679" cy="1099268"/>
          </a:xfrm>
          <a:prstGeom prst="rect">
            <a:avLst/>
          </a:prstGeom>
        </p:spPr>
      </p:pic>
      <p:pic>
        <p:nvPicPr>
          <p:cNvPr id="7" name="Picture 2" descr="The balance in an annuity may increase indefinitely or decrease to zero, eventually becoming negative, depending on the size of the initial deposit capital P subscript 0, the interest rate, and the rate of withdrawal. The graph shows two different curves, one increasing in quadrant 1 with initial balance of 9000 and one decreasing from quadrant 1 into quadrant 4 with  initial balance of 5000 dollars. The horizontal axis is labeled t and ranges from 0 to 20 in increments of 5. The vertical axis is labeled as capital P and ranges from 0 to 15000 with tick marks at 1000, 5000, 10000, and 15000. One curve starts at the capital P intercept of 9000 and increases exponentially and is labeled initial balance 9000 dollars. The second curve starts at the capital P intercept of 5000 and decreases exponentially through the t intercept of approximately 17.5 into quadrant 4 and is labeled initial balance 5000 dollars."/>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61196" y="4254732"/>
            <a:ext cx="2794411" cy="225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33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(3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795591" cy="4370567"/>
              </a:xfrm>
            </p:spPr>
            <p:txBody>
              <a:bodyPr>
                <a:noAutofit/>
              </a:bodyPr>
              <a:lstStyle/>
              <a:p>
                <a:pPr marL="0" marR="5080" indent="0">
                  <a:lnSpc>
                    <a:spcPct val="100000"/>
                  </a:lnSpc>
                  <a:buNone/>
                </a:pPr>
                <a:r>
                  <a:rPr lang="en-US" spc="-10" dirty="0">
                    <a:solidFill>
                      <a:schemeClr val="tx1"/>
                    </a:solidFill>
                  </a:rPr>
                  <a:t>Generally</a:t>
                </a:r>
                <a:r>
                  <a:rPr lang="en-US" spc="-5" dirty="0">
                    <a:solidFill>
                      <a:schemeClr val="tx1"/>
                    </a:solidFill>
                  </a:rPr>
                  <a:t>,</a:t>
                </a:r>
                <a:r>
                  <a:rPr lang="en-US" spc="60" dirty="0">
                    <a:solidFill>
                      <a:schemeClr val="tx1"/>
                    </a:solidFill>
                  </a:rPr>
                  <a:t> </a:t>
                </a:r>
                <a:r>
                  <a:rPr lang="en-US" spc="-5" dirty="0">
                    <a:solidFill>
                      <a:schemeClr val="tx1"/>
                    </a:solidFill>
                  </a:rPr>
                  <a:t>a</a:t>
                </a:r>
                <a:r>
                  <a:rPr lang="en-US" spc="60" dirty="0">
                    <a:solidFill>
                      <a:schemeClr val="tx1"/>
                    </a:solidFill>
                  </a:rPr>
                  <a:t> </a:t>
                </a:r>
                <a:r>
                  <a:rPr lang="en-US" spc="-10" dirty="0">
                    <a:solidFill>
                      <a:schemeClr val="tx1"/>
                    </a:solidFill>
                  </a:rPr>
                  <a:t>differentia</a:t>
                </a:r>
                <a:r>
                  <a:rPr lang="en-US" spc="-5" dirty="0">
                    <a:solidFill>
                      <a:schemeClr val="tx1"/>
                    </a:solidFill>
                  </a:rPr>
                  <a:t>l</a:t>
                </a:r>
                <a:r>
                  <a:rPr lang="en-US" spc="60" dirty="0">
                    <a:solidFill>
                      <a:schemeClr val="tx1"/>
                    </a:solidFill>
                  </a:rPr>
                  <a:t> </a:t>
                </a:r>
                <a:r>
                  <a:rPr lang="en-US" spc="-10" dirty="0">
                    <a:solidFill>
                      <a:schemeClr val="tx1"/>
                    </a:solidFill>
                  </a:rPr>
                  <a:t>equatio</a:t>
                </a:r>
                <a:r>
                  <a:rPr lang="en-US" spc="-5" dirty="0">
                    <a:solidFill>
                      <a:schemeClr val="tx1"/>
                    </a:solidFill>
                  </a:rPr>
                  <a:t>n</a:t>
                </a:r>
                <a:r>
                  <a:rPr lang="en-US" spc="60" dirty="0">
                    <a:solidFill>
                      <a:schemeClr val="tx1"/>
                    </a:solidFill>
                  </a:rPr>
                  <a:t> </a:t>
                </a:r>
                <a:r>
                  <a:rPr lang="en-US" spc="-10" dirty="0">
                    <a:solidFill>
                      <a:schemeClr val="tx1"/>
                    </a:solidFill>
                  </a:rPr>
                  <a:t>ha</a:t>
                </a:r>
                <a:r>
                  <a:rPr lang="en-US" spc="-5" dirty="0">
                    <a:solidFill>
                      <a:schemeClr val="tx1"/>
                    </a:solidFill>
                  </a:rPr>
                  <a:t>s</a:t>
                </a:r>
                <a:r>
                  <a:rPr lang="en-US" spc="60" dirty="0">
                    <a:solidFill>
                      <a:schemeClr val="tx1"/>
                    </a:solidFill>
                  </a:rPr>
                  <a:t> </a:t>
                </a:r>
                <a:r>
                  <a:rPr lang="en-US" spc="-5" dirty="0">
                    <a:solidFill>
                      <a:schemeClr val="tx1"/>
                    </a:solidFill>
                  </a:rPr>
                  <a:t>a</a:t>
                </a:r>
                <a:r>
                  <a:rPr lang="en-US" spc="60" dirty="0">
                    <a:solidFill>
                      <a:schemeClr val="tx1"/>
                    </a:solidFill>
                  </a:rPr>
                  <a:t> </a:t>
                </a:r>
                <a:r>
                  <a:rPr lang="en-US" spc="-5" dirty="0">
                    <a:solidFill>
                      <a:schemeClr val="tx1"/>
                    </a:solidFill>
                  </a:rPr>
                  <a:t>f</a:t>
                </a:r>
                <a:r>
                  <a:rPr lang="en-US" spc="-10" dirty="0">
                    <a:solidFill>
                      <a:schemeClr val="tx1"/>
                    </a:solidFill>
                  </a:rPr>
                  <a:t>amil</a:t>
                </a:r>
                <a:r>
                  <a:rPr lang="en-US" spc="-5" dirty="0">
                    <a:solidFill>
                      <a:schemeClr val="tx1"/>
                    </a:solidFill>
                  </a:rPr>
                  <a:t>y</a:t>
                </a:r>
                <a:r>
                  <a:rPr lang="en-US" spc="60" dirty="0">
                    <a:solidFill>
                      <a:schemeClr val="tx1"/>
                    </a:solidFill>
                  </a:rPr>
                  <a:t> </a:t>
                </a:r>
                <a:r>
                  <a:rPr lang="en-US" spc="-10" dirty="0">
                    <a:solidFill>
                      <a:schemeClr val="tx1"/>
                    </a:solidFill>
                  </a:rPr>
                  <a:t>o</a:t>
                </a:r>
                <a:r>
                  <a:rPr lang="en-US" spc="-5" dirty="0">
                    <a:solidFill>
                      <a:schemeClr val="tx1"/>
                    </a:solidFill>
                  </a:rPr>
                  <a:t>f</a:t>
                </a:r>
                <a:r>
                  <a:rPr lang="en-US" spc="60" dirty="0">
                    <a:solidFill>
                      <a:schemeClr val="tx1"/>
                    </a:solidFill>
                  </a:rPr>
                  <a:t> </a:t>
                </a:r>
                <a:r>
                  <a:rPr lang="en-US" spc="-10" dirty="0">
                    <a:solidFill>
                      <a:schemeClr val="tx1"/>
                    </a:solidFill>
                  </a:rPr>
                  <a:t>solutions</a:t>
                </a:r>
                <a:r>
                  <a:rPr lang="en-US" spc="-5" dirty="0">
                    <a:solidFill>
                      <a:schemeClr val="tx1"/>
                    </a:solidFill>
                  </a:rPr>
                  <a:t>.</a:t>
                </a:r>
                <a:r>
                  <a:rPr lang="en-US" spc="60" dirty="0">
                    <a:solidFill>
                      <a:schemeClr val="tx1"/>
                    </a:solidFill>
                  </a:rPr>
                  <a:t> </a:t>
                </a:r>
                <a:r>
                  <a:rPr lang="en-US" spc="-15" dirty="0">
                    <a:solidFill>
                      <a:schemeClr val="tx1"/>
                    </a:solidFill>
                  </a:rPr>
                  <a:t>T</a:t>
                </a:r>
                <a:r>
                  <a:rPr lang="en-US" spc="-10" dirty="0">
                    <a:solidFill>
                      <a:schemeClr val="tx1"/>
                    </a:solidFill>
                  </a:rPr>
                  <a:t>h</a:t>
                </a:r>
                <a:r>
                  <a:rPr lang="en-US" spc="-5" dirty="0">
                    <a:solidFill>
                      <a:schemeClr val="tx1"/>
                    </a:solidFill>
                  </a:rPr>
                  <a:t>e</a:t>
                </a:r>
                <a:r>
                  <a:rPr lang="en-US" spc="60" dirty="0">
                    <a:solidFill>
                      <a:schemeClr val="tx1"/>
                    </a:solidFill>
                  </a:rPr>
                  <a:t> </a:t>
                </a:r>
                <a:r>
                  <a:rPr lang="en-US" spc="-5" dirty="0">
                    <a:solidFill>
                      <a:schemeClr val="tx1"/>
                    </a:solidFill>
                  </a:rPr>
                  <a:t>s</a:t>
                </a:r>
                <a:r>
                  <a:rPr lang="en-US" spc="-10" dirty="0">
                    <a:solidFill>
                      <a:schemeClr val="tx1"/>
                    </a:solidFill>
                  </a:rPr>
                  <a:t>olu</a:t>
                </a:r>
                <a:r>
                  <a:rPr lang="en-US" spc="-5" dirty="0">
                    <a:solidFill>
                      <a:schemeClr val="tx1"/>
                    </a:solidFill>
                  </a:rPr>
                  <a:t>tions</a:t>
                </a:r>
                <a:r>
                  <a:rPr lang="en-US" spc="60" dirty="0">
                    <a:solidFill>
                      <a:schemeClr val="tx1"/>
                    </a:solidFill>
                  </a:rPr>
                  <a:t> </a:t>
                </a:r>
                <a:r>
                  <a:rPr lang="en-US" spc="-5" dirty="0">
                    <a:solidFill>
                      <a:schemeClr val="tx1"/>
                    </a:solidFill>
                  </a:rPr>
                  <a:t>to</a:t>
                </a:r>
                <a:r>
                  <a:rPr lang="en-US" spc="60" dirty="0">
                    <a:solidFill>
                      <a:schemeClr val="tx1"/>
                    </a:solidFill>
                  </a:rPr>
                  <a:t> </a:t>
                </a:r>
                <a:r>
                  <a:rPr lang="en-US" spc="-5" dirty="0">
                    <a:solidFill>
                      <a:schemeClr val="tx1"/>
                    </a:solidFill>
                  </a:rPr>
                  <a:t>the</a:t>
                </a:r>
                <a:r>
                  <a:rPr lang="en-US" spc="60" dirty="0">
                    <a:solidFill>
                      <a:schemeClr val="tx1"/>
                    </a:solidFill>
                  </a:rPr>
                  <a:t> </a:t>
                </a:r>
                <a:r>
                  <a:rPr lang="en-US" spc="-10" dirty="0">
                    <a:solidFill>
                      <a:schemeClr val="tx1"/>
                    </a:solidFill>
                  </a:rPr>
                  <a:t>d</a:t>
                </a:r>
                <a:r>
                  <a:rPr lang="en-US" spc="-5" dirty="0">
                    <a:solidFill>
                      <a:schemeClr val="tx1"/>
                    </a:solidFill>
                  </a:rPr>
                  <a:t>ifferential</a:t>
                </a:r>
                <a:r>
                  <a:rPr lang="en-US" spc="60" dirty="0">
                    <a:solidFill>
                      <a:schemeClr val="tx1"/>
                    </a:solidFill>
                  </a:rPr>
                  <a:t> </a:t>
                </a:r>
                <a:r>
                  <a:rPr lang="en-US" spc="-5" dirty="0">
                    <a:solidFill>
                      <a:schemeClr val="tx1"/>
                    </a:solidFill>
                  </a:rPr>
                  <a:t>equation</a:t>
                </a:r>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𝑑𝑦</m:t>
                        </m:r>
                      </m:num>
                      <m:den>
                        <m:r>
                          <a:rPr lang="en-US" i="1">
                            <a:solidFill>
                              <a:schemeClr val="tx1"/>
                            </a:solidFill>
                            <a:latin typeface="Cambria Math" panose="02040503050406030204" pitchFamily="18" charset="0"/>
                          </a:rPr>
                          <m:t>𝑑𝑥</m:t>
                        </m:r>
                      </m:den>
                    </m:f>
                    <m:r>
                      <a:rPr lang="en-US" i="1">
                        <a:solidFill>
                          <a:schemeClr val="tx1"/>
                        </a:solidFill>
                        <a:latin typeface="Cambria Math" panose="02040503050406030204" pitchFamily="18" charset="0"/>
                      </a:rPr>
                      <m:t>=1−6</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𝑥</m:t>
                        </m:r>
                      </m:sup>
                    </m:sSup>
                    <m:r>
                      <a:rPr lang="en-US" i="1">
                        <a:solidFill>
                          <a:schemeClr val="tx1"/>
                        </a:solidFill>
                        <a:latin typeface="Cambria Math" panose="02040503050406030204" pitchFamily="18" charset="0"/>
                      </a:rPr>
                      <m:t> </m:t>
                    </m:r>
                  </m:oMath>
                </a14:m>
                <a:r>
                  <a:rPr lang="en-US" spc="-10" dirty="0">
                    <a:solidFill>
                      <a:schemeClr val="tx1"/>
                    </a:solidFill>
                  </a:rPr>
                  <a:t>i</a:t>
                </a:r>
                <a:r>
                  <a:rPr lang="en-US" spc="-5" dirty="0">
                    <a:solidFill>
                      <a:schemeClr val="tx1"/>
                    </a:solidFill>
                  </a:rPr>
                  <a:t>n</a:t>
                </a:r>
                <a:r>
                  <a:rPr lang="en-US" spc="60" dirty="0">
                    <a:solidFill>
                      <a:schemeClr val="tx1"/>
                    </a:solidFill>
                  </a:rPr>
                  <a:t> the last e</a:t>
                </a:r>
                <a:r>
                  <a:rPr lang="en-US" spc="-15" dirty="0">
                    <a:solidFill>
                      <a:schemeClr val="tx1"/>
                    </a:solidFill>
                  </a:rPr>
                  <a:t>xampl</a:t>
                </a:r>
                <a:r>
                  <a:rPr lang="en-US" spc="-5" dirty="0">
                    <a:solidFill>
                      <a:schemeClr val="tx1"/>
                    </a:solidFill>
                  </a:rPr>
                  <a:t>e </a:t>
                </a:r>
                <a:r>
                  <a:rPr lang="en-US" spc="-10" dirty="0">
                    <a:solidFill>
                      <a:schemeClr val="tx1"/>
                    </a:solidFill>
                  </a:rPr>
                  <a:t>ar</a:t>
                </a:r>
                <a:r>
                  <a:rPr lang="en-US" spc="-5" dirty="0">
                    <a:solidFill>
                      <a:schemeClr val="tx1"/>
                    </a:solidFill>
                  </a:rPr>
                  <a:t>e</a:t>
                </a:r>
                <a:r>
                  <a:rPr lang="en-US" spc="6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0" dirty="0">
                    <a:solidFill>
                      <a:schemeClr val="tx1"/>
                    </a:solidFill>
                  </a:rPr>
                  <a:t> </a:t>
                </a:r>
                <a:r>
                  <a:rPr lang="en-US" spc="-10" dirty="0">
                    <a:solidFill>
                      <a:schemeClr val="tx1"/>
                    </a:solidFill>
                  </a:rPr>
                  <a:t>function</a:t>
                </a:r>
                <a:r>
                  <a:rPr lang="en-US" spc="-5" dirty="0">
                    <a:solidFill>
                      <a:schemeClr val="tx1"/>
                    </a:solidFill>
                  </a:rPr>
                  <a:t>s</a:t>
                </a:r>
                <a:r>
                  <a:rPr lang="en-US" dirty="0">
                    <a:solidFill>
                      <a:schemeClr val="tx1"/>
                    </a:solidFill>
                  </a:rPr>
                  <a:t> </a:t>
                </a:r>
                <a:r>
                  <a:rPr lang="en-US" i="1" spc="45" dirty="0">
                    <a:solidFill>
                      <a:schemeClr val="tx1"/>
                    </a:solidFill>
                  </a:rPr>
                  <a:t>y</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 </a:t>
                </a:r>
                <a:r>
                  <a:rPr lang="en-US" i="1" spc="-5" dirty="0">
                    <a:solidFill>
                      <a:schemeClr val="tx1"/>
                    </a:solidFill>
                  </a:rPr>
                  <a:t>x</a:t>
                </a:r>
                <a:r>
                  <a:rPr lang="en-US" i="1" spc="55"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3</a:t>
                </a:r>
                <a:r>
                  <a:rPr lang="en-US" i="1" spc="5" dirty="0">
                    <a:solidFill>
                      <a:schemeClr val="tx1"/>
                    </a:solidFill>
                  </a:rPr>
                  <a:t>e</a:t>
                </a:r>
                <a:r>
                  <a:rPr lang="en-US" spc="30" baseline="25925" dirty="0">
                    <a:solidFill>
                      <a:schemeClr val="tx1"/>
                    </a:solidFill>
                  </a:rPr>
                  <a:t>2</a:t>
                </a:r>
                <a:r>
                  <a:rPr lang="en-US" i="1" baseline="25925" dirty="0">
                    <a:solidFill>
                      <a:schemeClr val="tx1"/>
                    </a:solidFill>
                  </a:rPr>
                  <a:t>x </a:t>
                </a:r>
                <a:r>
                  <a:rPr lang="en-US" spc="-25" dirty="0">
                    <a:solidFill>
                      <a:schemeClr val="tx1"/>
                    </a:solidFill>
                  </a:rPr>
                  <a:t>+</a:t>
                </a:r>
                <a:r>
                  <a:rPr lang="en-US" spc="-100" dirty="0">
                    <a:solidFill>
                      <a:schemeClr val="tx1"/>
                    </a:solidFill>
                  </a:rPr>
                  <a:t> </a:t>
                </a:r>
                <a:r>
                  <a:rPr lang="en-US" i="1" spc="75" dirty="0">
                    <a:solidFill>
                      <a:schemeClr val="tx1"/>
                    </a:solidFill>
                  </a:rPr>
                  <a:t>C</a:t>
                </a:r>
                <a:r>
                  <a:rPr lang="en-US" spc="-5" dirty="0">
                    <a:solidFill>
                      <a:schemeClr val="tx1"/>
                    </a:solidFill>
                  </a:rPr>
                  <a:t>.</a:t>
                </a:r>
                <a:r>
                  <a:rPr lang="en-US" spc="15" dirty="0">
                    <a:solidFill>
                      <a:schemeClr val="tx1"/>
                    </a:solidFill>
                  </a:rPr>
                  <a:t> </a:t>
                </a:r>
                <a:r>
                  <a:rPr lang="en-US" spc="-15"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graph</a:t>
                </a:r>
                <a:r>
                  <a:rPr lang="en-US" spc="-5" dirty="0">
                    <a:solidFill>
                      <a:schemeClr val="tx1"/>
                    </a:solidFill>
                  </a:rPr>
                  <a:t>s</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thes</a:t>
                </a:r>
                <a:r>
                  <a:rPr lang="en-US" spc="-5" dirty="0">
                    <a:solidFill>
                      <a:schemeClr val="tx1"/>
                    </a:solidFill>
                  </a:rPr>
                  <a:t>e</a:t>
                </a:r>
                <a:r>
                  <a:rPr lang="en-US" spc="15" dirty="0">
                    <a:solidFill>
                      <a:schemeClr val="tx1"/>
                    </a:solidFill>
                  </a:rPr>
                  <a:t> </a:t>
                </a:r>
                <a:r>
                  <a:rPr lang="en-US" spc="-5" dirty="0">
                    <a:solidFill>
                      <a:schemeClr val="tx1"/>
                    </a:solidFill>
                  </a:rPr>
                  <a:t>s</a:t>
                </a:r>
                <a:r>
                  <a:rPr lang="en-US" spc="-10" dirty="0">
                    <a:solidFill>
                      <a:schemeClr val="tx1"/>
                    </a:solidFill>
                  </a:rPr>
                  <a:t>olution</a:t>
                </a:r>
                <a:r>
                  <a:rPr lang="en-US" spc="-5" dirty="0">
                    <a:solidFill>
                      <a:schemeClr val="tx1"/>
                    </a:solidFill>
                  </a:rPr>
                  <a:t>s</a:t>
                </a:r>
                <a:r>
                  <a:rPr lang="en-US" spc="15" dirty="0">
                    <a:solidFill>
                      <a:schemeClr val="tx1"/>
                    </a:solidFill>
                  </a:rPr>
                  <a:t> </a:t>
                </a:r>
                <a:r>
                  <a:rPr lang="en-US" spc="-10" dirty="0">
                    <a:solidFill>
                      <a:schemeClr val="tx1"/>
                    </a:solidFill>
                  </a:rPr>
                  <a:t>form</a:t>
                </a:r>
                <a:r>
                  <a:rPr lang="en-US" spc="15" dirty="0">
                    <a:solidFill>
                      <a:schemeClr val="tx1"/>
                    </a:solidFill>
                  </a:rPr>
                  <a:t> </a:t>
                </a:r>
                <a:r>
                  <a:rPr lang="en-US" spc="-5" dirty="0">
                    <a:solidFill>
                      <a:schemeClr val="tx1"/>
                    </a:solidFill>
                  </a:rPr>
                  <a:t>a</a:t>
                </a:r>
                <a:r>
                  <a:rPr lang="en-US" spc="15" dirty="0">
                    <a:solidFill>
                      <a:schemeClr val="tx1"/>
                    </a:solidFill>
                  </a:rPr>
                  <a:t> </a:t>
                </a:r>
                <a:r>
                  <a:rPr lang="en-US" spc="-10" dirty="0">
                    <a:solidFill>
                      <a:schemeClr val="tx1"/>
                    </a:solidFill>
                  </a:rPr>
                  <a:t>collectio</a:t>
                </a:r>
                <a:r>
                  <a:rPr lang="en-US" spc="-5" dirty="0">
                    <a:solidFill>
                      <a:schemeClr val="tx1"/>
                    </a:solidFill>
                  </a:rPr>
                  <a:t>n</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curve</a:t>
                </a:r>
                <a:r>
                  <a:rPr lang="en-US" spc="-5" dirty="0">
                    <a:solidFill>
                      <a:schemeClr val="tx1"/>
                    </a:solidFill>
                  </a:rPr>
                  <a:t>s</a:t>
                </a:r>
                <a:r>
                  <a:rPr lang="en-US" spc="15" dirty="0">
                    <a:solidFill>
                      <a:schemeClr val="tx1"/>
                    </a:solidFill>
                  </a:rPr>
                  <a:t> </a:t>
                </a:r>
                <a:r>
                  <a:rPr lang="en-US" spc="-10" dirty="0">
                    <a:solidFill>
                      <a:schemeClr val="tx1"/>
                    </a:solidFill>
                  </a:rPr>
                  <a:t>i</a:t>
                </a:r>
                <a:r>
                  <a:rPr lang="en-US" spc="-5" dirty="0">
                    <a:solidFill>
                      <a:schemeClr val="tx1"/>
                    </a:solidFill>
                  </a:rPr>
                  <a:t>n</a:t>
                </a:r>
                <a:r>
                  <a:rPr lang="en-US" spc="15" dirty="0">
                    <a:solidFill>
                      <a:schemeClr val="tx1"/>
                    </a:solidFill>
                  </a:rPr>
                  <a:t> </a:t>
                </a:r>
                <a:r>
                  <a:rPr lang="en-US" spc="-10" dirty="0">
                    <a:solidFill>
                      <a:schemeClr val="tx1"/>
                    </a:solidFill>
                  </a:rPr>
                  <a:t>th</a:t>
                </a:r>
                <a:r>
                  <a:rPr lang="en-US" spc="-5" dirty="0">
                    <a:solidFill>
                      <a:schemeClr val="tx1"/>
                    </a:solidFill>
                  </a:rPr>
                  <a:t>e</a:t>
                </a:r>
                <a:r>
                  <a:rPr lang="en-US" spc="45" dirty="0">
                    <a:solidFill>
                      <a:schemeClr val="tx1"/>
                    </a:solidFill>
                  </a:rPr>
                  <a:t> </a:t>
                </a:r>
                <a:r>
                  <a:rPr lang="en-US" i="1" spc="100" dirty="0" err="1">
                    <a:solidFill>
                      <a:schemeClr val="tx1"/>
                    </a:solidFill>
                  </a:rPr>
                  <a:t>x</a:t>
                </a:r>
                <a:r>
                  <a:rPr lang="en-US" i="1" spc="45" dirty="0" err="1">
                    <a:solidFill>
                      <a:schemeClr val="tx1"/>
                    </a:solidFill>
                  </a:rPr>
                  <a:t>y</a:t>
                </a:r>
                <a:r>
                  <a:rPr lang="en-US" spc="-10" dirty="0">
                    <a:solidFill>
                      <a:schemeClr val="tx1"/>
                    </a:solidFill>
                  </a:rPr>
                  <a:t>-plane </a:t>
                </a:r>
                <a:r>
                  <a:rPr lang="en-US" spc="-5" dirty="0">
                    <a:solidFill>
                      <a:schemeClr val="tx1"/>
                    </a:solidFill>
                  </a:rPr>
                  <a:t>(Figure</a:t>
                </a:r>
                <a:r>
                  <a:rPr lang="en-US" spc="-100" dirty="0">
                    <a:solidFill>
                      <a:schemeClr val="tx1"/>
                    </a:solidFill>
                  </a:rPr>
                  <a:t> </a:t>
                </a:r>
                <a:r>
                  <a:rPr lang="en-US" spc="-10" dirty="0">
                    <a:solidFill>
                      <a:schemeClr val="tx1"/>
                    </a:solidFill>
                  </a:rPr>
                  <a:t>1</a:t>
                </a:r>
                <a:r>
                  <a:rPr lang="en-US" spc="-5" dirty="0">
                    <a:solidFill>
                      <a:schemeClr val="tx1"/>
                    </a:solidFill>
                  </a:rPr>
                  <a:t>).</a:t>
                </a:r>
                <a:r>
                  <a:rPr lang="en-US" dirty="0">
                    <a:solidFill>
                      <a:schemeClr val="tx1"/>
                    </a:solidFill>
                  </a:rPr>
                  <a:t> </a:t>
                </a: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795591" cy="4370567"/>
              </a:xfrm>
              <a:blipFill>
                <a:blip r:embed="rId2"/>
                <a:stretch>
                  <a:fillRect l="-1017" t="-976"/>
                </a:stretch>
              </a:blipFill>
            </p:spPr>
            <p:txBody>
              <a:bodyPr/>
              <a:lstStyle/>
              <a:p>
                <a:r>
                  <a:rPr lang="en-US">
                    <a:noFill/>
                  </a:rPr>
                  <a:t> </a:t>
                </a:r>
              </a:p>
            </p:txBody>
          </p:sp>
        </mc:Fallback>
      </mc:AlternateContent>
      <p:pic>
        <p:nvPicPr>
          <p:cNvPr id="5" name="Picture 2" descr="The graph shows five curves that all have the same shape and that have different y intercepts representing the family of solutions to d y over d x equals 1 minus 6 times e raised to the power of 2 times x. The x axis ranges from negative 4 to  2, with tick marks at intervals of 2. The y axis ranges from negative 10 to 10 with tick marks at intervals of 5. The curves are in a family and are increasing from negative infinity to a maximum that occurs when x equals approximately  negative 0.75, then they decrease steeply through the x axis never showing a point when x equals 2 because of the scale. The top graph is in quadrant 2 with y intercept 10, then passes through quadrant 1 into quadrant 4 through an x intercept of approximately 0.75. The second graph from the top is in quadrant 2 with y intercept  5, then passes through quadrant 1 into quadrant 4 through an x intercept of approximately 0.5. The third graph down is in quadrant 3, passes through x intercept negative 3 into quadrant 2, then passes through the origin into quadrant 4. The fourth graph down is in quadrant 3, then passes through y intercept negative 5 into quadrant 4. The bottom graph is in quadrant 3, then passes through y intercept negative 10 into quadrant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95587" y="1371600"/>
            <a:ext cx="3574974" cy="407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094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smtClean="0"/>
              <a:t>Methods (1 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522763"/>
              </a:xfrm>
            </p:spPr>
            <p:txBody>
              <a:bodyPr>
                <a:noAutofit/>
              </a:bodyPr>
              <a:lstStyle/>
              <a:p>
                <a:pPr marL="0" marR="5080" indent="0">
                  <a:lnSpc>
                    <a:spcPct val="100000"/>
                  </a:lnSpc>
                  <a:spcBef>
                    <a:spcPts val="865"/>
                  </a:spcBef>
                  <a:buNone/>
                </a:pPr>
                <a:r>
                  <a:rPr lang="en-US" spc="-5" dirty="0">
                    <a:latin typeface="Times New Roman"/>
                    <a:cs typeface="Times New Roman"/>
                  </a:rPr>
                  <a:t>So far,</a:t>
                </a:r>
                <a:r>
                  <a:rPr lang="en-US" spc="7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65" dirty="0">
                    <a:latin typeface="Times New Roman"/>
                    <a:cs typeface="Times New Roman"/>
                  </a:rPr>
                  <a:t> have </a:t>
                </a:r>
                <a:r>
                  <a:rPr lang="en-US" spc="-5" dirty="0">
                    <a:latin typeface="Times New Roman"/>
                    <a:cs typeface="Times New Roman"/>
                  </a:rPr>
                  <a:t>focused</a:t>
                </a:r>
                <a:r>
                  <a:rPr lang="en-US" spc="70" dirty="0">
                    <a:latin typeface="Times New Roman"/>
                    <a:cs typeface="Times New Roman"/>
                  </a:rPr>
                  <a:t> </a:t>
                </a:r>
                <a:r>
                  <a:rPr lang="en-US" spc="-5" dirty="0">
                    <a:latin typeface="Times New Roman"/>
                    <a:cs typeface="Times New Roman"/>
                  </a:rPr>
                  <a:t>on</a:t>
                </a:r>
                <a:r>
                  <a:rPr lang="en-US" spc="70" dirty="0">
                    <a:latin typeface="Times New Roman"/>
                    <a:cs typeface="Times New Roman"/>
                  </a:rPr>
                  <a:t> </a:t>
                </a:r>
                <a:r>
                  <a:rPr lang="en-US" spc="-5" dirty="0">
                    <a:latin typeface="Times New Roman"/>
                    <a:cs typeface="Times New Roman"/>
                  </a:rPr>
                  <a:t>finding</a:t>
                </a:r>
                <a:r>
                  <a:rPr lang="en-US" spc="70" dirty="0">
                    <a:latin typeface="Times New Roman"/>
                    <a:cs typeface="Times New Roman"/>
                  </a:rPr>
                  <a:t> </a:t>
                </a:r>
                <a:r>
                  <a:rPr lang="en-US" spc="-5" dirty="0">
                    <a:latin typeface="Times New Roman"/>
                    <a:cs typeface="Times New Roman"/>
                  </a:rPr>
                  <a:t>solutions</a:t>
                </a:r>
                <a:r>
                  <a:rPr lang="en-US" spc="65" dirty="0">
                    <a:latin typeface="Times New Roman"/>
                    <a:cs typeface="Times New Roman"/>
                  </a:rPr>
                  <a:t> </a:t>
                </a:r>
                <a:r>
                  <a:rPr lang="en-US" spc="-5" dirty="0">
                    <a:latin typeface="Times New Roman"/>
                    <a:cs typeface="Times New Roman"/>
                  </a:rPr>
                  <a:t>to</a:t>
                </a:r>
                <a:r>
                  <a:rPr lang="en-US" spc="65" dirty="0">
                    <a:latin typeface="Times New Roman"/>
                    <a:cs typeface="Times New Roman"/>
                  </a:rPr>
                  <a:t> </a:t>
                </a:r>
                <a:r>
                  <a:rPr lang="en-US" spc="-5" dirty="0">
                    <a:latin typeface="Times New Roman"/>
                    <a:cs typeface="Times New Roman"/>
                  </a:rPr>
                  <a:t>differential</a:t>
                </a:r>
                <a:r>
                  <a:rPr lang="en-US" spc="70" dirty="0">
                    <a:latin typeface="Times New Roman"/>
                    <a:cs typeface="Times New Roman"/>
                  </a:rPr>
                  <a:t> </a:t>
                </a:r>
                <a:r>
                  <a:rPr lang="en-US" spc="-5" dirty="0">
                    <a:latin typeface="Times New Roman"/>
                    <a:cs typeface="Times New Roman"/>
                  </a:rPr>
                  <a:t>equations. </a:t>
                </a:r>
                <a:r>
                  <a:rPr lang="en-US" spc="-10" dirty="0">
                    <a:latin typeface="Times New Roman"/>
                    <a:cs typeface="Times New Roman"/>
                  </a:rPr>
                  <a:t>Differentia</a:t>
                </a:r>
                <a:r>
                  <a:rPr lang="en-US" spc="-5" dirty="0">
                    <a:latin typeface="Times New Roman"/>
                    <a:cs typeface="Times New Roman"/>
                  </a:rPr>
                  <a:t>l</a:t>
                </a:r>
                <a:r>
                  <a:rPr lang="en-US" dirty="0">
                    <a:latin typeface="Times New Roman"/>
                    <a:cs typeface="Times New Roman"/>
                  </a:rPr>
                  <a:t> </a:t>
                </a:r>
                <a:r>
                  <a:rPr lang="en-US" spc="-10" dirty="0">
                    <a:latin typeface="Times New Roman"/>
                    <a:cs typeface="Times New Roman"/>
                  </a:rPr>
                  <a:t>equation</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canno</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alway</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b</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solve</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explicitly</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Fortunately</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ther</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technique</a:t>
                </a:r>
                <a:r>
                  <a:rPr lang="en-US" spc="-5" dirty="0">
                    <a:latin typeface="Times New Roman"/>
                    <a:cs typeface="Times New Roman"/>
                  </a:rPr>
                  <a:t>s</a:t>
                </a:r>
                <a:r>
                  <a:rPr lang="en-US" spc="110"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110" dirty="0">
                    <a:latin typeface="Times New Roman"/>
                    <a:cs typeface="Times New Roman"/>
                  </a:rPr>
                  <a:t> </a:t>
                </a:r>
                <a:r>
                  <a:rPr lang="en-US" spc="-10" dirty="0">
                    <a:latin typeface="Times New Roman"/>
                    <a:cs typeface="Times New Roman"/>
                  </a:rPr>
                  <a:t>analyzin</a:t>
                </a:r>
                <a:r>
                  <a:rPr lang="en-US" spc="-5" dirty="0">
                    <a:latin typeface="Times New Roman"/>
                    <a:cs typeface="Times New Roman"/>
                  </a:rPr>
                  <a:t>g</a:t>
                </a:r>
                <a:r>
                  <a:rPr lang="en-US" spc="114"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1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olution</a:t>
                </a:r>
                <a:r>
                  <a:rPr lang="en-US" spc="-5" dirty="0">
                    <a:latin typeface="Times New Roman"/>
                    <a:cs typeface="Times New Roman"/>
                  </a:rPr>
                  <a:t>s</a:t>
                </a:r>
                <a:r>
                  <a:rPr lang="en-US" spc="11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110" dirty="0">
                    <a:latin typeface="Times New Roman"/>
                    <a:cs typeface="Times New Roman"/>
                  </a:rPr>
                  <a:t> </a:t>
                </a:r>
                <a:r>
                  <a:rPr lang="en-US" spc="-10" dirty="0">
                    <a:latin typeface="Times New Roman"/>
                    <a:cs typeface="Times New Roman"/>
                  </a:rPr>
                  <a:t>d</a:t>
                </a:r>
                <a:r>
                  <a:rPr lang="en-US" spc="-5" dirty="0">
                    <a:latin typeface="Times New Roman"/>
                    <a:cs typeface="Times New Roman"/>
                  </a:rPr>
                  <a:t>o</a:t>
                </a:r>
                <a:r>
                  <a:rPr lang="en-US" spc="110" dirty="0">
                    <a:latin typeface="Times New Roman"/>
                    <a:cs typeface="Times New Roman"/>
                  </a:rPr>
                  <a:t> </a:t>
                </a:r>
                <a:r>
                  <a:rPr lang="en-US" spc="-10" dirty="0">
                    <a:latin typeface="Times New Roman"/>
                    <a:cs typeface="Times New Roman"/>
                  </a:rPr>
                  <a:t>no</a:t>
                </a:r>
                <a:r>
                  <a:rPr lang="en-US" spc="-5" dirty="0">
                    <a:latin typeface="Times New Roman"/>
                    <a:cs typeface="Times New Roman"/>
                  </a:rPr>
                  <a:t>t</a:t>
                </a:r>
                <a:r>
                  <a:rPr lang="en-US" spc="110" dirty="0">
                    <a:latin typeface="Times New Roman"/>
                    <a:cs typeface="Times New Roman"/>
                  </a:rPr>
                  <a:t> </a:t>
                </a:r>
                <a:r>
                  <a:rPr lang="en-US" spc="-10" dirty="0">
                    <a:latin typeface="Times New Roman"/>
                    <a:cs typeface="Times New Roman"/>
                  </a:rPr>
                  <a:t>rel</a:t>
                </a:r>
                <a:r>
                  <a:rPr lang="en-US" spc="-5" dirty="0">
                    <a:latin typeface="Times New Roman"/>
                    <a:cs typeface="Times New Roman"/>
                  </a:rPr>
                  <a:t>y</a:t>
                </a:r>
                <a:r>
                  <a:rPr lang="en-US" spc="1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110" dirty="0">
                    <a:latin typeface="Times New Roman"/>
                    <a:cs typeface="Times New Roman"/>
                  </a:rPr>
                  <a:t> </a:t>
                </a:r>
                <a:r>
                  <a:rPr lang="en-US" spc="-10" dirty="0">
                    <a:latin typeface="Times New Roman"/>
                    <a:cs typeface="Times New Roman"/>
                  </a:rPr>
                  <a:t>explici</a:t>
                </a:r>
                <a:r>
                  <a:rPr lang="en-US" spc="-5" dirty="0">
                    <a:latin typeface="Times New Roman"/>
                    <a:cs typeface="Times New Roman"/>
                  </a:rPr>
                  <a:t>t</a:t>
                </a:r>
                <a:r>
                  <a:rPr lang="en-US" spc="110" dirty="0">
                    <a:latin typeface="Times New Roman"/>
                    <a:cs typeface="Times New Roman"/>
                  </a:rPr>
                  <a:t> </a:t>
                </a:r>
                <a:r>
                  <a:rPr lang="en-US" spc="-10" dirty="0">
                    <a:latin typeface="Times New Roman"/>
                    <a:cs typeface="Times New Roman"/>
                  </a:rPr>
                  <a:t>formulas</a:t>
                </a:r>
                <a:r>
                  <a:rPr lang="en-US" spc="-5" dirty="0">
                    <a:latin typeface="Times New Roman"/>
                    <a:cs typeface="Times New Roman"/>
                  </a:rPr>
                  <a:t>.</a:t>
                </a:r>
                <a:r>
                  <a:rPr lang="en-US" spc="110" dirty="0">
                    <a:latin typeface="Times New Roman"/>
                    <a:cs typeface="Times New Roman"/>
                  </a:rPr>
                  <a:t> </a:t>
                </a:r>
                <a:r>
                  <a:rPr lang="en-US" spc="-15" dirty="0">
                    <a:latin typeface="Times New Roman"/>
                    <a:cs typeface="Times New Roman"/>
                  </a:rPr>
                  <a:t>Eve</a:t>
                </a:r>
                <a:r>
                  <a:rPr lang="en-US" spc="-5" dirty="0">
                    <a:latin typeface="Times New Roman"/>
                    <a:cs typeface="Times New Roman"/>
                  </a:rPr>
                  <a:t>n</a:t>
                </a:r>
                <a:r>
                  <a:rPr lang="en-US" spc="110"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110" dirty="0">
                    <a:latin typeface="Times New Roman"/>
                    <a:cs typeface="Times New Roman"/>
                  </a:rPr>
                  <a:t> </a:t>
                </a:r>
                <a:r>
                  <a:rPr lang="en-US" spc="-10" dirty="0">
                    <a:latin typeface="Times New Roman"/>
                    <a:cs typeface="Times New Roman"/>
                  </a:rPr>
                  <a:t>differentia</a:t>
                </a:r>
                <a:r>
                  <a:rPr lang="en-US" spc="-5" dirty="0">
                    <a:latin typeface="Times New Roman"/>
                    <a:cs typeface="Times New Roman"/>
                  </a:rPr>
                  <a:t>l</a:t>
                </a:r>
                <a:r>
                  <a:rPr lang="en-US" spc="25" dirty="0">
                    <a:latin typeface="Times New Roman"/>
                    <a:cs typeface="Times New Roman"/>
                  </a:rPr>
                  <a:t> </a:t>
                </a:r>
                <a:r>
                  <a:rPr lang="en-US" spc="-10" dirty="0">
                    <a:latin typeface="Times New Roman"/>
                    <a:cs typeface="Times New Roman"/>
                  </a:rPr>
                  <a:t>equation</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hav</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exac</a:t>
                </a:r>
                <a:r>
                  <a:rPr lang="en-US" spc="-5" dirty="0">
                    <a:latin typeface="Times New Roman"/>
                    <a:cs typeface="Times New Roman"/>
                  </a:rPr>
                  <a:t>t</a:t>
                </a:r>
                <a:r>
                  <a:rPr lang="en-US" spc="25" dirty="0">
                    <a:latin typeface="Times New Roman"/>
                    <a:cs typeface="Times New Roman"/>
                  </a:rPr>
                  <a:t> </a:t>
                </a:r>
                <a:r>
                  <a:rPr lang="en-US" spc="-10" dirty="0">
                    <a:latin typeface="Times New Roman"/>
                    <a:cs typeface="Times New Roman"/>
                  </a:rPr>
                  <a:t>solutions</a:t>
                </a:r>
                <a:r>
                  <a:rPr lang="en-US" spc="-5" dirty="0">
                    <a:latin typeface="Times New Roman"/>
                    <a:cs typeface="Times New Roman"/>
                  </a:rPr>
                  <a:t>,</a:t>
                </a:r>
                <a:r>
                  <a:rPr lang="en-US" spc="2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hes</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echnique</a:t>
                </a:r>
                <a:r>
                  <a:rPr lang="en-US" spc="-5" dirty="0">
                    <a:latin typeface="Times New Roman"/>
                    <a:cs typeface="Times New Roman"/>
                  </a:rPr>
                  <a:t>s</a:t>
                </a:r>
                <a:r>
                  <a:rPr lang="en-US" spc="25"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valuabl</a:t>
                </a:r>
                <a:r>
                  <a:rPr lang="en-US" spc="-5" dirty="0">
                    <a:latin typeface="Times New Roman"/>
                    <a:cs typeface="Times New Roman"/>
                  </a:rPr>
                  <a:t>e</a:t>
                </a:r>
                <a:r>
                  <a:rPr lang="en-US" spc="25" dirty="0">
                    <a:latin typeface="Times New Roman"/>
                    <a:cs typeface="Times New Roman"/>
                  </a:rPr>
                  <a:t> </a:t>
                </a:r>
                <a:r>
                  <a:rPr lang="en-US" spc="-10" dirty="0">
                    <a:latin typeface="Times New Roman"/>
                    <a:cs typeface="Times New Roman"/>
                  </a:rPr>
                  <a:t>becaus</a:t>
                </a:r>
                <a:r>
                  <a:rPr lang="en-US" spc="-5" dirty="0">
                    <a:latin typeface="Times New Roman"/>
                    <a:cs typeface="Times New Roman"/>
                  </a:rPr>
                  <a:t>e</a:t>
                </a:r>
                <a:r>
                  <a:rPr lang="en-US" spc="2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hey </a:t>
                </a:r>
                <a:r>
                  <a:rPr lang="en-US" spc="-5" dirty="0">
                    <a:latin typeface="Times New Roman"/>
                    <a:cs typeface="Times New Roman"/>
                  </a:rPr>
                  <a:t>provide</a:t>
                </a:r>
                <a:r>
                  <a:rPr lang="en-US" spc="-30" dirty="0">
                    <a:latin typeface="Times New Roman"/>
                    <a:cs typeface="Times New Roman"/>
                  </a:rPr>
                  <a:t> </a:t>
                </a:r>
                <a:r>
                  <a:rPr lang="en-US" spc="-5" dirty="0">
                    <a:latin typeface="Times New Roman"/>
                    <a:cs typeface="Times New Roman"/>
                  </a:rPr>
                  <a:t>us</a:t>
                </a:r>
                <a:r>
                  <a:rPr lang="en-US" spc="-30" dirty="0">
                    <a:latin typeface="Times New Roman"/>
                    <a:cs typeface="Times New Roman"/>
                  </a:rPr>
                  <a:t> </a:t>
                </a:r>
                <a:r>
                  <a:rPr lang="en-US" spc="-5" dirty="0">
                    <a:latin typeface="Times New Roman"/>
                    <a:cs typeface="Times New Roman"/>
                  </a:rPr>
                  <a:t>with</a:t>
                </a:r>
                <a:r>
                  <a:rPr lang="en-US" spc="-30" dirty="0">
                    <a:latin typeface="Times New Roman"/>
                    <a:cs typeface="Times New Roman"/>
                  </a:rPr>
                  <a:t> </a:t>
                </a:r>
                <a:r>
                  <a:rPr lang="en-US" spc="-5" dirty="0">
                    <a:latin typeface="Times New Roman"/>
                    <a:cs typeface="Times New Roman"/>
                  </a:rPr>
                  <a:t>extra</a:t>
                </a:r>
                <a:r>
                  <a:rPr lang="en-US" spc="-30" dirty="0">
                    <a:latin typeface="Times New Roman"/>
                    <a:cs typeface="Times New Roman"/>
                  </a:rPr>
                  <a:t> </a:t>
                </a:r>
                <a:r>
                  <a:rPr lang="en-US" spc="-5" dirty="0">
                    <a:latin typeface="Times New Roman"/>
                    <a:cs typeface="Times New Roman"/>
                  </a:rPr>
                  <a:t>insight</a:t>
                </a:r>
                <a:r>
                  <a:rPr lang="en-US" spc="-30" dirty="0">
                    <a:latin typeface="Times New Roman"/>
                    <a:cs typeface="Times New Roman"/>
                  </a:rPr>
                  <a:t> </a:t>
                </a:r>
                <a:r>
                  <a:rPr lang="en-US" spc="-5" dirty="0">
                    <a:latin typeface="Times New Roman"/>
                    <a:cs typeface="Times New Roman"/>
                  </a:rPr>
                  <a:t>into</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behavior</a:t>
                </a:r>
                <a:r>
                  <a:rPr lang="en-US" spc="-25" dirty="0">
                    <a:latin typeface="Times New Roman"/>
                    <a:cs typeface="Times New Roman"/>
                  </a:rPr>
                  <a:t> </a:t>
                </a:r>
                <a:r>
                  <a:rPr lang="en-US" spc="-5" dirty="0">
                    <a:latin typeface="Times New Roman"/>
                    <a:cs typeface="Times New Roman"/>
                  </a:rPr>
                  <a:t>of</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solutions.</a:t>
                </a:r>
                <a:r>
                  <a:rPr lang="en-US" spc="-30" dirty="0">
                    <a:latin typeface="Times New Roman"/>
                    <a:cs typeface="Times New Roman"/>
                  </a:rPr>
                  <a:t> T</a:t>
                </a:r>
                <a:r>
                  <a:rPr lang="en-US" spc="-5" dirty="0">
                    <a:latin typeface="Times New Roman"/>
                    <a:cs typeface="Times New Roman"/>
                  </a:rPr>
                  <a:t>his</a:t>
                </a:r>
                <a:r>
                  <a:rPr lang="en-US" spc="-30" dirty="0">
                    <a:latin typeface="Times New Roman"/>
                    <a:cs typeface="Times New Roman"/>
                  </a:rPr>
                  <a:t> </a:t>
                </a:r>
                <a:r>
                  <a:rPr lang="en-US" spc="-5" dirty="0">
                    <a:latin typeface="Times New Roman"/>
                    <a:cs typeface="Times New Roman"/>
                  </a:rPr>
                  <a:t>section</a:t>
                </a:r>
                <a:r>
                  <a:rPr lang="en-US" spc="-30" dirty="0">
                    <a:latin typeface="Times New Roman"/>
                    <a:cs typeface="Times New Roman"/>
                  </a:rPr>
                  <a:t> </a:t>
                </a:r>
                <a:r>
                  <a:rPr lang="en-US" spc="-5" dirty="0">
                    <a:latin typeface="Times New Roman"/>
                    <a:cs typeface="Times New Roman"/>
                  </a:rPr>
                  <a:t>discusses </a:t>
                </a:r>
                <a:r>
                  <a:rPr lang="en-US" spc="-10" dirty="0">
                    <a:latin typeface="Times New Roman"/>
                    <a:cs typeface="Times New Roman"/>
                  </a:rPr>
                  <a:t>slop</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fields</a:t>
                </a:r>
                <a:r>
                  <a:rPr lang="en-US" spc="-5" dirty="0">
                    <a:latin typeface="Times New Roman"/>
                    <a:cs typeface="Times New Roman"/>
                  </a:rPr>
                  <a:t>,</a:t>
                </a:r>
                <a:r>
                  <a:rPr lang="en-US" spc="25" dirty="0">
                    <a:latin typeface="Times New Roman"/>
                    <a:cs typeface="Times New Roman"/>
                  </a:rPr>
                  <a:t> </a:t>
                </a:r>
                <a:r>
                  <a:rPr lang="en-US" spc="-10" dirty="0">
                    <a:latin typeface="Times New Roman"/>
                    <a:cs typeface="Times New Roman"/>
                  </a:rPr>
                  <a:t>whic</a:t>
                </a:r>
                <a:r>
                  <a:rPr lang="en-US" spc="-5" dirty="0">
                    <a:latin typeface="Times New Roman"/>
                    <a:cs typeface="Times New Roman"/>
                  </a:rPr>
                  <a:t>h</a:t>
                </a:r>
                <a:r>
                  <a:rPr lang="en-US" spc="30" dirty="0">
                    <a:latin typeface="Times New Roman"/>
                    <a:cs typeface="Times New Roman"/>
                  </a:rPr>
                  <a:t> </a:t>
                </a:r>
                <a:r>
                  <a:rPr lang="en-US" spc="-10" dirty="0">
                    <a:latin typeface="Times New Roman"/>
                    <a:cs typeface="Times New Roman"/>
                  </a:rPr>
                  <a:t>provide</a:t>
                </a:r>
                <a:r>
                  <a:rPr lang="en-US" spc="25" dirty="0">
                    <a:latin typeface="Times New Roman"/>
                    <a:cs typeface="Times New Roman"/>
                  </a:rPr>
                  <a:t> </a:t>
                </a:r>
                <a:r>
                  <a:rPr lang="en-US" spc="-5" dirty="0">
                    <a:latin typeface="Times New Roman"/>
                    <a:cs typeface="Times New Roman"/>
                  </a:rPr>
                  <a:t>a</a:t>
                </a:r>
                <a:r>
                  <a:rPr lang="en-US" spc="25" dirty="0">
                    <a:latin typeface="Times New Roman"/>
                    <a:cs typeface="Times New Roman"/>
                  </a:rPr>
                  <a:t> </a:t>
                </a:r>
                <a:r>
                  <a:rPr lang="en-US" spc="-10" dirty="0">
                    <a:latin typeface="Times New Roman"/>
                    <a:cs typeface="Times New Roman"/>
                  </a:rPr>
                  <a:t>goo</a:t>
                </a:r>
                <a:r>
                  <a:rPr lang="en-US" spc="-5" dirty="0">
                    <a:latin typeface="Times New Roman"/>
                    <a:cs typeface="Times New Roman"/>
                  </a:rPr>
                  <a:t>d</a:t>
                </a:r>
                <a:r>
                  <a:rPr lang="en-US" spc="30" dirty="0">
                    <a:latin typeface="Times New Roman"/>
                    <a:cs typeface="Times New Roman"/>
                  </a:rPr>
                  <a:t> </a:t>
                </a:r>
                <a:r>
                  <a:rPr lang="en-US" spc="-10" dirty="0">
                    <a:latin typeface="Times New Roman"/>
                    <a:cs typeface="Times New Roman"/>
                  </a:rPr>
                  <a:t>visua</a:t>
                </a:r>
                <a:r>
                  <a:rPr lang="en-US" spc="-5" dirty="0">
                    <a:latin typeface="Times New Roman"/>
                    <a:cs typeface="Times New Roman"/>
                  </a:rPr>
                  <a:t>l</a:t>
                </a:r>
                <a:r>
                  <a:rPr lang="en-US" spc="30" dirty="0">
                    <a:latin typeface="Times New Roman"/>
                    <a:cs typeface="Times New Roman"/>
                  </a:rPr>
                  <a:t> </a:t>
                </a:r>
                <a:r>
                  <a:rPr lang="en-US" spc="-10" dirty="0">
                    <a:latin typeface="Times New Roman"/>
                    <a:cs typeface="Times New Roman"/>
                  </a:rPr>
                  <a:t>understandin</a:t>
                </a:r>
                <a:r>
                  <a:rPr lang="en-US" spc="-5" dirty="0">
                    <a:latin typeface="Times New Roman"/>
                    <a:cs typeface="Times New Roman"/>
                  </a:rPr>
                  <a:t>g</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10" dirty="0">
                    <a:latin typeface="Times New Roman"/>
                    <a:cs typeface="Times New Roman"/>
                  </a:rPr>
                  <a:t>first-</a:t>
                </a:r>
                <a:r>
                  <a:rPr lang="en-US" spc="-5" dirty="0">
                    <a:latin typeface="Times New Roman"/>
                    <a:cs typeface="Times New Roman"/>
                  </a:rPr>
                  <a:t>order</a:t>
                </a:r>
                <a:r>
                  <a:rPr lang="en-US" spc="50" dirty="0">
                    <a:latin typeface="Times New Roman"/>
                    <a:cs typeface="Times New Roman"/>
                  </a:rPr>
                  <a:t> </a:t>
                </a:r>
                <a:r>
                  <a:rPr lang="en-US" spc="-5" dirty="0">
                    <a:latin typeface="Times New Roman"/>
                    <a:cs typeface="Times New Roman"/>
                  </a:rPr>
                  <a:t>equations.</a:t>
                </a:r>
                <a:r>
                  <a:rPr lang="en-US" spc="55" dirty="0">
                    <a:latin typeface="Times New Roman"/>
                    <a:cs typeface="Times New Roman"/>
                  </a:rPr>
                  <a:t> </a:t>
                </a:r>
                <a:r>
                  <a:rPr lang="en-US" spc="-15" dirty="0">
                    <a:latin typeface="Times New Roman"/>
                    <a:cs typeface="Times New Roman"/>
                  </a:rPr>
                  <a:t>E</a:t>
                </a:r>
                <a:r>
                  <a:rPr lang="en-US" spc="-5" dirty="0">
                    <a:latin typeface="Times New Roman"/>
                    <a:cs typeface="Times New Roman"/>
                  </a:rPr>
                  <a:t>uler’s</a:t>
                </a:r>
                <a:r>
                  <a:rPr lang="en-US" spc="50" dirty="0">
                    <a:latin typeface="Times New Roman"/>
                    <a:cs typeface="Times New Roman"/>
                  </a:rPr>
                  <a:t> </a:t>
                </a:r>
                <a:r>
                  <a:rPr lang="en-US" spc="-10" dirty="0">
                    <a:latin typeface="Times New Roman"/>
                    <a:cs typeface="Times New Roman"/>
                  </a:rPr>
                  <a:t>Method</a:t>
                </a:r>
                <a:r>
                  <a:rPr lang="en-US" spc="50" dirty="0">
                    <a:latin typeface="Times New Roman"/>
                    <a:cs typeface="Times New Roman"/>
                  </a:rPr>
                  <a:t> allows </a:t>
                </a:r>
                <a:r>
                  <a:rPr lang="en-US" spc="-5" dirty="0">
                    <a:latin typeface="Times New Roman"/>
                    <a:cs typeface="Times New Roman"/>
                  </a:rPr>
                  <a:t>finding</a:t>
                </a:r>
                <a:r>
                  <a:rPr lang="en-US" spc="50" dirty="0">
                    <a:latin typeface="Times New Roman"/>
                    <a:cs typeface="Times New Roman"/>
                  </a:rPr>
                  <a:t> </a:t>
                </a:r>
                <a:r>
                  <a:rPr lang="en-US" spc="-5" dirty="0">
                    <a:latin typeface="Times New Roman"/>
                    <a:cs typeface="Times New Roman"/>
                  </a:rPr>
                  <a:t>numerical</a:t>
                </a:r>
                <a:r>
                  <a:rPr lang="en-US" spc="55" dirty="0">
                    <a:latin typeface="Times New Roman"/>
                    <a:cs typeface="Times New Roman"/>
                  </a:rPr>
                  <a:t> </a:t>
                </a:r>
                <a:r>
                  <a:rPr lang="en-US" spc="-5" dirty="0">
                    <a:latin typeface="Times New Roman"/>
                    <a:cs typeface="Times New Roman"/>
                  </a:rPr>
                  <a:t>approximations to solutions.</a:t>
                </a:r>
                <a:endParaRPr lang="en-US" dirty="0">
                  <a:latin typeface="Times New Roman"/>
                  <a:cs typeface="Times New Roman"/>
                </a:endParaRPr>
              </a:p>
              <a:p>
                <a:pPr marL="12700" marR="5080" indent="0">
                  <a:lnSpc>
                    <a:spcPct val="100000"/>
                  </a:lnSpc>
                  <a:spcBef>
                    <a:spcPts val="35"/>
                  </a:spcBef>
                  <a:buNone/>
                </a:pPr>
                <a:r>
                  <a:rPr lang="en-US" spc="-10" dirty="0">
                    <a:latin typeface="Times New Roman"/>
                    <a:cs typeface="Times New Roman"/>
                  </a:rPr>
                  <a:t>With </a:t>
                </a:r>
                <a:r>
                  <a:rPr lang="en-US" i="1" spc="-5" dirty="0">
                    <a:latin typeface="Times New Roman"/>
                    <a:cs typeface="Times New Roman"/>
                  </a:rPr>
                  <a:t>t</a:t>
                </a:r>
                <a:r>
                  <a:rPr lang="en-US" i="1" spc="9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ndependen</a:t>
                </a:r>
                <a:r>
                  <a:rPr lang="en-US" spc="-5" dirty="0">
                    <a:latin typeface="Times New Roman"/>
                    <a:cs typeface="Times New Roman"/>
                  </a:rPr>
                  <a:t>t</a:t>
                </a:r>
                <a:r>
                  <a:rPr lang="en-US" spc="10" dirty="0">
                    <a:latin typeface="Times New Roman"/>
                    <a:cs typeface="Times New Roman"/>
                  </a:rPr>
                  <a:t> </a:t>
                </a:r>
                <a:r>
                  <a:rPr lang="en-US" spc="-10" dirty="0">
                    <a:latin typeface="Times New Roman"/>
                    <a:cs typeface="Times New Roman"/>
                  </a:rPr>
                  <a:t>variable</a:t>
                </a:r>
                <a:r>
                  <a:rPr lang="en-US" spc="-5" dirty="0">
                    <a:latin typeface="Times New Roman"/>
                    <a:cs typeface="Times New Roman"/>
                  </a:rPr>
                  <a:t>, a</a:t>
                </a:r>
                <a:r>
                  <a:rPr lang="en-US" spc="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irst-orde</a:t>
                </a:r>
                <a:r>
                  <a:rPr lang="en-US" spc="-5" dirty="0">
                    <a:latin typeface="Times New Roman"/>
                    <a:cs typeface="Times New Roman"/>
                  </a:rPr>
                  <a:t>r</a:t>
                </a:r>
                <a:r>
                  <a:rPr lang="en-US" spc="5" dirty="0">
                    <a:latin typeface="Times New Roman"/>
                    <a:cs typeface="Times New Roman"/>
                  </a:rPr>
                  <a:t> </a:t>
                </a:r>
                <a:r>
                  <a:rPr lang="en-US" spc="-10" dirty="0">
                    <a:latin typeface="Times New Roman"/>
                    <a:cs typeface="Times New Roman"/>
                  </a:rPr>
                  <a:t>differentia</a:t>
                </a:r>
                <a:r>
                  <a:rPr lang="en-US" spc="-5" dirty="0">
                    <a:latin typeface="Times New Roman"/>
                    <a:cs typeface="Times New Roman"/>
                  </a:rPr>
                  <a:t>l</a:t>
                </a:r>
                <a:r>
                  <a:rPr lang="en-US" spc="5" dirty="0">
                    <a:latin typeface="Times New Roman"/>
                    <a:cs typeface="Times New Roman"/>
                  </a:rPr>
                  <a:t> </a:t>
                </a:r>
                <a:r>
                  <a:rPr lang="en-US" spc="-10" dirty="0">
                    <a:latin typeface="Times New Roman"/>
                    <a:cs typeface="Times New Roman"/>
                  </a:rPr>
                  <a:t>equatio</a:t>
                </a:r>
                <a:r>
                  <a:rPr lang="en-US" spc="-5" dirty="0">
                    <a:latin typeface="Times New Roman"/>
                    <a:cs typeface="Times New Roman"/>
                  </a:rPr>
                  <a:t>n</a:t>
                </a:r>
                <a:r>
                  <a:rPr lang="en-US" spc="10" dirty="0">
                    <a:latin typeface="Times New Roman"/>
                    <a:cs typeface="Times New Roman"/>
                  </a:rPr>
                  <a:t> </a:t>
                </a:r>
                <a:r>
                  <a:rPr lang="en-US" spc="-10" dirty="0">
                    <a:latin typeface="Times New Roman"/>
                    <a:cs typeface="Times New Roman"/>
                  </a:rPr>
                  <a:t>ca</a:t>
                </a:r>
                <a:r>
                  <a:rPr lang="en-US" spc="-5" dirty="0">
                    <a:latin typeface="Times New Roman"/>
                    <a:cs typeface="Times New Roman"/>
                  </a:rPr>
                  <a:t>n</a:t>
                </a:r>
                <a:r>
                  <a:rPr lang="en-US" spc="5" dirty="0">
                    <a:latin typeface="Times New Roman"/>
                    <a:cs typeface="Times New Roman"/>
                  </a:rPr>
                  <a:t> </a:t>
                </a:r>
                <a:r>
                  <a:rPr lang="en-US" spc="-10" dirty="0">
                    <a:latin typeface="Times New Roman"/>
                    <a:cs typeface="Times New Roman"/>
                  </a:rPr>
                  <a:t>the</a:t>
                </a:r>
                <a:r>
                  <a:rPr lang="en-US" spc="-5" dirty="0">
                    <a:latin typeface="Times New Roman"/>
                    <a:cs typeface="Times New Roman"/>
                  </a:rPr>
                  <a:t>n</a:t>
                </a:r>
                <a:r>
                  <a:rPr lang="en-US" spc="5" dirty="0">
                    <a:latin typeface="Times New Roman"/>
                    <a:cs typeface="Times New Roman"/>
                  </a:rPr>
                  <a:t> </a:t>
                </a:r>
                <a:r>
                  <a:rPr lang="en-US" spc="-10" dirty="0">
                    <a:latin typeface="Times New Roman"/>
                    <a:cs typeface="Times New Roman"/>
                  </a:rPr>
                  <a:t>be </a:t>
                </a:r>
                <a:r>
                  <a:rPr lang="en-US" spc="-5" dirty="0">
                    <a:latin typeface="Times New Roman"/>
                    <a:cs typeface="Times New Roman"/>
                  </a:rPr>
                  <a:t>written in the form</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rPr>
                            <m:t>𝑑𝑦</m:t>
                          </m:r>
                        </m:num>
                        <m:den>
                          <m:r>
                            <a:rPr lang="en-US"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𝑡</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e>
                      </m:d>
                      <m:r>
                        <a:rPr lang="en-US" b="0" i="1" smtClean="0">
                          <a:solidFill>
                            <a:schemeClr val="tx1"/>
                          </a:solidFill>
                          <a:latin typeface="Cambria Math" panose="02040503050406030204" pitchFamily="18" charset="0"/>
                        </a:rPr>
                        <m:t> (1)</m:t>
                      </m:r>
                    </m:oMath>
                  </m:oMathPara>
                </a14:m>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wher</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function</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95"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i="1"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spc="95"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differentia</a:t>
                </a:r>
                <a:r>
                  <a:rPr lang="en-US" spc="-5" dirty="0">
                    <a:solidFill>
                      <a:schemeClr val="tx1"/>
                    </a:solidFill>
                    <a:latin typeface="Times New Roman"/>
                    <a:cs typeface="Times New Roman"/>
                  </a:rPr>
                  <a:t>l</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equatio</a:t>
                </a:r>
                <a:r>
                  <a:rPr lang="en-US" spc="-5" dirty="0">
                    <a:solidFill>
                      <a:schemeClr val="tx1"/>
                    </a:solidFill>
                    <a:latin typeface="Times New Roman"/>
                    <a:cs typeface="Times New Roman"/>
                  </a:rPr>
                  <a:t>n</a:t>
                </a:r>
                <a:r>
                  <a:rPr lang="en-US" spc="95" dirty="0">
                    <a:solidFill>
                      <a:schemeClr val="tx1"/>
                    </a:solidFill>
                    <a:latin typeface="Times New Roman"/>
                    <a:cs typeface="Times New Roman"/>
                  </a:rPr>
                  <a:t> </a:t>
                </a:r>
                <a:r>
                  <a:rPr lang="en-US" spc="-5" dirty="0">
                    <a:solidFill>
                      <a:schemeClr val="tx1"/>
                    </a:solidFill>
                    <a:latin typeface="Times New Roman"/>
                    <a:cs typeface="Times New Roman"/>
                  </a:rPr>
                  <a:t>i</a:t>
                </a:r>
                <a:r>
                  <a:rPr lang="en-US" spc="-10" dirty="0">
                    <a:solidFill>
                      <a:schemeClr val="tx1"/>
                    </a:solidFill>
                    <a:latin typeface="Times New Roman"/>
                    <a:cs typeface="Times New Roman"/>
                  </a:rPr>
                  <a:t>ndicate</a:t>
                </a:r>
                <a:r>
                  <a:rPr lang="en-US" spc="-5" dirty="0">
                    <a:solidFill>
                      <a:schemeClr val="tx1"/>
                    </a:solidFill>
                    <a:latin typeface="Times New Roman"/>
                    <a:cs typeface="Times New Roman"/>
                  </a:rPr>
                  <a:t>s</a:t>
                </a:r>
                <a:r>
                  <a:rPr lang="en-US" spc="95" dirty="0">
                    <a:solidFill>
                      <a:schemeClr val="tx1"/>
                    </a:solidFill>
                    <a:latin typeface="Times New Roman"/>
                    <a:cs typeface="Times New Roman"/>
                  </a:rPr>
                  <a:t> </a:t>
                </a:r>
                <a:r>
                  <a:rPr lang="en-US" spc="-10" dirty="0">
                    <a:solidFill>
                      <a:schemeClr val="tx1"/>
                    </a:solidFill>
                    <a:latin typeface="Times New Roman"/>
                    <a:cs typeface="Times New Roman"/>
                  </a:rPr>
                  <a:t>tha</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𝑑𝑦</m:t>
                        </m:r>
                      </m:num>
                      <m:den>
                        <m:r>
                          <a:rPr lang="en-US" i="1">
                            <a:solidFill>
                              <a:schemeClr val="tx1"/>
                            </a:solidFill>
                            <a:latin typeface="Cambria Math" panose="02040503050406030204" pitchFamily="18" charset="0"/>
                          </a:rPr>
                          <m:t>𝑑𝑡</m:t>
                        </m:r>
                      </m:den>
                    </m:f>
                  </m:oMath>
                </a14:m>
                <a:r>
                  <a:rPr lang="en-US" spc="9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slop</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grap</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 s</a:t>
                </a:r>
                <a:r>
                  <a:rPr lang="en-US" spc="-10" dirty="0">
                    <a:solidFill>
                      <a:schemeClr val="tx1"/>
                    </a:solidFill>
                    <a:latin typeface="Times New Roman"/>
                    <a:cs typeface="Times New Roman"/>
                  </a:rPr>
                  <a:t>olutio</a:t>
                </a:r>
                <a:r>
                  <a:rPr lang="en-US" spc="-5" dirty="0">
                    <a:solidFill>
                      <a:schemeClr val="tx1"/>
                    </a:solidFill>
                    <a:latin typeface="Times New Roman"/>
                    <a:cs typeface="Times New Roman"/>
                  </a:rPr>
                  <a:t>n</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a </a:t>
                </a:r>
                <a:r>
                  <a:rPr lang="en-US" spc="-10" dirty="0">
                    <a:solidFill>
                      <a:schemeClr val="tx1"/>
                    </a:solidFill>
                    <a:latin typeface="Times New Roman"/>
                    <a:cs typeface="Times New Roman"/>
                  </a:rPr>
                  <a:t>poin</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 is </a:t>
                </a:r>
                <a:r>
                  <a:rPr lang="en-US" spc="-10" dirty="0">
                    <a:solidFill>
                      <a:schemeClr val="tx1"/>
                    </a:solidFill>
                    <a:latin typeface="Times New Roman"/>
                    <a:cs typeface="Times New Roman"/>
                  </a:rPr>
                  <a:t>give</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65" dirty="0">
                    <a:solidFill>
                      <a:schemeClr val="tx1"/>
                    </a:solidFill>
                    <a:latin typeface="Times New Roman"/>
                    <a:cs typeface="Times New Roman"/>
                  </a:rPr>
                  <a:t>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522763"/>
              </a:xfrm>
              <a:blipFill>
                <a:blip r:embed="rId2"/>
                <a:stretch>
                  <a:fillRect l="-734" t="-943" r="-677"/>
                </a:stretch>
              </a:blipFill>
            </p:spPr>
            <p:txBody>
              <a:bodyPr/>
              <a:lstStyle/>
              <a:p>
                <a:r>
                  <a:rPr lang="en-US">
                    <a:noFill/>
                  </a:rPr>
                  <a:t> </a:t>
                </a:r>
              </a:p>
            </p:txBody>
          </p:sp>
        </mc:Fallback>
      </mc:AlternateContent>
    </p:spTree>
    <p:extLst>
      <p:ext uri="{BB962C8B-B14F-4D97-AF65-F5344CB8AC3E}">
        <p14:creationId xmlns:p14="http://schemas.microsoft.com/office/powerpoint/2010/main" val="994680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(2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811086" cy="4876799"/>
              </a:xfrm>
            </p:spPr>
            <p:txBody>
              <a:bodyPr>
                <a:noAutofit/>
              </a:bodyPr>
              <a:lstStyle/>
              <a:p>
                <a:pPr marL="0" marR="5080" indent="0">
                  <a:lnSpc>
                    <a:spcPct val="100000"/>
                  </a:lnSpc>
                  <a:buNone/>
                </a:pPr>
                <a:r>
                  <a:rPr lang="en-US" spc="-5" dirty="0">
                    <a:solidFill>
                      <a:schemeClr val="tx1"/>
                    </a:solidFill>
                  </a:rPr>
                  <a:t>It</a:t>
                </a:r>
                <a:r>
                  <a:rPr lang="en-US" spc="75" dirty="0">
                    <a:solidFill>
                      <a:schemeClr val="tx1"/>
                    </a:solidFill>
                  </a:rPr>
                  <a:t> </a:t>
                </a:r>
                <a:r>
                  <a:rPr lang="en-US" spc="-5" dirty="0">
                    <a:solidFill>
                      <a:schemeClr val="tx1"/>
                    </a:solidFill>
                  </a:rPr>
                  <a:t>is</a:t>
                </a:r>
                <a:r>
                  <a:rPr lang="en-US" spc="75" dirty="0">
                    <a:solidFill>
                      <a:schemeClr val="tx1"/>
                    </a:solidFill>
                  </a:rPr>
                  <a:t> </a:t>
                </a:r>
                <a:r>
                  <a:rPr lang="en-US" spc="-5" dirty="0">
                    <a:solidFill>
                      <a:schemeClr val="tx1"/>
                    </a:solidFill>
                  </a:rPr>
                  <a:t>useful</a:t>
                </a:r>
                <a:r>
                  <a:rPr lang="en-US" spc="80" dirty="0">
                    <a:solidFill>
                      <a:schemeClr val="tx1"/>
                    </a:solidFill>
                  </a:rPr>
                  <a:t> </a:t>
                </a:r>
                <a:r>
                  <a:rPr lang="en-US" spc="-5" dirty="0">
                    <a:solidFill>
                      <a:schemeClr val="tx1"/>
                    </a:solidFill>
                  </a:rPr>
                  <a:t>to</a:t>
                </a:r>
                <a:r>
                  <a:rPr lang="en-US" spc="75" dirty="0">
                    <a:solidFill>
                      <a:schemeClr val="tx1"/>
                    </a:solidFill>
                  </a:rPr>
                  <a:t> </a:t>
                </a:r>
                <a:r>
                  <a:rPr lang="en-US" spc="-5" dirty="0">
                    <a:solidFill>
                      <a:schemeClr val="tx1"/>
                    </a:solidFill>
                  </a:rPr>
                  <a:t>think</a:t>
                </a:r>
                <a:r>
                  <a:rPr lang="en-US" spc="80" dirty="0">
                    <a:solidFill>
                      <a:schemeClr val="tx1"/>
                    </a:solidFill>
                  </a:rPr>
                  <a:t> </a:t>
                </a:r>
                <a:r>
                  <a:rPr lang="en-US" spc="-10" dirty="0">
                    <a:solidFill>
                      <a:schemeClr val="tx1"/>
                    </a:solidFill>
                  </a:rPr>
                  <a:t>o</a:t>
                </a:r>
                <a:r>
                  <a:rPr lang="en-US" spc="-5" dirty="0">
                    <a:solidFill>
                      <a:schemeClr val="tx1"/>
                    </a:solidFill>
                  </a:rPr>
                  <a:t>f</a:t>
                </a:r>
                <a:r>
                  <a:rPr lang="en-US" spc="75" dirty="0">
                    <a:solidFill>
                      <a:schemeClr val="tx1"/>
                    </a:solidFill>
                  </a:rPr>
                  <a:t> </a:t>
                </a:r>
                <a:r>
                  <a:rPr lang="en-US" spc="-15" dirty="0">
                    <a:solidFill>
                      <a:schemeClr val="tx1"/>
                    </a:solidFill>
                  </a:rPr>
                  <a:t>E</a:t>
                </a:r>
                <a:r>
                  <a:rPr lang="en-US" spc="-5" dirty="0">
                    <a:solidFill>
                      <a:schemeClr val="tx1"/>
                    </a:solidFill>
                  </a:rPr>
                  <a:t>q.</a:t>
                </a:r>
                <a:r>
                  <a:rPr lang="en-US" spc="80" dirty="0">
                    <a:solidFill>
                      <a:schemeClr val="tx1"/>
                    </a:solidFill>
                  </a:rPr>
                  <a:t> </a:t>
                </a:r>
                <a:r>
                  <a:rPr lang="en-US" spc="-5" dirty="0">
                    <a:solidFill>
                      <a:schemeClr val="tx1"/>
                    </a:solidFill>
                  </a:rPr>
                  <a:t>(1)</a:t>
                </a:r>
                <a:r>
                  <a:rPr lang="en-US" spc="80" dirty="0">
                    <a:solidFill>
                      <a:schemeClr val="tx1"/>
                    </a:solidFill>
                  </a:rPr>
                  <a:t> </a:t>
                </a:r>
                <a:r>
                  <a:rPr lang="en-US" spc="-10" dirty="0">
                    <a:solidFill>
                      <a:schemeClr val="tx1"/>
                    </a:solidFill>
                  </a:rPr>
                  <a:t>a</a:t>
                </a:r>
                <a:r>
                  <a:rPr lang="en-US" spc="-5" dirty="0">
                    <a:solidFill>
                      <a:schemeClr val="tx1"/>
                    </a:solidFill>
                  </a:rPr>
                  <a:t>s</a:t>
                </a:r>
                <a:r>
                  <a:rPr lang="en-US" spc="75" dirty="0">
                    <a:solidFill>
                      <a:schemeClr val="tx1"/>
                    </a:solidFill>
                  </a:rPr>
                  <a:t> </a:t>
                </a:r>
                <a:r>
                  <a:rPr lang="en-US" spc="-5" dirty="0">
                    <a:solidFill>
                      <a:schemeClr val="tx1"/>
                    </a:solidFill>
                  </a:rPr>
                  <a:t>a</a:t>
                </a:r>
                <a:r>
                  <a:rPr lang="en-US" spc="80" dirty="0">
                    <a:solidFill>
                      <a:schemeClr val="tx1"/>
                    </a:solidFill>
                  </a:rPr>
                  <a:t> </a:t>
                </a:r>
                <a:r>
                  <a:rPr lang="en-US" spc="-5" dirty="0">
                    <a:solidFill>
                      <a:schemeClr val="tx1"/>
                    </a:solidFill>
                  </a:rPr>
                  <a:t>set</a:t>
                </a:r>
                <a:r>
                  <a:rPr lang="en-US" spc="75" dirty="0">
                    <a:solidFill>
                      <a:schemeClr val="tx1"/>
                    </a:solidFill>
                  </a:rPr>
                  <a:t> </a:t>
                </a:r>
                <a:r>
                  <a:rPr lang="en-US" spc="-10" dirty="0">
                    <a:solidFill>
                      <a:schemeClr val="tx1"/>
                    </a:solidFill>
                  </a:rPr>
                  <a:t>o</a:t>
                </a:r>
                <a:r>
                  <a:rPr lang="en-US" spc="-5" dirty="0">
                    <a:solidFill>
                      <a:schemeClr val="tx1"/>
                    </a:solidFill>
                  </a:rPr>
                  <a:t>f</a:t>
                </a:r>
                <a:r>
                  <a:rPr lang="en-US" spc="80" dirty="0">
                    <a:solidFill>
                      <a:schemeClr val="tx1"/>
                    </a:solidFill>
                  </a:rPr>
                  <a:t> </a:t>
                </a:r>
                <a:r>
                  <a:rPr lang="en-US" spc="-5" dirty="0">
                    <a:solidFill>
                      <a:schemeClr val="tx1"/>
                    </a:solidFill>
                  </a:rPr>
                  <a:t>instructions</a:t>
                </a:r>
                <a:r>
                  <a:rPr lang="en-US" spc="75" dirty="0">
                    <a:solidFill>
                      <a:schemeClr val="tx1"/>
                    </a:solidFill>
                  </a:rPr>
                  <a:t> </a:t>
                </a:r>
                <a:r>
                  <a:rPr lang="en-US" spc="-5" dirty="0">
                    <a:solidFill>
                      <a:schemeClr val="tx1"/>
                    </a:solidFill>
                  </a:rPr>
                  <a:t>that</a:t>
                </a:r>
                <a:r>
                  <a:rPr lang="en-US" spc="80" dirty="0">
                    <a:solidFill>
                      <a:schemeClr val="tx1"/>
                    </a:solidFill>
                  </a:rPr>
                  <a:t> </a:t>
                </a:r>
                <a:r>
                  <a:rPr lang="en-US" spc="-5" dirty="0">
                    <a:solidFill>
                      <a:schemeClr val="tx1"/>
                    </a:solidFill>
                  </a:rPr>
                  <a:t>“tells</a:t>
                </a:r>
                <a:r>
                  <a:rPr lang="en-US" spc="75" dirty="0">
                    <a:solidFill>
                      <a:schemeClr val="tx1"/>
                    </a:solidFill>
                  </a:rPr>
                  <a:t> </a:t>
                </a:r>
                <a:r>
                  <a:rPr lang="en-US" spc="-5" dirty="0">
                    <a:solidFill>
                      <a:schemeClr val="tx1"/>
                    </a:solidFill>
                  </a:rPr>
                  <a:t>a</a:t>
                </a:r>
                <a:r>
                  <a:rPr lang="en-US" spc="75" dirty="0">
                    <a:solidFill>
                      <a:schemeClr val="tx1"/>
                    </a:solidFill>
                  </a:rPr>
                  <a:t> </a:t>
                </a:r>
                <a:r>
                  <a:rPr lang="en-US" spc="-5" dirty="0">
                    <a:solidFill>
                      <a:schemeClr val="tx1"/>
                    </a:solidFill>
                  </a:rPr>
                  <a:t>solution”</a:t>
                </a:r>
                <a:r>
                  <a:rPr lang="en-US" spc="80" dirty="0">
                    <a:solidFill>
                      <a:schemeClr val="tx1"/>
                    </a:solidFill>
                  </a:rPr>
                  <a:t> </a:t>
                </a:r>
                <a:r>
                  <a:rPr lang="en-US" spc="-5" dirty="0">
                    <a:solidFill>
                      <a:schemeClr val="tx1"/>
                    </a:solidFill>
                  </a:rPr>
                  <a:t>which direction</a:t>
                </a:r>
                <a:r>
                  <a:rPr lang="en-US" spc="20" dirty="0">
                    <a:solidFill>
                      <a:schemeClr val="tx1"/>
                    </a:solidFill>
                  </a:rPr>
                  <a:t> </a:t>
                </a:r>
                <a:r>
                  <a:rPr lang="en-US" spc="-5" dirty="0">
                    <a:solidFill>
                      <a:schemeClr val="tx1"/>
                    </a:solidFill>
                  </a:rPr>
                  <a:t>to</a:t>
                </a:r>
                <a:r>
                  <a:rPr lang="en-US" spc="15" dirty="0">
                    <a:solidFill>
                      <a:schemeClr val="tx1"/>
                    </a:solidFill>
                  </a:rPr>
                  <a:t> </a:t>
                </a:r>
                <a:r>
                  <a:rPr lang="en-US" spc="-10" dirty="0">
                    <a:solidFill>
                      <a:schemeClr val="tx1"/>
                    </a:solidFill>
                  </a:rPr>
                  <a:t>g</a:t>
                </a:r>
                <a:r>
                  <a:rPr lang="en-US" spc="-5" dirty="0">
                    <a:solidFill>
                      <a:schemeClr val="tx1"/>
                    </a:solidFill>
                  </a:rPr>
                  <a:t>o.</a:t>
                </a:r>
                <a:r>
                  <a:rPr lang="en-US" spc="20" dirty="0">
                    <a:solidFill>
                      <a:schemeClr val="tx1"/>
                    </a:solidFill>
                  </a:rPr>
                  <a:t> </a:t>
                </a:r>
                <a:r>
                  <a:rPr lang="en-US" spc="-5" dirty="0">
                    <a:solidFill>
                      <a:schemeClr val="tx1"/>
                    </a:solidFill>
                  </a:rPr>
                  <a:t>Thus,</a:t>
                </a:r>
                <a:r>
                  <a:rPr lang="en-US" spc="20" dirty="0">
                    <a:solidFill>
                      <a:schemeClr val="tx1"/>
                    </a:solidFill>
                  </a:rPr>
                  <a:t> </a:t>
                </a:r>
                <a:r>
                  <a:rPr lang="en-US" spc="-5" dirty="0">
                    <a:solidFill>
                      <a:schemeClr val="tx1"/>
                    </a:solidFill>
                  </a:rPr>
                  <a:t>a</a:t>
                </a:r>
                <a:r>
                  <a:rPr lang="en-US" spc="20" dirty="0">
                    <a:solidFill>
                      <a:schemeClr val="tx1"/>
                    </a:solidFill>
                  </a:rPr>
                  <a:t> </a:t>
                </a:r>
                <a:r>
                  <a:rPr lang="en-US" spc="-5" dirty="0">
                    <a:solidFill>
                      <a:schemeClr val="tx1"/>
                    </a:solidFill>
                  </a:rPr>
                  <a:t>solution</a:t>
                </a:r>
                <a:r>
                  <a:rPr lang="en-US" spc="15" dirty="0">
                    <a:solidFill>
                      <a:schemeClr val="tx1"/>
                    </a:solidFill>
                  </a:rPr>
                  <a:t> </a:t>
                </a:r>
                <a:r>
                  <a:rPr lang="en-US" spc="-5" dirty="0">
                    <a:solidFill>
                      <a:schemeClr val="tx1"/>
                    </a:solidFill>
                  </a:rPr>
                  <a:t>passing</a:t>
                </a:r>
                <a:r>
                  <a:rPr lang="en-US" spc="20" dirty="0">
                    <a:solidFill>
                      <a:schemeClr val="tx1"/>
                    </a:solidFill>
                  </a:rPr>
                  <a:t> </a:t>
                </a:r>
                <a:r>
                  <a:rPr lang="en-US" spc="-5" dirty="0">
                    <a:solidFill>
                      <a:schemeClr val="tx1"/>
                    </a:solidFill>
                  </a:rPr>
                  <a:t>through</a:t>
                </a:r>
                <a:r>
                  <a:rPr lang="en-US" spc="20" dirty="0">
                    <a:solidFill>
                      <a:schemeClr val="tx1"/>
                    </a:solidFill>
                  </a:rPr>
                  <a:t> </a:t>
                </a:r>
                <a:r>
                  <a:rPr lang="en-US" spc="-5" dirty="0">
                    <a:solidFill>
                      <a:schemeClr val="tx1"/>
                    </a:solidFill>
                  </a:rPr>
                  <a:t>a</a:t>
                </a:r>
                <a:r>
                  <a:rPr lang="en-US" spc="15" dirty="0">
                    <a:solidFill>
                      <a:schemeClr val="tx1"/>
                    </a:solidFill>
                  </a:rPr>
                  <a:t> </a:t>
                </a:r>
                <a:r>
                  <a:rPr lang="en-US" spc="-5" dirty="0">
                    <a:solidFill>
                      <a:schemeClr val="tx1"/>
                    </a:solidFill>
                  </a:rPr>
                  <a:t>point (</a:t>
                </a:r>
                <a:r>
                  <a:rPr lang="en-US" i="1" spc="-5" dirty="0">
                    <a:solidFill>
                      <a:schemeClr val="tx1"/>
                    </a:solidFill>
                  </a:rPr>
                  <a:t>t</a:t>
                </a:r>
                <a:r>
                  <a:rPr lang="en-US" spc="-5" dirty="0">
                    <a:solidFill>
                      <a:schemeClr val="tx1"/>
                    </a:solidFill>
                  </a:rPr>
                  <a:t>,</a:t>
                </a:r>
                <a:r>
                  <a:rPr lang="en-US" spc="-25" dirty="0">
                    <a:solidFill>
                      <a:schemeClr val="tx1"/>
                    </a:solidFill>
                  </a:rPr>
                  <a:t> </a:t>
                </a:r>
                <a:r>
                  <a:rPr lang="en-US" i="1" spc="45" dirty="0">
                    <a:solidFill>
                      <a:schemeClr val="tx1"/>
                    </a:solidFill>
                  </a:rPr>
                  <a:t>y</a:t>
                </a:r>
                <a:r>
                  <a:rPr lang="en-US" spc="-5" dirty="0">
                    <a:solidFill>
                      <a:schemeClr val="tx1"/>
                    </a:solidFill>
                  </a:rPr>
                  <a:t>) is</a:t>
                </a:r>
                <a:r>
                  <a:rPr lang="en-US" spc="20" dirty="0">
                    <a:solidFill>
                      <a:schemeClr val="tx1"/>
                    </a:solidFill>
                  </a:rPr>
                  <a:t> </a:t>
                </a:r>
                <a:r>
                  <a:rPr lang="en-US" spc="-5" dirty="0">
                    <a:solidFill>
                      <a:schemeClr val="tx1"/>
                    </a:solidFill>
                  </a:rPr>
                  <a:t>“instructed”</a:t>
                </a:r>
                <a:r>
                  <a:rPr lang="en-US" spc="20" dirty="0">
                    <a:solidFill>
                      <a:schemeClr val="tx1"/>
                    </a:solidFill>
                  </a:rPr>
                  <a:t> </a:t>
                </a:r>
                <a:r>
                  <a:rPr lang="en-US" spc="-5" dirty="0">
                    <a:solidFill>
                      <a:schemeClr val="tx1"/>
                    </a:solidFill>
                  </a:rPr>
                  <a:t>to</a:t>
                </a:r>
                <a:r>
                  <a:rPr lang="en-US" spc="15" dirty="0">
                    <a:solidFill>
                      <a:schemeClr val="tx1"/>
                    </a:solidFill>
                  </a:rPr>
                  <a:t> </a:t>
                </a:r>
                <a:r>
                  <a:rPr lang="en-US" spc="-5" dirty="0">
                    <a:solidFill>
                      <a:schemeClr val="tx1"/>
                    </a:solidFill>
                  </a:rPr>
                  <a:t>do</a:t>
                </a:r>
                <a:r>
                  <a:rPr lang="en-US" spc="20" dirty="0">
                    <a:solidFill>
                      <a:schemeClr val="tx1"/>
                    </a:solidFill>
                  </a:rPr>
                  <a:t> </a:t>
                </a:r>
                <a:r>
                  <a:rPr lang="en-US" spc="-5" dirty="0">
                    <a:solidFill>
                      <a:schemeClr val="tx1"/>
                    </a:solidFill>
                  </a:rPr>
                  <a:t>so in</a:t>
                </a:r>
                <a:r>
                  <a:rPr lang="en-US" spc="40" dirty="0">
                    <a:solidFill>
                      <a:schemeClr val="tx1"/>
                    </a:solidFill>
                  </a:rPr>
                  <a:t> </a:t>
                </a:r>
                <a:r>
                  <a:rPr lang="en-US" spc="-5" dirty="0">
                    <a:solidFill>
                      <a:schemeClr val="tx1"/>
                    </a:solidFill>
                  </a:rPr>
                  <a:t>the</a:t>
                </a:r>
                <a:r>
                  <a:rPr lang="en-US" spc="40" dirty="0">
                    <a:solidFill>
                      <a:schemeClr val="tx1"/>
                    </a:solidFill>
                  </a:rPr>
                  <a:t> </a:t>
                </a:r>
                <a:r>
                  <a:rPr lang="en-US" spc="-10" dirty="0">
                    <a:solidFill>
                      <a:schemeClr val="tx1"/>
                    </a:solidFill>
                  </a:rPr>
                  <a:t>d</a:t>
                </a:r>
                <a:r>
                  <a:rPr lang="en-US" spc="-5" dirty="0">
                    <a:solidFill>
                      <a:schemeClr val="tx1"/>
                    </a:solidFill>
                  </a:rPr>
                  <a:t>irection</a:t>
                </a:r>
                <a:r>
                  <a:rPr lang="en-US" spc="40" dirty="0">
                    <a:solidFill>
                      <a:schemeClr val="tx1"/>
                    </a:solidFill>
                  </a:rPr>
                  <a:t> </a:t>
                </a:r>
                <a:r>
                  <a:rPr lang="en-US" spc="-10" dirty="0">
                    <a:solidFill>
                      <a:schemeClr val="tx1"/>
                    </a:solidFill>
                  </a:rPr>
                  <a:t>o</a:t>
                </a:r>
                <a:r>
                  <a:rPr lang="en-US" spc="-5" dirty="0">
                    <a:solidFill>
                      <a:schemeClr val="tx1"/>
                    </a:solidFill>
                  </a:rPr>
                  <a:t>f</a:t>
                </a:r>
                <a:r>
                  <a:rPr lang="en-US" spc="40" dirty="0">
                    <a:solidFill>
                      <a:schemeClr val="tx1"/>
                    </a:solidFill>
                  </a:rPr>
                  <a:t> </a:t>
                </a:r>
                <a:r>
                  <a:rPr lang="en-US" spc="-5" dirty="0">
                    <a:solidFill>
                      <a:schemeClr val="tx1"/>
                    </a:solidFill>
                  </a:rPr>
                  <a:t>the</a:t>
                </a:r>
                <a:r>
                  <a:rPr lang="en-US" spc="40" dirty="0">
                    <a:solidFill>
                      <a:schemeClr val="tx1"/>
                    </a:solidFill>
                  </a:rPr>
                  <a:t> </a:t>
                </a:r>
                <a:r>
                  <a:rPr lang="en-US" spc="-5" dirty="0">
                    <a:solidFill>
                      <a:schemeClr val="tx1"/>
                    </a:solidFill>
                  </a:rPr>
                  <a:t>slope </a:t>
                </a:r>
                <a:r>
                  <a:rPr lang="en-US" i="1" spc="-10" dirty="0">
                    <a:solidFill>
                      <a:schemeClr val="tx1"/>
                    </a:solidFill>
                  </a:rPr>
                  <a:t>F</a:t>
                </a:r>
                <a:r>
                  <a:rPr lang="en-US" i="1" spc="-160" dirty="0">
                    <a:solidFill>
                      <a:schemeClr val="tx1"/>
                    </a:solidFill>
                  </a:rPr>
                  <a:t> </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i="1" spc="45" dirty="0">
                    <a:solidFill>
                      <a:schemeClr val="tx1"/>
                    </a:solidFill>
                  </a:rPr>
                  <a:t>y</a:t>
                </a:r>
                <a:r>
                  <a:rPr lang="en-US" spc="-5" dirty="0">
                    <a:solidFill>
                      <a:schemeClr val="tx1"/>
                    </a:solidFill>
                  </a:rPr>
                  <a:t>)</a:t>
                </a:r>
                <a:r>
                  <a:rPr lang="en-US" spc="40" dirty="0">
                    <a:solidFill>
                      <a:schemeClr val="tx1"/>
                    </a:solidFill>
                  </a:rPr>
                  <a:t> </a:t>
                </a:r>
                <a:r>
                  <a:rPr lang="en-US" spc="-10" dirty="0">
                    <a:solidFill>
                      <a:schemeClr val="tx1"/>
                    </a:solidFill>
                  </a:rPr>
                  <a:t>since</a:t>
                </a:r>
                <a:r>
                  <a:rPr lang="en-US" spc="4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40" dirty="0">
                    <a:solidFill>
                      <a:schemeClr val="tx1"/>
                    </a:solidFill>
                  </a:rPr>
                  <a:t> </a:t>
                </a:r>
                <a:r>
                  <a:rPr lang="en-US" spc="-10" dirty="0">
                    <a:solidFill>
                      <a:schemeClr val="tx1"/>
                    </a:solidFill>
                  </a:rPr>
                  <a:t>differentia</a:t>
                </a:r>
                <a:r>
                  <a:rPr lang="en-US" spc="-5" dirty="0">
                    <a:solidFill>
                      <a:schemeClr val="tx1"/>
                    </a:solidFill>
                  </a:rPr>
                  <a:t>l</a:t>
                </a:r>
                <a:r>
                  <a:rPr lang="en-US" spc="45" dirty="0">
                    <a:solidFill>
                      <a:schemeClr val="tx1"/>
                    </a:solidFill>
                  </a:rPr>
                  <a:t> </a:t>
                </a:r>
                <a:r>
                  <a:rPr lang="en-US" spc="-10" dirty="0">
                    <a:solidFill>
                      <a:schemeClr val="tx1"/>
                    </a:solidFill>
                  </a:rPr>
                  <a:t>equatio</a:t>
                </a:r>
                <a:r>
                  <a:rPr lang="en-US" spc="-5" dirty="0">
                    <a:solidFill>
                      <a:schemeClr val="tx1"/>
                    </a:solidFill>
                  </a:rPr>
                  <a:t>n</a:t>
                </a:r>
                <a:r>
                  <a:rPr lang="en-US" spc="45" dirty="0">
                    <a:solidFill>
                      <a:schemeClr val="tx1"/>
                    </a:solidFill>
                  </a:rPr>
                  <a:t> </a:t>
                </a:r>
                <a:r>
                  <a:rPr lang="en-US" spc="-5" dirty="0">
                    <a:solidFill>
                      <a:schemeClr val="tx1"/>
                    </a:solidFill>
                  </a:rPr>
                  <a:t>r</a:t>
                </a:r>
                <a:r>
                  <a:rPr lang="en-US" spc="-10" dirty="0">
                    <a:solidFill>
                      <a:schemeClr val="tx1"/>
                    </a:solidFill>
                  </a:rPr>
                  <a:t>equire</a:t>
                </a:r>
                <a:r>
                  <a:rPr lang="en-US" spc="-5" dirty="0">
                    <a:solidFill>
                      <a:schemeClr val="tx1"/>
                    </a:solidFill>
                  </a:rPr>
                  <a:t>s</a:t>
                </a:r>
                <a:r>
                  <a:rPr lang="en-US" spc="114" dirty="0">
                    <a:solidFill>
                      <a:schemeClr val="tx1"/>
                    </a:solidFill>
                  </a:rPr>
                  <a:t> </a:t>
                </a:r>
                <a:r>
                  <a:rPr lang="en-US" i="1" spc="-10" dirty="0">
                    <a:solidFill>
                      <a:schemeClr val="tx1"/>
                    </a:solidFill>
                  </a:rPr>
                  <a:t>F</a:t>
                </a:r>
                <a:r>
                  <a:rPr lang="en-US" i="1" spc="-160" dirty="0">
                    <a:solidFill>
                      <a:schemeClr val="tx1"/>
                    </a:solidFill>
                  </a:rPr>
                  <a:t> </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i="1" spc="45" dirty="0">
                    <a:solidFill>
                      <a:schemeClr val="tx1"/>
                    </a:solidFill>
                  </a:rPr>
                  <a:t>y</a:t>
                </a:r>
                <a:r>
                  <a:rPr lang="en-US" spc="-5" dirty="0">
                    <a:solidFill>
                      <a:schemeClr val="tx1"/>
                    </a:solidFill>
                  </a:rPr>
                  <a:t>)</a:t>
                </a:r>
                <a:r>
                  <a:rPr lang="en-US" spc="40" dirty="0">
                    <a:solidFill>
                      <a:schemeClr val="tx1"/>
                    </a:solidFill>
                  </a:rPr>
                  <a:t> </a:t>
                </a:r>
                <a:r>
                  <a:rPr lang="en-US" spc="-5" dirty="0">
                    <a:solidFill>
                      <a:schemeClr val="tx1"/>
                    </a:solidFill>
                  </a:rPr>
                  <a:t>to </a:t>
                </a:r>
                <a:r>
                  <a:rPr lang="en-US" spc="-10" dirty="0">
                    <a:solidFill>
                      <a:schemeClr val="tx1"/>
                    </a:solidFill>
                  </a:rPr>
                  <a:t>b</a:t>
                </a:r>
                <a:r>
                  <a:rPr lang="en-US" spc="-5" dirty="0">
                    <a:solidFill>
                      <a:schemeClr val="tx1"/>
                    </a:solidFill>
                  </a:rPr>
                  <a:t>e</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s</a:t>
                </a:r>
                <a:r>
                  <a:rPr lang="en-US" spc="-10" dirty="0">
                    <a:solidFill>
                      <a:schemeClr val="tx1"/>
                    </a:solidFill>
                  </a:rPr>
                  <a:t>lop</a:t>
                </a:r>
                <a:r>
                  <a:rPr lang="en-US" spc="-5" dirty="0">
                    <a:solidFill>
                      <a:schemeClr val="tx1"/>
                    </a:solidFill>
                  </a:rPr>
                  <a:t>e</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10" dirty="0">
                    <a:solidFill>
                      <a:schemeClr val="tx1"/>
                    </a:solidFill>
                  </a:rPr>
                  <a:t>grap</a:t>
                </a:r>
                <a:r>
                  <a:rPr lang="en-US" spc="-5" dirty="0">
                    <a:solidFill>
                      <a:schemeClr val="tx1"/>
                    </a:solidFill>
                  </a:rPr>
                  <a:t>h</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s</a:t>
                </a:r>
                <a:r>
                  <a:rPr lang="en-US" spc="-10" dirty="0">
                    <a:solidFill>
                      <a:schemeClr val="tx1"/>
                    </a:solidFill>
                  </a:rPr>
                  <a:t>olutio</a:t>
                </a:r>
                <a:r>
                  <a:rPr lang="en-US" spc="-5" dirty="0">
                    <a:solidFill>
                      <a:schemeClr val="tx1"/>
                    </a:solidFill>
                  </a:rPr>
                  <a:t>n</a:t>
                </a:r>
                <a:r>
                  <a:rPr lang="en-US" spc="-15" dirty="0">
                    <a:solidFill>
                      <a:schemeClr val="tx1"/>
                    </a:solidFill>
                  </a:rPr>
                  <a:t> </a:t>
                </a:r>
                <a:r>
                  <a:rPr lang="en-US" spc="-10" dirty="0">
                    <a:solidFill>
                      <a:schemeClr val="tx1"/>
                    </a:solidFill>
                  </a:rPr>
                  <a:t>a</a:t>
                </a:r>
                <a:r>
                  <a:rPr lang="en-US" spc="-5" dirty="0">
                    <a:solidFill>
                      <a:schemeClr val="tx1"/>
                    </a:solidFill>
                  </a:rPr>
                  <a:t>t</a:t>
                </a:r>
                <a:r>
                  <a:rPr lang="en-US" spc="-15" dirty="0">
                    <a:solidFill>
                      <a:schemeClr val="tx1"/>
                    </a:solidFill>
                  </a:rPr>
                  <a:t> </a:t>
                </a:r>
                <a:r>
                  <a:rPr lang="en-US" spc="-5" dirty="0">
                    <a:solidFill>
                      <a:schemeClr val="tx1"/>
                    </a:solidFill>
                  </a:rPr>
                  <a:t>t</a:t>
                </a:r>
                <a:r>
                  <a:rPr lang="en-US" spc="-10" dirty="0">
                    <a:solidFill>
                      <a:schemeClr val="tx1"/>
                    </a:solidFill>
                  </a:rPr>
                  <a:t>ha</a:t>
                </a:r>
                <a:r>
                  <a:rPr lang="en-US" spc="-5" dirty="0">
                    <a:solidFill>
                      <a:schemeClr val="tx1"/>
                    </a:solidFill>
                  </a:rPr>
                  <a:t>t</a:t>
                </a:r>
                <a:r>
                  <a:rPr lang="en-US" spc="-15" dirty="0">
                    <a:solidFill>
                      <a:schemeClr val="tx1"/>
                    </a:solidFill>
                  </a:rPr>
                  <a:t> </a:t>
                </a:r>
                <a:r>
                  <a:rPr lang="en-US" spc="-10" dirty="0">
                    <a:solidFill>
                      <a:schemeClr val="tx1"/>
                    </a:solidFill>
                  </a:rPr>
                  <a:t>point</a:t>
                </a:r>
                <a:r>
                  <a:rPr lang="en-US" spc="-5" dirty="0">
                    <a:solidFill>
                      <a:schemeClr val="tx1"/>
                    </a:solidFill>
                  </a:rPr>
                  <a:t>.</a:t>
                </a:r>
                <a:r>
                  <a:rPr lang="en-US" spc="-15" dirty="0">
                    <a:solidFill>
                      <a:schemeClr val="tx1"/>
                    </a:solidFill>
                  </a:rPr>
                  <a:t> </a:t>
                </a:r>
              </a:p>
              <a:p>
                <a:pPr marL="0" marR="5080" indent="0">
                  <a:lnSpc>
                    <a:spcPct val="100000"/>
                  </a:lnSpc>
                  <a:buNone/>
                </a:pPr>
                <a:r>
                  <a:rPr lang="en-US" spc="-15" dirty="0">
                    <a:solidFill>
                      <a:schemeClr val="tx1"/>
                    </a:solidFill>
                  </a:rPr>
                  <a:t>T</a:t>
                </a:r>
                <a:r>
                  <a:rPr lang="en-US" spc="-5" dirty="0">
                    <a:solidFill>
                      <a:schemeClr val="tx1"/>
                    </a:solidFill>
                  </a:rPr>
                  <a:t>o</a:t>
                </a:r>
                <a:r>
                  <a:rPr lang="en-US" spc="-15" dirty="0">
                    <a:solidFill>
                      <a:schemeClr val="tx1"/>
                    </a:solidFill>
                  </a:rPr>
                  <a:t> </a:t>
                </a:r>
                <a:r>
                  <a:rPr lang="en-US" spc="-10" dirty="0">
                    <a:solidFill>
                      <a:schemeClr val="tx1"/>
                    </a:solidFill>
                  </a:rPr>
                  <a:t>visualiz</a:t>
                </a:r>
                <a:r>
                  <a:rPr lang="en-US" spc="-5" dirty="0">
                    <a:solidFill>
                      <a:schemeClr val="tx1"/>
                    </a:solidFill>
                  </a:rPr>
                  <a:t>e</a:t>
                </a:r>
                <a:r>
                  <a:rPr lang="en-US" spc="-15" dirty="0">
                    <a:solidFill>
                      <a:schemeClr val="tx1"/>
                    </a:solidFill>
                  </a:rPr>
                  <a:t> </a:t>
                </a:r>
                <a:r>
                  <a:rPr lang="en-US" spc="-5" dirty="0">
                    <a:solidFill>
                      <a:schemeClr val="tx1"/>
                    </a:solidFill>
                  </a:rPr>
                  <a:t>t</a:t>
                </a:r>
                <a:r>
                  <a:rPr lang="en-US" spc="-10" dirty="0">
                    <a:solidFill>
                      <a:schemeClr val="tx1"/>
                    </a:solidFill>
                  </a:rPr>
                  <a:t>hi</a:t>
                </a:r>
                <a:r>
                  <a:rPr lang="en-US" spc="-5" dirty="0">
                    <a:solidFill>
                      <a:schemeClr val="tx1"/>
                    </a:solidFill>
                  </a:rPr>
                  <a:t>s</a:t>
                </a:r>
                <a:r>
                  <a:rPr lang="en-US" spc="-15" dirty="0">
                    <a:solidFill>
                      <a:schemeClr val="tx1"/>
                    </a:solidFill>
                  </a:rPr>
                  <a:t> </a:t>
                </a:r>
                <a:r>
                  <a:rPr lang="en-US" spc="-5" dirty="0">
                    <a:solidFill>
                      <a:schemeClr val="tx1"/>
                    </a:solidFill>
                  </a:rPr>
                  <a:t>s</a:t>
                </a:r>
                <a:r>
                  <a:rPr lang="en-US" spc="-10" dirty="0">
                    <a:solidFill>
                      <a:schemeClr val="tx1"/>
                    </a:solidFill>
                  </a:rPr>
                  <a:t>e</a:t>
                </a:r>
                <a:r>
                  <a:rPr lang="en-US" spc="-5" dirty="0">
                    <a:solidFill>
                      <a:schemeClr val="tx1"/>
                    </a:solidFill>
                  </a:rPr>
                  <a:t>t</a:t>
                </a:r>
                <a:r>
                  <a:rPr lang="en-US" spc="-15" dirty="0">
                    <a:solidFill>
                      <a:schemeClr val="tx1"/>
                    </a:solidFill>
                  </a:rPr>
                  <a:t> </a:t>
                </a:r>
                <a:r>
                  <a:rPr lang="en-US" spc="-10" dirty="0">
                    <a:solidFill>
                      <a:schemeClr val="tx1"/>
                    </a:solidFill>
                  </a:rPr>
                  <a:t>o</a:t>
                </a:r>
                <a:r>
                  <a:rPr lang="en-US" spc="-5" dirty="0">
                    <a:solidFill>
                      <a:schemeClr val="tx1"/>
                    </a:solidFill>
                  </a:rPr>
                  <a:t>f</a:t>
                </a:r>
                <a:r>
                  <a:rPr lang="en-US" spc="-15" dirty="0">
                    <a:solidFill>
                      <a:schemeClr val="tx1"/>
                    </a:solidFill>
                  </a:rPr>
                  <a:t> </a:t>
                </a:r>
                <a:r>
                  <a:rPr lang="en-US" spc="-10" dirty="0">
                    <a:solidFill>
                      <a:schemeClr val="tx1"/>
                    </a:solidFill>
                  </a:rPr>
                  <a:t>instructions, w</a:t>
                </a:r>
                <a:r>
                  <a:rPr lang="en-US" spc="-5" dirty="0">
                    <a:solidFill>
                      <a:schemeClr val="tx1"/>
                    </a:solidFill>
                  </a:rPr>
                  <a:t>e</a:t>
                </a:r>
                <a:r>
                  <a:rPr lang="en-US" spc="-30" dirty="0">
                    <a:solidFill>
                      <a:schemeClr val="tx1"/>
                    </a:solidFill>
                  </a:rPr>
                  <a:t> </a:t>
                </a:r>
                <a:r>
                  <a:rPr lang="en-US" spc="-10" dirty="0">
                    <a:solidFill>
                      <a:schemeClr val="tx1"/>
                    </a:solidFill>
                  </a:rPr>
                  <a:t>draw</a:t>
                </a:r>
                <a:r>
                  <a:rPr lang="en-US" spc="-30" dirty="0">
                    <a:solidFill>
                      <a:schemeClr val="tx1"/>
                    </a:solidFill>
                  </a:rPr>
                  <a:t> </a:t>
                </a:r>
                <a:r>
                  <a:rPr lang="en-US" spc="-5" dirty="0">
                    <a:solidFill>
                      <a:schemeClr val="tx1"/>
                    </a:solidFill>
                  </a:rPr>
                  <a:t>a</a:t>
                </a:r>
                <a:r>
                  <a:rPr lang="en-US" spc="-35" dirty="0">
                    <a:solidFill>
                      <a:schemeClr val="tx1"/>
                    </a:solidFill>
                  </a:rPr>
                  <a:t> </a:t>
                </a:r>
                <a:r>
                  <a:rPr lang="en-US" b="1" i="1" spc="-5" dirty="0">
                    <a:solidFill>
                      <a:schemeClr val="tx1"/>
                    </a:solidFill>
                  </a:rPr>
                  <a:t>slope</a:t>
                </a:r>
                <a:r>
                  <a:rPr lang="en-US" b="1" i="1" spc="-30" dirty="0">
                    <a:solidFill>
                      <a:schemeClr val="tx1"/>
                    </a:solidFill>
                  </a:rPr>
                  <a:t> </a:t>
                </a:r>
                <a:r>
                  <a:rPr lang="en-US" b="1" i="1" spc="-5" dirty="0">
                    <a:solidFill>
                      <a:schemeClr val="tx1"/>
                    </a:solidFill>
                  </a:rPr>
                  <a:t>fiel</a:t>
                </a:r>
                <a:r>
                  <a:rPr lang="en-US" b="1" i="1" spc="-15" dirty="0">
                    <a:solidFill>
                      <a:schemeClr val="tx1"/>
                    </a:solidFill>
                  </a:rPr>
                  <a:t>d</a:t>
                </a:r>
                <a:r>
                  <a:rPr lang="en-US" spc="-5" dirty="0">
                    <a:solidFill>
                      <a:schemeClr val="tx1"/>
                    </a:solidFill>
                  </a:rPr>
                  <a:t>,</a:t>
                </a:r>
                <a:r>
                  <a:rPr lang="en-US" spc="-35" dirty="0">
                    <a:solidFill>
                      <a:schemeClr val="tx1"/>
                    </a:solidFill>
                  </a:rPr>
                  <a:t> </a:t>
                </a:r>
                <a:r>
                  <a:rPr lang="en-US" spc="-15" dirty="0">
                    <a:solidFill>
                      <a:schemeClr val="tx1"/>
                    </a:solidFill>
                  </a:rPr>
                  <a:t>w</a:t>
                </a:r>
                <a:r>
                  <a:rPr lang="en-US" spc="-5" dirty="0">
                    <a:solidFill>
                      <a:schemeClr val="tx1"/>
                    </a:solidFill>
                  </a:rPr>
                  <a:t>hich</a:t>
                </a:r>
                <a:r>
                  <a:rPr lang="en-US" spc="-30" dirty="0">
                    <a:solidFill>
                      <a:schemeClr val="tx1"/>
                    </a:solidFill>
                  </a:rPr>
                  <a:t> </a:t>
                </a:r>
                <a:r>
                  <a:rPr lang="en-US" spc="-5" dirty="0">
                    <a:solidFill>
                      <a:schemeClr val="tx1"/>
                    </a:solidFill>
                  </a:rPr>
                  <a:t>is</a:t>
                </a:r>
                <a:r>
                  <a:rPr lang="en-US" spc="-35" dirty="0">
                    <a:solidFill>
                      <a:schemeClr val="tx1"/>
                    </a:solidFill>
                  </a:rPr>
                  <a:t> </a:t>
                </a:r>
                <a:r>
                  <a:rPr lang="en-US" spc="-5" dirty="0">
                    <a:solidFill>
                      <a:schemeClr val="tx1"/>
                    </a:solidFill>
                  </a:rPr>
                  <a:t>an</a:t>
                </a:r>
                <a:r>
                  <a:rPr lang="en-US" spc="-30" dirty="0">
                    <a:solidFill>
                      <a:schemeClr val="tx1"/>
                    </a:solidFill>
                  </a:rPr>
                  <a:t> </a:t>
                </a:r>
                <a:r>
                  <a:rPr lang="en-US" spc="-5" dirty="0">
                    <a:solidFill>
                      <a:schemeClr val="tx1"/>
                    </a:solidFill>
                  </a:rPr>
                  <a:t>array</a:t>
                </a:r>
                <a:r>
                  <a:rPr lang="en-US" spc="-30" dirty="0">
                    <a:solidFill>
                      <a:schemeClr val="tx1"/>
                    </a:solidFill>
                  </a:rPr>
                  <a:t> </a:t>
                </a:r>
                <a:r>
                  <a:rPr lang="en-US" spc="-10" dirty="0">
                    <a:solidFill>
                      <a:schemeClr val="tx1"/>
                    </a:solidFill>
                  </a:rPr>
                  <a:t>o</a:t>
                </a:r>
                <a:r>
                  <a:rPr lang="en-US" spc="-5" dirty="0">
                    <a:solidFill>
                      <a:schemeClr val="tx1"/>
                    </a:solidFill>
                  </a:rPr>
                  <a:t>f</a:t>
                </a:r>
                <a:r>
                  <a:rPr lang="en-US" spc="-30" dirty="0">
                    <a:solidFill>
                      <a:schemeClr val="tx1"/>
                    </a:solidFill>
                  </a:rPr>
                  <a:t> </a:t>
                </a:r>
                <a:r>
                  <a:rPr lang="en-US" spc="-5" dirty="0">
                    <a:solidFill>
                      <a:schemeClr val="tx1"/>
                    </a:solidFill>
                  </a:rPr>
                  <a:t>small</a:t>
                </a:r>
                <a:r>
                  <a:rPr lang="en-US" spc="-35" dirty="0">
                    <a:solidFill>
                      <a:schemeClr val="tx1"/>
                    </a:solidFill>
                  </a:rPr>
                  <a:t> </a:t>
                </a:r>
                <a:r>
                  <a:rPr lang="en-US" spc="-5" dirty="0">
                    <a:solidFill>
                      <a:schemeClr val="tx1"/>
                    </a:solidFill>
                  </a:rPr>
                  <a:t>segments</a:t>
                </a:r>
                <a:r>
                  <a:rPr lang="en-US" spc="-30" dirty="0">
                    <a:solidFill>
                      <a:schemeClr val="tx1"/>
                    </a:solidFill>
                  </a:rPr>
                  <a:t> </a:t>
                </a:r>
                <a:r>
                  <a:rPr lang="en-US" spc="-10" dirty="0">
                    <a:solidFill>
                      <a:schemeClr val="tx1"/>
                    </a:solidFill>
                  </a:rPr>
                  <a:t>o</a:t>
                </a:r>
                <a:r>
                  <a:rPr lang="en-US" spc="-5" dirty="0">
                    <a:solidFill>
                      <a:schemeClr val="tx1"/>
                    </a:solidFill>
                  </a:rPr>
                  <a:t>f</a:t>
                </a:r>
                <a:r>
                  <a:rPr lang="en-US" spc="-30" dirty="0">
                    <a:solidFill>
                      <a:schemeClr val="tx1"/>
                    </a:solidFill>
                  </a:rPr>
                  <a:t> </a:t>
                </a:r>
                <a:r>
                  <a:rPr lang="en-US" spc="-5" dirty="0">
                    <a:solidFill>
                      <a:schemeClr val="tx1"/>
                    </a:solidFill>
                  </a:rPr>
                  <a:t>slope</a:t>
                </a:r>
                <a:r>
                  <a:rPr lang="en-US" spc="35" dirty="0">
                    <a:solidFill>
                      <a:schemeClr val="tx1"/>
                    </a:solidFill>
                  </a:rPr>
                  <a:t> </a:t>
                </a:r>
                <a:r>
                  <a:rPr lang="en-US" i="1" spc="-10" dirty="0">
                    <a:solidFill>
                      <a:schemeClr val="tx1"/>
                    </a:solidFill>
                  </a:rPr>
                  <a:t>F</a:t>
                </a:r>
                <a:r>
                  <a:rPr lang="en-US" i="1" spc="-160" dirty="0">
                    <a:solidFill>
                      <a:schemeClr val="tx1"/>
                    </a:solidFill>
                  </a:rPr>
                  <a:t> </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i="1" spc="45" dirty="0">
                    <a:solidFill>
                      <a:schemeClr val="tx1"/>
                    </a:solidFill>
                  </a:rPr>
                  <a:t>y</a:t>
                </a:r>
                <a:r>
                  <a:rPr lang="en-US" spc="-5" dirty="0">
                    <a:solidFill>
                      <a:schemeClr val="tx1"/>
                    </a:solidFill>
                  </a:rPr>
                  <a:t>)</a:t>
                </a:r>
                <a:r>
                  <a:rPr lang="en-US" spc="-35" dirty="0">
                    <a:solidFill>
                      <a:schemeClr val="tx1"/>
                    </a:solidFill>
                  </a:rPr>
                  <a:t> </a:t>
                </a:r>
                <a:r>
                  <a:rPr lang="en-US" spc="-10" dirty="0">
                    <a:solidFill>
                      <a:schemeClr val="tx1"/>
                    </a:solidFill>
                  </a:rPr>
                  <a:t>a</a:t>
                </a:r>
                <a:r>
                  <a:rPr lang="en-US" spc="-5" dirty="0">
                    <a:solidFill>
                      <a:schemeClr val="tx1"/>
                    </a:solidFill>
                  </a:rPr>
                  <a:t>t</a:t>
                </a:r>
                <a:r>
                  <a:rPr lang="en-US" spc="-30" dirty="0">
                    <a:solidFill>
                      <a:schemeClr val="tx1"/>
                    </a:solidFill>
                  </a:rPr>
                  <a:t> </a:t>
                </a:r>
                <a:r>
                  <a:rPr lang="en-US" spc="-10" dirty="0">
                    <a:solidFill>
                      <a:schemeClr val="tx1"/>
                    </a:solidFill>
                  </a:rPr>
                  <a:t>point</a:t>
                </a:r>
                <a:r>
                  <a:rPr lang="en-US" spc="-5" dirty="0">
                    <a:solidFill>
                      <a:schemeClr val="tx1"/>
                    </a:solidFill>
                  </a:rPr>
                  <a:t>s</a:t>
                </a:r>
                <a:r>
                  <a:rPr lang="en-US" spc="-30" dirty="0">
                    <a:solidFill>
                      <a:schemeClr val="tx1"/>
                    </a:solidFill>
                  </a:rPr>
                  <a:t> </a:t>
                </a:r>
                <a:r>
                  <a:rPr lang="en-US" spc="-5" dirty="0">
                    <a:solidFill>
                      <a:schemeClr val="tx1"/>
                    </a:solidFill>
                  </a:rPr>
                  <a:t>(</a:t>
                </a:r>
                <a:r>
                  <a:rPr lang="en-US" i="1" spc="-5" dirty="0">
                    <a:solidFill>
                      <a:schemeClr val="tx1"/>
                    </a:solidFill>
                  </a:rPr>
                  <a:t>t</a:t>
                </a:r>
                <a:r>
                  <a:rPr lang="en-US" spc="-5" dirty="0">
                    <a:solidFill>
                      <a:schemeClr val="tx1"/>
                    </a:solidFill>
                  </a:rPr>
                  <a:t>,</a:t>
                </a:r>
                <a:r>
                  <a:rPr lang="en-US" spc="-25" dirty="0">
                    <a:solidFill>
                      <a:schemeClr val="tx1"/>
                    </a:solidFill>
                  </a:rPr>
                  <a:t> </a:t>
                </a:r>
                <a:r>
                  <a:rPr lang="en-US" i="1" spc="45" dirty="0">
                    <a:solidFill>
                      <a:schemeClr val="tx1"/>
                    </a:solidFill>
                  </a:rPr>
                  <a:t>y</a:t>
                </a:r>
                <a:r>
                  <a:rPr lang="en-US" spc="-5" dirty="0">
                    <a:solidFill>
                      <a:schemeClr val="tx1"/>
                    </a:solidFill>
                  </a:rPr>
                  <a:t>) lying</a:t>
                </a:r>
                <a:r>
                  <a:rPr lang="en-US" spc="10" dirty="0">
                    <a:solidFill>
                      <a:schemeClr val="tx1"/>
                    </a:solidFill>
                  </a:rPr>
                  <a:t> </a:t>
                </a:r>
                <a:r>
                  <a:rPr lang="en-US" spc="-10" dirty="0">
                    <a:solidFill>
                      <a:schemeClr val="tx1"/>
                    </a:solidFill>
                  </a:rPr>
                  <a:t>o</a:t>
                </a:r>
                <a:r>
                  <a:rPr lang="en-US" spc="-5" dirty="0">
                    <a:solidFill>
                      <a:schemeClr val="tx1"/>
                    </a:solidFill>
                  </a:rPr>
                  <a:t>n</a:t>
                </a:r>
                <a:r>
                  <a:rPr lang="en-US" spc="10" dirty="0">
                    <a:solidFill>
                      <a:schemeClr val="tx1"/>
                    </a:solidFill>
                  </a:rPr>
                  <a:t> </a:t>
                </a:r>
                <a:r>
                  <a:rPr lang="en-US" spc="-5" dirty="0">
                    <a:solidFill>
                      <a:schemeClr val="tx1"/>
                    </a:solidFill>
                  </a:rPr>
                  <a:t>a</a:t>
                </a:r>
                <a:r>
                  <a:rPr lang="en-US" spc="10" dirty="0">
                    <a:solidFill>
                      <a:schemeClr val="tx1"/>
                    </a:solidFill>
                  </a:rPr>
                  <a:t> </a:t>
                </a:r>
                <a:r>
                  <a:rPr lang="en-US" spc="-5" dirty="0">
                    <a:solidFill>
                      <a:schemeClr val="tx1"/>
                    </a:solidFill>
                  </a:rPr>
                  <a:t>rectangular</a:t>
                </a:r>
                <a:r>
                  <a:rPr lang="en-US" spc="10" dirty="0">
                    <a:solidFill>
                      <a:schemeClr val="tx1"/>
                    </a:solidFill>
                  </a:rPr>
                  <a:t> </a:t>
                </a:r>
                <a:r>
                  <a:rPr lang="en-US" spc="-5" dirty="0">
                    <a:solidFill>
                      <a:schemeClr val="tx1"/>
                    </a:solidFill>
                  </a:rPr>
                  <a:t>grid</a:t>
                </a:r>
                <a:r>
                  <a:rPr lang="en-US" spc="10" dirty="0">
                    <a:solidFill>
                      <a:schemeClr val="tx1"/>
                    </a:solidFill>
                  </a:rPr>
                  <a:t> </a:t>
                </a:r>
                <a:r>
                  <a:rPr lang="en-US" spc="-5" dirty="0">
                    <a:solidFill>
                      <a:schemeClr val="tx1"/>
                    </a:solidFill>
                  </a:rPr>
                  <a:t>in</a:t>
                </a:r>
                <a:r>
                  <a:rPr lang="en-US" spc="10" dirty="0">
                    <a:solidFill>
                      <a:schemeClr val="tx1"/>
                    </a:solidFill>
                  </a:rPr>
                  <a:t> </a:t>
                </a:r>
                <a:r>
                  <a:rPr lang="en-US" spc="-5" dirty="0">
                    <a:solidFill>
                      <a:schemeClr val="tx1"/>
                    </a:solidFill>
                  </a:rPr>
                  <a:t>the</a:t>
                </a:r>
                <a:r>
                  <a:rPr lang="en-US" spc="10" dirty="0">
                    <a:solidFill>
                      <a:schemeClr val="tx1"/>
                    </a:solidFill>
                  </a:rPr>
                  <a:t> </a:t>
                </a:r>
                <a:r>
                  <a:rPr lang="en-US" spc="-10" dirty="0">
                    <a:solidFill>
                      <a:schemeClr val="tx1"/>
                    </a:solidFill>
                  </a:rPr>
                  <a:t>p</a:t>
                </a:r>
                <a:r>
                  <a:rPr lang="en-US" spc="-5" dirty="0">
                    <a:solidFill>
                      <a:schemeClr val="tx1"/>
                    </a:solidFill>
                  </a:rPr>
                  <a:t>lane</a:t>
                </a:r>
                <a:r>
                  <a:rPr lang="en-US" spc="10" dirty="0">
                    <a:solidFill>
                      <a:schemeClr val="tx1"/>
                    </a:solidFill>
                  </a:rPr>
                  <a:t> </a:t>
                </a:r>
                <a:r>
                  <a:rPr lang="en-US" spc="-5" dirty="0">
                    <a:solidFill>
                      <a:schemeClr val="tx1"/>
                    </a:solidFill>
                  </a:rPr>
                  <a:t>as</a:t>
                </a:r>
                <a:r>
                  <a:rPr lang="en-US" spc="10" dirty="0">
                    <a:solidFill>
                      <a:schemeClr val="tx1"/>
                    </a:solidFill>
                  </a:rPr>
                  <a:t> </a:t>
                </a:r>
                <a:r>
                  <a:rPr lang="en-US" spc="-5" dirty="0">
                    <a:solidFill>
                      <a:schemeClr val="tx1"/>
                    </a:solidFill>
                  </a:rPr>
                  <a:t>in</a:t>
                </a:r>
                <a:r>
                  <a:rPr lang="en-US" spc="10" dirty="0">
                    <a:solidFill>
                      <a:schemeClr val="tx1"/>
                    </a:solidFill>
                  </a:rPr>
                  <a:t> </a:t>
                </a:r>
                <a:r>
                  <a:rPr lang="en-US" spc="-5" dirty="0">
                    <a:solidFill>
                      <a:schemeClr val="tx1"/>
                    </a:solidFill>
                  </a:rPr>
                  <a:t>Figure</a:t>
                </a:r>
                <a:r>
                  <a:rPr lang="en-US" spc="10" dirty="0">
                    <a:solidFill>
                      <a:schemeClr val="tx1"/>
                    </a:solidFill>
                  </a:rPr>
                  <a:t> </a:t>
                </a:r>
                <a:r>
                  <a:rPr lang="en-US" spc="-10" dirty="0">
                    <a:solidFill>
                      <a:schemeClr val="tx1"/>
                    </a:solidFill>
                  </a:rPr>
                  <a:t>1</a:t>
                </a:r>
                <a:r>
                  <a:rPr lang="en-US" spc="-5" dirty="0">
                    <a:solidFill>
                      <a:schemeClr val="tx1"/>
                    </a:solidFill>
                  </a:rPr>
                  <a:t>.</a:t>
                </a:r>
                <a:r>
                  <a:rPr lang="en-US" spc="10" dirty="0">
                    <a:solidFill>
                      <a:schemeClr val="tx1"/>
                    </a:solidFill>
                  </a:rPr>
                  <a:t> </a:t>
                </a:r>
              </a:p>
              <a:p>
                <a:pPr marL="0" marR="5080" indent="0">
                  <a:lnSpc>
                    <a:spcPct val="100000"/>
                  </a:lnSpc>
                  <a:buNone/>
                </a:pPr>
                <a:r>
                  <a:rPr lang="en-US" spc="-5" dirty="0">
                    <a:solidFill>
                      <a:schemeClr val="tx1"/>
                    </a:solidFill>
                  </a:rPr>
                  <a:t>Solutions</a:t>
                </a:r>
                <a:r>
                  <a:rPr lang="en-US" spc="10" dirty="0">
                    <a:solidFill>
                      <a:schemeClr val="tx1"/>
                    </a:solidFill>
                  </a:rPr>
                  <a:t> </a:t>
                </a:r>
                <a:r>
                  <a:rPr lang="en-US" spc="-5" dirty="0">
                    <a:solidFill>
                      <a:schemeClr val="tx1"/>
                    </a:solidFill>
                  </a:rPr>
                  <a:t>to</a:t>
                </a:r>
                <a:r>
                  <a:rPr lang="en-US" spc="10" dirty="0">
                    <a:solidFill>
                      <a:schemeClr val="tx1"/>
                    </a:solidFill>
                  </a:rPr>
                  <a:t> </a:t>
                </a:r>
                <a:r>
                  <a:rPr lang="en-US" spc="-5" dirty="0">
                    <a:solidFill>
                      <a:schemeClr val="tx1"/>
                    </a:solidFill>
                  </a:rPr>
                  <a:t>the</a:t>
                </a:r>
                <a:r>
                  <a:rPr lang="en-US" spc="10" dirty="0">
                    <a:solidFill>
                      <a:schemeClr val="tx1"/>
                    </a:solidFill>
                  </a:rPr>
                  <a:t> </a:t>
                </a:r>
                <a:r>
                  <a:rPr lang="en-US" spc="-10" dirty="0">
                    <a:solidFill>
                      <a:schemeClr val="tx1"/>
                    </a:solidFill>
                  </a:rPr>
                  <a:t>d</a:t>
                </a:r>
                <a:r>
                  <a:rPr lang="en-US" spc="-5" dirty="0">
                    <a:solidFill>
                      <a:schemeClr val="tx1"/>
                    </a:solidFill>
                  </a:rPr>
                  <a:t>ifferential</a:t>
                </a:r>
                <a:r>
                  <a:rPr lang="en-US" spc="10" dirty="0">
                    <a:solidFill>
                      <a:schemeClr val="tx1"/>
                    </a:solidFill>
                  </a:rPr>
                  <a:t> </a:t>
                </a:r>
                <a:r>
                  <a:rPr lang="en-US" spc="-5" dirty="0">
                    <a:solidFill>
                      <a:schemeClr val="tx1"/>
                    </a:solidFill>
                  </a:rPr>
                  <a:t>equation </a:t>
                </a: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𝑑𝑦</m:t>
                        </m:r>
                      </m:num>
                      <m:den>
                        <m:r>
                          <a:rPr lang="en-US" i="1">
                            <a:solidFill>
                              <a:schemeClr val="tx1"/>
                            </a:solidFill>
                            <a:latin typeface="Cambria Math" panose="02040503050406030204" pitchFamily="18" charset="0"/>
                          </a:rPr>
                          <m:t>𝑑𝑡</m:t>
                        </m:r>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𝐹</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e>
                    </m:d>
                  </m:oMath>
                </a14:m>
                <a:r>
                  <a:rPr lang="en-US" dirty="0">
                    <a:solidFill>
                      <a:schemeClr val="tx1"/>
                    </a:solidFill>
                  </a:rPr>
                  <a:t> </a:t>
                </a:r>
                <a:r>
                  <a:rPr lang="en-US" spc="-15" dirty="0">
                    <a:solidFill>
                      <a:schemeClr val="tx1"/>
                    </a:solidFill>
                  </a:rPr>
                  <a:t>mus</a:t>
                </a:r>
                <a:r>
                  <a:rPr lang="en-US" spc="-5" dirty="0">
                    <a:solidFill>
                      <a:schemeClr val="tx1"/>
                    </a:solidFill>
                  </a:rPr>
                  <a:t>t</a:t>
                </a:r>
                <a:r>
                  <a:rPr lang="en-US" spc="70" dirty="0">
                    <a:solidFill>
                      <a:schemeClr val="tx1"/>
                    </a:solidFill>
                  </a:rPr>
                  <a:t> </a:t>
                </a:r>
                <a:r>
                  <a:rPr lang="en-US" spc="-10" dirty="0">
                    <a:solidFill>
                      <a:schemeClr val="tx1"/>
                    </a:solidFill>
                  </a:rPr>
                  <a:t>hav</a:t>
                </a:r>
                <a:r>
                  <a:rPr lang="en-US" spc="-5" dirty="0">
                    <a:solidFill>
                      <a:schemeClr val="tx1"/>
                    </a:solidFill>
                  </a:rPr>
                  <a:t>e</a:t>
                </a:r>
                <a:r>
                  <a:rPr lang="en-US" spc="70" dirty="0">
                    <a:solidFill>
                      <a:schemeClr val="tx1"/>
                    </a:solidFill>
                  </a:rPr>
                  <a:t> </a:t>
                </a:r>
                <a:r>
                  <a:rPr lang="en-US" spc="-10" dirty="0">
                    <a:solidFill>
                      <a:schemeClr val="tx1"/>
                    </a:solidFill>
                  </a:rPr>
                  <a:t>graph</a:t>
                </a:r>
                <a:r>
                  <a:rPr lang="en-US" spc="-5" dirty="0">
                    <a:solidFill>
                      <a:schemeClr val="tx1"/>
                    </a:solidFill>
                  </a:rPr>
                  <a:t>s</a:t>
                </a:r>
                <a:r>
                  <a:rPr lang="en-US" spc="70" dirty="0">
                    <a:solidFill>
                      <a:schemeClr val="tx1"/>
                    </a:solidFill>
                  </a:rPr>
                  <a:t> </a:t>
                </a:r>
                <a:r>
                  <a:rPr lang="en-US" spc="-10" dirty="0">
                    <a:solidFill>
                      <a:schemeClr val="tx1"/>
                    </a:solidFill>
                  </a:rPr>
                  <a:t>tha</a:t>
                </a:r>
                <a:r>
                  <a:rPr lang="en-US" spc="-5" dirty="0">
                    <a:solidFill>
                      <a:schemeClr val="tx1"/>
                    </a:solidFill>
                  </a:rPr>
                  <a:t>t</a:t>
                </a:r>
                <a:r>
                  <a:rPr lang="en-US" spc="70" dirty="0">
                    <a:solidFill>
                      <a:schemeClr val="tx1"/>
                    </a:solidFill>
                  </a:rPr>
                  <a:t> </a:t>
                </a:r>
                <a:r>
                  <a:rPr lang="en-US" spc="-10" dirty="0">
                    <a:solidFill>
                      <a:schemeClr val="tx1"/>
                    </a:solidFill>
                  </a:rPr>
                  <a:t>ar</a:t>
                </a:r>
                <a:r>
                  <a:rPr lang="en-US" spc="-5" dirty="0">
                    <a:solidFill>
                      <a:schemeClr val="tx1"/>
                    </a:solidFill>
                  </a:rPr>
                  <a:t>e</a:t>
                </a:r>
                <a:r>
                  <a:rPr lang="en-US" spc="70" dirty="0">
                    <a:solidFill>
                      <a:schemeClr val="tx1"/>
                    </a:solidFill>
                  </a:rPr>
                  <a:t> </a:t>
                </a:r>
                <a:r>
                  <a:rPr lang="en-US" spc="-10" dirty="0">
                    <a:solidFill>
                      <a:schemeClr val="tx1"/>
                    </a:solidFill>
                  </a:rPr>
                  <a:t>everywher</a:t>
                </a:r>
                <a:r>
                  <a:rPr lang="en-US" spc="-5" dirty="0">
                    <a:solidFill>
                      <a:schemeClr val="tx1"/>
                    </a:solidFill>
                  </a:rPr>
                  <a:t>e</a:t>
                </a:r>
                <a:r>
                  <a:rPr lang="en-US" spc="70" dirty="0">
                    <a:solidFill>
                      <a:schemeClr val="tx1"/>
                    </a:solidFill>
                  </a:rPr>
                  <a:t> </a:t>
                </a:r>
                <a:r>
                  <a:rPr lang="en-US" spc="-5" dirty="0">
                    <a:solidFill>
                      <a:schemeClr val="tx1"/>
                    </a:solidFill>
                  </a:rPr>
                  <a:t>t</a:t>
                </a:r>
                <a:r>
                  <a:rPr lang="en-US" spc="-10" dirty="0">
                    <a:solidFill>
                      <a:schemeClr val="tx1"/>
                    </a:solidFill>
                  </a:rPr>
                  <a:t>angen</a:t>
                </a:r>
                <a:r>
                  <a:rPr lang="en-US" spc="-5" dirty="0">
                    <a:solidFill>
                      <a:schemeClr val="tx1"/>
                    </a:solidFill>
                  </a:rPr>
                  <a:t>t</a:t>
                </a:r>
                <a:r>
                  <a:rPr lang="en-US" spc="70" dirty="0">
                    <a:solidFill>
                      <a:schemeClr val="tx1"/>
                    </a:solidFill>
                  </a:rPr>
                  <a:t> </a:t>
                </a:r>
                <a:r>
                  <a:rPr lang="en-US" spc="-10" dirty="0">
                    <a:solidFill>
                      <a:schemeClr val="tx1"/>
                    </a:solidFill>
                  </a:rPr>
                  <a:t>t</a:t>
                </a:r>
                <a:r>
                  <a:rPr lang="en-US" spc="-5" dirty="0">
                    <a:solidFill>
                      <a:schemeClr val="tx1"/>
                    </a:solidFill>
                  </a:rPr>
                  <a:t>o</a:t>
                </a:r>
                <a:r>
                  <a:rPr lang="en-US" spc="70" dirty="0">
                    <a:solidFill>
                      <a:schemeClr val="tx1"/>
                    </a:solidFill>
                  </a:rPr>
                  <a:t> </a:t>
                </a:r>
                <a:r>
                  <a:rPr lang="en-US" spc="-10" dirty="0">
                    <a:solidFill>
                      <a:schemeClr val="tx1"/>
                    </a:solidFill>
                  </a:rPr>
                  <a:t>th</a:t>
                </a:r>
                <a:r>
                  <a:rPr lang="en-US" spc="-5" dirty="0">
                    <a:solidFill>
                      <a:schemeClr val="tx1"/>
                    </a:solidFill>
                  </a:rPr>
                  <a:t>e</a:t>
                </a:r>
                <a:r>
                  <a:rPr lang="en-US" spc="70" dirty="0">
                    <a:solidFill>
                      <a:schemeClr val="tx1"/>
                    </a:solidFill>
                  </a:rPr>
                  <a:t> </a:t>
                </a:r>
                <a:r>
                  <a:rPr lang="en-US" spc="-5" dirty="0">
                    <a:solidFill>
                      <a:schemeClr val="tx1"/>
                    </a:solidFill>
                  </a:rPr>
                  <a:t>s</a:t>
                </a:r>
                <a:r>
                  <a:rPr lang="en-US" spc="-10" dirty="0">
                    <a:solidFill>
                      <a:schemeClr val="tx1"/>
                    </a:solidFill>
                  </a:rPr>
                  <a:t>lop</a:t>
                </a:r>
                <a:r>
                  <a:rPr lang="en-US" spc="-5" dirty="0">
                    <a:solidFill>
                      <a:schemeClr val="tx1"/>
                    </a:solidFill>
                  </a:rPr>
                  <a:t>e</a:t>
                </a:r>
                <a:r>
                  <a:rPr lang="en-US" spc="70" dirty="0">
                    <a:solidFill>
                      <a:schemeClr val="tx1"/>
                    </a:solidFill>
                  </a:rPr>
                  <a:t> </a:t>
                </a:r>
                <a:r>
                  <a:rPr lang="en-US" spc="-10" dirty="0">
                    <a:solidFill>
                      <a:schemeClr val="tx1"/>
                    </a:solidFill>
                  </a:rPr>
                  <a:t>field</a:t>
                </a:r>
                <a:r>
                  <a:rPr lang="en-US" spc="-5" dirty="0">
                    <a:solidFill>
                      <a:schemeClr val="tx1"/>
                    </a:solidFill>
                  </a:rPr>
                  <a:t>,</a:t>
                </a:r>
                <a:r>
                  <a:rPr lang="en-US" spc="70" dirty="0">
                    <a:solidFill>
                      <a:schemeClr val="tx1"/>
                    </a:solidFill>
                  </a:rPr>
                  <a:t> </a:t>
                </a:r>
                <a:r>
                  <a:rPr lang="en-US" spc="-10" dirty="0">
                    <a:solidFill>
                      <a:schemeClr val="tx1"/>
                    </a:solidFill>
                  </a:rPr>
                  <a:t>and therefore</a:t>
                </a:r>
                <a:r>
                  <a:rPr lang="en-US" spc="-5" dirty="0">
                    <a:solidFill>
                      <a:schemeClr val="tx1"/>
                    </a:solidFill>
                  </a:rPr>
                  <a:t>,</a:t>
                </a:r>
                <a:r>
                  <a:rPr lang="en-US" spc="60" dirty="0">
                    <a:solidFill>
                      <a:schemeClr val="tx1"/>
                    </a:solidFill>
                  </a:rPr>
                  <a:t> </a:t>
                </a:r>
                <a:r>
                  <a:rPr lang="en-US" spc="-10" dirty="0">
                    <a:solidFill>
                      <a:schemeClr val="tx1"/>
                    </a:solidFill>
                  </a:rPr>
                  <a:t>withou</a:t>
                </a:r>
                <a:r>
                  <a:rPr lang="en-US" spc="-5" dirty="0">
                    <a:solidFill>
                      <a:schemeClr val="tx1"/>
                    </a:solidFill>
                  </a:rPr>
                  <a:t>t</a:t>
                </a:r>
                <a:r>
                  <a:rPr lang="en-US" spc="60" dirty="0">
                    <a:solidFill>
                      <a:schemeClr val="tx1"/>
                    </a:solidFill>
                  </a:rPr>
                  <a:t> </a:t>
                </a:r>
                <a:r>
                  <a:rPr lang="en-US" spc="-10" dirty="0">
                    <a:solidFill>
                      <a:schemeClr val="tx1"/>
                    </a:solidFill>
                  </a:rPr>
                  <a:t>knowin</a:t>
                </a:r>
                <a:r>
                  <a:rPr lang="en-US" spc="-5" dirty="0">
                    <a:solidFill>
                      <a:schemeClr val="tx1"/>
                    </a:solidFill>
                  </a:rPr>
                  <a:t>g</a:t>
                </a:r>
                <a:r>
                  <a:rPr lang="en-US" spc="6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60" dirty="0">
                    <a:solidFill>
                      <a:schemeClr val="tx1"/>
                    </a:solidFill>
                  </a:rPr>
                  <a:t> </a:t>
                </a:r>
                <a:r>
                  <a:rPr lang="en-US" spc="-10" dirty="0">
                    <a:solidFill>
                      <a:schemeClr val="tx1"/>
                    </a:solidFill>
                  </a:rPr>
                  <a:t>solutions</a:t>
                </a:r>
                <a:r>
                  <a:rPr lang="en-US" spc="-5" dirty="0">
                    <a:solidFill>
                      <a:schemeClr val="tx1"/>
                    </a:solidFill>
                  </a:rPr>
                  <a:t>,</a:t>
                </a:r>
                <a:r>
                  <a:rPr lang="en-US" spc="60" dirty="0">
                    <a:solidFill>
                      <a:schemeClr val="tx1"/>
                    </a:solidFill>
                  </a:rPr>
                  <a:t> </a:t>
                </a:r>
                <a:r>
                  <a:rPr lang="en-US" spc="-15" dirty="0">
                    <a:solidFill>
                      <a:schemeClr val="tx1"/>
                    </a:solidFill>
                  </a:rPr>
                  <a:t>w</a:t>
                </a:r>
                <a:r>
                  <a:rPr lang="en-US" spc="-5" dirty="0">
                    <a:solidFill>
                      <a:schemeClr val="tx1"/>
                    </a:solidFill>
                  </a:rPr>
                  <a:t>e</a:t>
                </a:r>
                <a:r>
                  <a:rPr lang="en-US" spc="60" dirty="0">
                    <a:solidFill>
                      <a:schemeClr val="tx1"/>
                    </a:solidFill>
                  </a:rPr>
                  <a:t> </a:t>
                </a:r>
                <a:r>
                  <a:rPr lang="en-US" spc="-10" dirty="0">
                    <a:solidFill>
                      <a:schemeClr val="tx1"/>
                    </a:solidFill>
                  </a:rPr>
                  <a:t>ca</a:t>
                </a:r>
                <a:r>
                  <a:rPr lang="en-US" spc="-5" dirty="0">
                    <a:solidFill>
                      <a:schemeClr val="tx1"/>
                    </a:solidFill>
                  </a:rPr>
                  <a:t>n</a:t>
                </a:r>
                <a:r>
                  <a:rPr lang="en-US" spc="60" dirty="0">
                    <a:solidFill>
                      <a:schemeClr val="tx1"/>
                    </a:solidFill>
                  </a:rPr>
                  <a:t> </a:t>
                </a:r>
                <a:r>
                  <a:rPr lang="en-US" spc="-10" dirty="0">
                    <a:solidFill>
                      <a:schemeClr val="tx1"/>
                    </a:solidFill>
                  </a:rPr>
                  <a:t>pictur</a:t>
                </a:r>
                <a:r>
                  <a:rPr lang="en-US" spc="-5" dirty="0">
                    <a:solidFill>
                      <a:schemeClr val="tx1"/>
                    </a:solidFill>
                  </a:rPr>
                  <a:t>e</a:t>
                </a:r>
                <a:r>
                  <a:rPr lang="en-US" spc="60" dirty="0">
                    <a:solidFill>
                      <a:schemeClr val="tx1"/>
                    </a:solidFill>
                  </a:rPr>
                  <a:t> </a:t>
                </a:r>
                <a:r>
                  <a:rPr lang="en-US" spc="-10" dirty="0">
                    <a:solidFill>
                      <a:schemeClr val="tx1"/>
                    </a:solidFill>
                  </a:rPr>
                  <a:t>how</a:t>
                </a:r>
                <a:r>
                  <a:rPr lang="en-US" spc="60" dirty="0">
                    <a:solidFill>
                      <a:schemeClr val="tx1"/>
                    </a:solidFill>
                  </a:rPr>
                  <a:t> </a:t>
                </a:r>
                <a:r>
                  <a:rPr lang="en-US" spc="-10" dirty="0">
                    <a:solidFill>
                      <a:schemeClr val="tx1"/>
                    </a:solidFill>
                  </a:rPr>
                  <a:t>thei</a:t>
                </a:r>
                <a:r>
                  <a:rPr lang="en-US" spc="-5" dirty="0">
                    <a:solidFill>
                      <a:schemeClr val="tx1"/>
                    </a:solidFill>
                  </a:rPr>
                  <a:t>r</a:t>
                </a:r>
                <a:r>
                  <a:rPr lang="en-US" spc="60" dirty="0">
                    <a:solidFill>
                      <a:schemeClr val="tx1"/>
                    </a:solidFill>
                  </a:rPr>
                  <a:t> </a:t>
                </a:r>
                <a:r>
                  <a:rPr lang="en-US" spc="-10" dirty="0">
                    <a:solidFill>
                      <a:schemeClr val="tx1"/>
                    </a:solidFill>
                  </a:rPr>
                  <a:t>graph</a:t>
                </a:r>
                <a:r>
                  <a:rPr lang="en-US" spc="-5" dirty="0">
                    <a:solidFill>
                      <a:schemeClr val="tx1"/>
                    </a:solidFill>
                  </a:rPr>
                  <a:t>s</a:t>
                </a:r>
                <a:r>
                  <a:rPr lang="en-US" spc="60" dirty="0">
                    <a:solidFill>
                      <a:schemeClr val="tx1"/>
                    </a:solidFill>
                  </a:rPr>
                  <a:t> </a:t>
                </a:r>
                <a:r>
                  <a:rPr lang="en-US" spc="-15" dirty="0">
                    <a:solidFill>
                      <a:schemeClr val="tx1"/>
                    </a:solidFill>
                  </a:rPr>
                  <a:t>mus</a:t>
                </a:r>
                <a:r>
                  <a:rPr lang="en-US" spc="-5" dirty="0">
                    <a:solidFill>
                      <a:schemeClr val="tx1"/>
                    </a:solidFill>
                  </a:rPr>
                  <a:t>t</a:t>
                </a:r>
                <a:r>
                  <a:rPr lang="en-US" spc="60" dirty="0">
                    <a:solidFill>
                      <a:schemeClr val="tx1"/>
                    </a:solidFill>
                  </a:rPr>
                  <a:t> </a:t>
                </a:r>
                <a:r>
                  <a:rPr lang="en-US" spc="-10" dirty="0">
                    <a:solidFill>
                      <a:schemeClr val="tx1"/>
                    </a:solidFill>
                  </a:rPr>
                  <a:t>appear </a:t>
                </a:r>
                <a:r>
                  <a:rPr lang="en-US" spc="-5" dirty="0">
                    <a:solidFill>
                      <a:schemeClr val="tx1"/>
                    </a:solidFill>
                  </a:rPr>
                  <a:t>within the slope field.</a:t>
                </a:r>
                <a:endParaRPr lang="en-US" dirty="0">
                  <a:solidFill>
                    <a:schemeClr val="tx1"/>
                  </a:solidFill>
                </a:endParaRPr>
              </a:p>
              <a:p>
                <a:pPr marL="12700" marR="5080" algn="just">
                  <a:lnSpc>
                    <a:spcPct val="100000"/>
                  </a:lnSpc>
                </a:pPr>
                <a:endParaRPr lang="en-US" dirty="0">
                  <a:solidFill>
                    <a:schemeClr val="tx1"/>
                  </a:solidFill>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811086" cy="4876799"/>
              </a:xfrm>
              <a:blipFill>
                <a:blip r:embed="rId2"/>
                <a:stretch>
                  <a:fillRect l="-1015" t="-875" r="-546"/>
                </a:stretch>
              </a:blipFill>
            </p:spPr>
            <p:txBody>
              <a:bodyPr/>
              <a:lstStyle/>
              <a:p>
                <a:r>
                  <a:rPr lang="en-US">
                    <a:noFill/>
                  </a:rPr>
                  <a:t> </a:t>
                </a:r>
              </a:p>
            </p:txBody>
          </p:sp>
        </mc:Fallback>
      </mc:AlternateContent>
      <p:pic>
        <p:nvPicPr>
          <p:cNvPr id="5" name="Picture 2" descr="A slope field is shown with small line segments throughout each of the four quadrants and three curves graphed with the small segments representing tangents to the graphs. Each segment has slope capital F of (t, y). The curves are solutions to d y over d t equals capital F of (t, y) and are everywhere tangent to the slope field. The horizontal axis is labeled t. The slope field is in a bordered square, with tick marks along the edges of the square, not the axes. The t values range from negative 5.5 to 5.5 in increments of 1. The y values range from negative 4.5 to 5.5 in increments of 1.  In quadrant 2, the short line segments start along the left border between (negative 5.5, 4) and (negative 5.5, 4.5). Above the line y equals 4, the line segments increase as x increases. Below the line y equals 3, the line segments decrease almost vertically through the t axis into quadrant 3. The line segments between the two horizontal lines are more horizontal then decrease slowly to more vertically. The line segments closer y equals 4.5 but below the line are horizontal and slowly increase. As the line segments move into the first quadrants, the line segments become almost vertically increasing. As the line segments decrease from quadrant 2 into quadrant 3 and reach a slope of 0 in quadrant 4, then they begin to increase almost vertically into quadrant 1. The top curve starts at the point (negative 5.5, 4.4), decreases to a minimum, then increases toward the y axis and quadrant 1, with the small line segments tangent to the curve. The middle curve starts at the point (negative 5.5, 4) and follows tangent line segments in a diagonally decreasing fashion through the x axis at (negative 1, 0)  and y axis at (0, negative 1) to a minimum in quadrant 4 at (3, negative 2.5), then increases through the x axis at (4.5, 0) and into quadrant 1. The third curve starts at (negative 5.5, 4) and decreases with line segments tangent to the curve through (negative 3, 0) into quadrant 3, also passing through (negative 2, negative 4.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96886" y="1371600"/>
            <a:ext cx="3592108" cy="401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964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(3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0" dirty="0">
                    <a:solidFill>
                      <a:schemeClr val="tx1"/>
                    </a:solidFill>
                    <a:latin typeface="Times New Roman"/>
                    <a:cs typeface="Times New Roman"/>
                  </a:rPr>
                  <a:t>To</a:t>
                </a:r>
                <a:r>
                  <a:rPr lang="en-US" spc="-5" dirty="0">
                    <a:solidFill>
                      <a:schemeClr val="tx1"/>
                    </a:solidFill>
                    <a:latin typeface="Times New Roman"/>
                    <a:cs typeface="Times New Roman"/>
                  </a:rPr>
                  <a:t> illustrate, let’s consider</a:t>
                </a:r>
                <a:r>
                  <a:rPr lang="en-US" dirty="0">
                    <a:solidFill>
                      <a:schemeClr val="tx1"/>
                    </a:solidFill>
                    <a:latin typeface="Times New Roman"/>
                    <a:cs typeface="Times New Roman"/>
                  </a:rPr>
                  <a:t> </a:t>
                </a:r>
                <a:r>
                  <a:rPr lang="en-US" spc="-5" dirty="0">
                    <a:solidFill>
                      <a:schemeClr val="tx1"/>
                    </a:solidFill>
                    <a:latin typeface="Times New Roman"/>
                    <a:cs typeface="Times New Roman"/>
                  </a:rPr>
                  <a:t>the </a:t>
                </a:r>
                <a:r>
                  <a:rPr lang="en-US" spc="-10" dirty="0">
                    <a:solidFill>
                      <a:schemeClr val="tx1"/>
                    </a:solidFill>
                    <a:latin typeface="Times New Roman"/>
                    <a:cs typeface="Times New Roman"/>
                  </a:rPr>
                  <a:t>d</a:t>
                </a:r>
                <a:r>
                  <a:rPr lang="en-US" spc="-5" dirty="0">
                    <a:solidFill>
                      <a:schemeClr val="tx1"/>
                    </a:solidFill>
                    <a:latin typeface="Times New Roman"/>
                    <a:cs typeface="Times New Roman"/>
                  </a:rPr>
                  <a:t>ifferential equation </a:t>
                </a: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𝑑𝑦</m:t>
                          </m:r>
                        </m:num>
                        <m:den>
                          <m:r>
                            <a:rPr lang="en-US" b="0" i="1" smtClean="0">
                              <a:solidFill>
                                <a:schemeClr val="tx1"/>
                              </a:solidFill>
                              <a:latin typeface="Cambria Math" panose="02040503050406030204" pitchFamily="18" charset="0"/>
                              <a:cs typeface="Times New Roman"/>
                            </a:rPr>
                            <m:t>𝑑𝑡</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𝑡𝑦</m:t>
                      </m:r>
                    </m:oMath>
                  </m:oMathPara>
                </a14:m>
                <a:endParaRPr lang="en-US" dirty="0">
                  <a:solidFill>
                    <a:schemeClr val="tx1"/>
                  </a:solidFill>
                  <a:latin typeface="Times New Roman"/>
                  <a:cs typeface="Times New Roman"/>
                </a:endParaRPr>
              </a:p>
              <a:p>
                <a:pPr marL="12065" marR="5080" indent="0">
                  <a:lnSpc>
                    <a:spcPct val="100000"/>
                  </a:lnSpc>
                  <a:buNone/>
                </a:pPr>
                <a:r>
                  <a:rPr lang="en-US" spc="-5" dirty="0">
                    <a:solidFill>
                      <a:schemeClr val="tx1"/>
                    </a:solidFill>
                    <a:latin typeface="Times New Roman"/>
                    <a:cs typeface="Times New Roman"/>
                  </a:rPr>
                  <a:t>In</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case,</a:t>
                </a:r>
                <a:r>
                  <a:rPr lang="en-US" spc="60" dirty="0">
                    <a:solidFill>
                      <a:schemeClr val="tx1"/>
                    </a:solidFill>
                    <a:latin typeface="Times New Roman"/>
                    <a:cs typeface="Times New Roman"/>
                  </a:rPr>
                  <a:t>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30" dirty="0">
                    <a:solidFill>
                      <a:schemeClr val="tx1"/>
                    </a:solidFill>
                    <a:latin typeface="Lucida Sans Unicode"/>
                    <a:cs typeface="Lucida Sans Unicode"/>
                  </a:rPr>
                  <a:t>−</a:t>
                </a:r>
                <a:r>
                  <a:rPr lang="en-US" i="1" spc="100" dirty="0">
                    <a:solidFill>
                      <a:schemeClr val="tx1"/>
                    </a:solidFill>
                    <a:latin typeface="Times New Roman"/>
                    <a:cs typeface="Times New Roman"/>
                  </a:rPr>
                  <a:t>t</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sketch</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slope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field,</a:t>
                </a:r>
                <a:r>
                  <a:rPr lang="en-US" spc="-10" dirty="0">
                    <a:solidFill>
                      <a:schemeClr val="tx1"/>
                    </a:solidFill>
                    <a:latin typeface="Times New Roman"/>
                    <a:cs typeface="Times New Roman"/>
                  </a:rPr>
                  <a:t> we </a:t>
                </a:r>
                <a:r>
                  <a:rPr lang="en-US" spc="-5" dirty="0">
                    <a:solidFill>
                      <a:schemeClr val="tx1"/>
                    </a:solidFill>
                    <a:latin typeface="Times New Roman"/>
                    <a:cs typeface="Times New Roman"/>
                  </a:rPr>
                  <a:t>first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compute</a:t>
                </a:r>
                <a:r>
                  <a:rPr lang="en-US" spc="60" dirty="0">
                    <a:solidFill>
                      <a:schemeClr val="tx1"/>
                    </a:solidFill>
                    <a:latin typeface="Times New Roman"/>
                    <a:cs typeface="Times New Roman"/>
                  </a:rPr>
                  <a:t>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10" dirty="0">
                    <a:solidFill>
                      <a:schemeClr val="tx1"/>
                    </a:solidFill>
                    <a:latin typeface="Times New Roman"/>
                    <a:cs typeface="Times New Roman"/>
                  </a:rPr>
                  <a:t> a</a:t>
                </a:r>
                <a:r>
                  <a:rPr lang="en-US" spc="-5" dirty="0">
                    <a:solidFill>
                      <a:schemeClr val="tx1"/>
                    </a:solidFill>
                    <a:latin typeface="Times New Roman"/>
                    <a:cs typeface="Times New Roman"/>
                  </a:rPr>
                  <a:t>n</a:t>
                </a:r>
                <a:r>
                  <a:rPr lang="en-US" spc="-10" dirty="0">
                    <a:solidFill>
                      <a:schemeClr val="tx1"/>
                    </a:solidFill>
                    <a:latin typeface="Times New Roman"/>
                    <a:cs typeface="Times New Roman"/>
                  </a:rPr>
                  <a:t> a</a:t>
                </a:r>
                <a:r>
                  <a:rPr lang="en-US" spc="-5" dirty="0">
                    <a:solidFill>
                      <a:schemeClr val="tx1"/>
                    </a:solidFill>
                    <a:latin typeface="Times New Roman"/>
                    <a:cs typeface="Times New Roman"/>
                  </a:rPr>
                  <a:t>rray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point</a:t>
                </a:r>
                <a:r>
                  <a:rPr lang="en-US" spc="-5" dirty="0">
                    <a:solidFill>
                      <a:schemeClr val="tx1"/>
                    </a:solidFill>
                    <a:latin typeface="Times New Roman"/>
                    <a:cs typeface="Times New Roman"/>
                  </a:rPr>
                  <a:t>s in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i="1" spc="100" dirty="0">
                    <a:solidFill>
                      <a:schemeClr val="tx1"/>
                    </a:solidFill>
                    <a:latin typeface="Times New Roman"/>
                    <a:cs typeface="Times New Roman"/>
                  </a:rPr>
                  <a:t>t</a:t>
                </a:r>
                <a:r>
                  <a:rPr lang="en-US" i="1" spc="45" dirty="0">
                    <a:solidFill>
                      <a:schemeClr val="tx1"/>
                    </a:solidFill>
                    <a:latin typeface="Times New Roman"/>
                    <a:cs typeface="Times New Roman"/>
                  </a:rPr>
                  <a:t>y</a:t>
                </a:r>
                <a:r>
                  <a:rPr lang="en-US" spc="-10" dirty="0">
                    <a:solidFill>
                      <a:schemeClr val="tx1"/>
                    </a:solidFill>
                    <a:latin typeface="Times New Roman"/>
                    <a:cs typeface="Times New Roman"/>
                  </a:rPr>
                  <a:t>-plane:</a:t>
                </a:r>
              </a:p>
              <a:p>
                <a:pPr marL="12065" marR="5080" indent="0">
                  <a:lnSpc>
                    <a:spcPct val="100000"/>
                  </a:lnSpc>
                  <a:buNone/>
                </a:pPr>
                <a:endParaRPr lang="en-US" spc="-10" dirty="0">
                  <a:latin typeface="Times New Roman"/>
                  <a:cs typeface="Times New Roman"/>
                </a:endParaRPr>
              </a:p>
              <a:p>
                <a:pPr marL="12065" marR="5080" indent="0">
                  <a:lnSpc>
                    <a:spcPct val="100000"/>
                  </a:lnSpc>
                  <a:buNone/>
                </a:pPr>
                <a:endParaRPr lang="en-US" spc="-10" dirty="0">
                  <a:solidFill>
                    <a:schemeClr val="tx1"/>
                  </a:solidFill>
                  <a:latin typeface="Times New Roman"/>
                  <a:cs typeface="Times New Roman"/>
                </a:endParaRPr>
              </a:p>
              <a:p>
                <a:pPr marL="12065" marR="5080" indent="0">
                  <a:lnSpc>
                    <a:spcPct val="100000"/>
                  </a:lnSpc>
                  <a:buNone/>
                </a:pPr>
                <a:endParaRPr lang="en-US" spc="-10" dirty="0">
                  <a:latin typeface="Times New Roman"/>
                  <a:cs typeface="Times New Roman"/>
                </a:endParaRPr>
              </a:p>
              <a:p>
                <a:pPr marL="12065" marR="5080" indent="0">
                  <a:lnSpc>
                    <a:spcPct val="100000"/>
                  </a:lnSpc>
                  <a:buNone/>
                </a:pPr>
                <a:endParaRPr lang="en-US" spc="-10" dirty="0">
                  <a:solidFill>
                    <a:schemeClr val="tx1"/>
                  </a:solidFill>
                  <a:latin typeface="Times New Roman"/>
                  <a:cs typeface="Times New Roman"/>
                </a:endParaRPr>
              </a:p>
              <a:p>
                <a:pPr marL="12065" marR="5080" indent="0">
                  <a:lnSpc>
                    <a:spcPct val="100000"/>
                  </a:lnSpc>
                  <a:buNone/>
                </a:pPr>
                <a:r>
                  <a:rPr lang="en-US" spc="-15" dirty="0">
                    <a:latin typeface="Times New Roman"/>
                    <a:cs typeface="Times New Roman"/>
                  </a:rPr>
                  <a:t>Then</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 </a:t>
                </a:r>
                <a:r>
                  <a:rPr lang="en-US" spc="-10" dirty="0">
                    <a:latin typeface="Times New Roman"/>
                    <a:cs typeface="Times New Roman"/>
                  </a:rPr>
                  <a:t>eac</a:t>
                </a:r>
                <a:r>
                  <a:rPr lang="en-US" spc="-5" dirty="0">
                    <a:latin typeface="Times New Roman"/>
                    <a:cs typeface="Times New Roman"/>
                  </a:rPr>
                  <a:t>h</a:t>
                </a:r>
                <a:r>
                  <a:rPr lang="en-US" dirty="0">
                    <a:latin typeface="Times New Roman"/>
                    <a:cs typeface="Times New Roman"/>
                  </a:rPr>
                  <a:t> </a:t>
                </a:r>
                <a:r>
                  <a:rPr lang="en-US" spc="-10" dirty="0">
                    <a:latin typeface="Times New Roman"/>
                    <a:cs typeface="Times New Roman"/>
                  </a:rPr>
                  <a:t>poin</a:t>
                </a:r>
                <a:r>
                  <a:rPr lang="en-US" spc="-5" dirty="0">
                    <a:latin typeface="Times New Roman"/>
                    <a:cs typeface="Times New Roman"/>
                  </a:rPr>
                  <a:t>t</a:t>
                </a:r>
                <a:r>
                  <a:rPr lang="en-US" dirty="0">
                    <a:latin typeface="Times New Roman"/>
                    <a:cs typeface="Times New Roman"/>
                  </a:rPr>
                  <a:t> </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25"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 </a:t>
                </a:r>
                <a:r>
                  <a:rPr lang="en-US" spc="-10" dirty="0">
                    <a:latin typeface="Times New Roman"/>
                    <a:cs typeface="Times New Roman"/>
                  </a:rPr>
                  <a:t>plo</a:t>
                </a:r>
                <a:r>
                  <a:rPr lang="en-US" spc="-5" dirty="0">
                    <a:latin typeface="Times New Roman"/>
                    <a:cs typeface="Times New Roman"/>
                  </a:rPr>
                  <a:t>t a s</a:t>
                </a:r>
                <a:r>
                  <a:rPr lang="en-US" spc="-15" dirty="0">
                    <a:latin typeface="Times New Roman"/>
                    <a:cs typeface="Times New Roman"/>
                  </a:rPr>
                  <a:t>egmen</a:t>
                </a:r>
                <a:r>
                  <a:rPr lang="en-US" spc="-5" dirty="0">
                    <a:latin typeface="Times New Roman"/>
                    <a:cs typeface="Times New Roman"/>
                  </a:rPr>
                  <a:t>t</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slop</a:t>
                </a:r>
                <a:r>
                  <a:rPr lang="en-US" spc="-5" dirty="0">
                    <a:latin typeface="Times New Roman"/>
                    <a:cs typeface="Times New Roman"/>
                  </a:rPr>
                  <a:t>e</a:t>
                </a:r>
                <a:r>
                  <a:rPr lang="en-US" spc="65" dirty="0">
                    <a:latin typeface="Times New Roman"/>
                    <a:cs typeface="Times New Roman"/>
                  </a:rPr>
                  <a:t> </a:t>
                </a:r>
                <a:r>
                  <a:rPr lang="en-US" i="1" spc="-10" dirty="0">
                    <a:latin typeface="Times New Roman"/>
                    <a:cs typeface="Times New Roman"/>
                  </a:rPr>
                  <a:t>F</a:t>
                </a:r>
                <a:r>
                  <a:rPr lang="en-US" i="1" spc="-160" dirty="0">
                    <a:latin typeface="Times New Roman"/>
                    <a:cs typeface="Times New Roman"/>
                  </a:rPr>
                  <a:t> </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25"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 as in Figure </a:t>
                </a:r>
                <a:r>
                  <a:rPr lang="en-US" spc="-10" dirty="0">
                    <a:latin typeface="Times New Roman"/>
                    <a:cs typeface="Times New Roman"/>
                  </a:rPr>
                  <a:t>2</a:t>
                </a:r>
                <a:r>
                  <a:rPr lang="en-US" spc="-5" dirty="0">
                    <a:latin typeface="Times New Roman"/>
                    <a:cs typeface="Times New Roman"/>
                  </a:rPr>
                  <a:t>.</a:t>
                </a:r>
                <a:endParaRPr lang="en-US" dirty="0">
                  <a:latin typeface="Times New Roman"/>
                  <a:cs typeface="Times New Roman"/>
                </a:endParaRPr>
              </a:p>
              <a:p>
                <a:pPr marL="12065" marR="5080" indent="0">
                  <a:lnSpc>
                    <a:spcPct val="100000"/>
                  </a:lnSpc>
                  <a:buNone/>
                </a:pPr>
                <a:endParaRPr lang="en-US" dirty="0">
                  <a:solidFill>
                    <a:schemeClr val="tx1"/>
                  </a:solidFill>
                  <a:latin typeface="Times New Roman"/>
                  <a:cs typeface="Times New Roman"/>
                </a:endParaRPr>
              </a:p>
              <a:p>
                <a:pPr marL="0" indent="0">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pic>
        <p:nvPicPr>
          <p:cNvPr id="6" name="Picture 2" descr="The graph shows the  slope field  for F of (t, y) equals negative t times y that has been generated by hand. The graph is enclosed in a rectangular box with boundary lines drawn. The t and y axis intersect at the origin in the center of the box.  The t and y axes are labeled on the side and top of the box respectively. The t axis ranges from negative 1 to 3 in increments of 1, with tick marks along the bottom boundary line of the graph. The y axis ranges from negative 1.5 to 1.5 in increments of 1 and the tick marks are labeled on boundary line on the left side. Short line segments, of approximately 0.5 unit in length, with each slope value are graphed at each point. At (negative 1, 1), the slope is 1. At (negative 1, 0), the slope is 0. At (negative 1, negative 1) the slope is negative 1. At (0, 1) the slope is 0. At (0, 0), the slope is 0. At (0, negative 1), the slope is 0. At (1, 1) the slope is negative 1. At (1, 0) the slope is 0. At (1, negative 1), the slope is 1. At (2, 1), the slope is negative 2. At (2, 0) the slope is 0. At (2, negative 1) the slope is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16149" y="3253653"/>
            <a:ext cx="1956391" cy="19350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TextBox 7"/>
              <p:cNvSpPr txBox="1"/>
              <p:nvPr/>
            </p:nvSpPr>
            <p:spPr>
              <a:xfrm>
                <a:off x="6537834" y="3209714"/>
                <a:ext cx="1988288"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Values of </a:t>
                </a:r>
                <a14:m>
                  <m:oMath xmlns:m="http://schemas.openxmlformats.org/officeDocument/2006/math">
                    <m:r>
                      <a:rPr lang="en-US" b="1" i="1" smtClean="0">
                        <a:latin typeface="Cambria Math" panose="02040503050406030204" pitchFamily="18" charset="0"/>
                      </a:rPr>
                      <m:t>𝑭</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US" b="1" dirty="0">
                  <a:latin typeface="Times New Roman" panose="02020603050405020304" pitchFamily="18" charset="0"/>
                  <a:cs typeface="Times New Roman" panose="02020603050405020304"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6537834" y="3209714"/>
                <a:ext cx="1988288" cy="369332"/>
              </a:xfrm>
              <a:prstGeom prst="rect">
                <a:avLst/>
              </a:prstGeom>
              <a:blipFill rotWithShape="0">
                <a:blip r:embed="rId4"/>
                <a:stretch>
                  <a:fillRect l="-2446"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3056269416"/>
                  </p:ext>
                </p:extLst>
              </p:nvPr>
            </p:nvGraphicFramePr>
            <p:xfrm>
              <a:off x="4502889" y="3664941"/>
              <a:ext cx="6384036" cy="1112520"/>
            </p:xfrm>
            <a:graphic>
              <a:graphicData uri="http://schemas.openxmlformats.org/drawingml/2006/table">
                <a:tbl>
                  <a:tblPr firstRow="1" bandRow="1">
                    <a:tableStyleId>{5C22544A-7EE6-4342-B048-85BDC9FD1C3A}</a:tableStyleId>
                  </a:tblPr>
                  <a:tblGrid>
                    <a:gridCol w="1853184"/>
                    <a:gridCol w="1510284"/>
                    <a:gridCol w="1510284"/>
                    <a:gridCol w="1510284"/>
                  </a:tblGrid>
                  <a:tr h="370840">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−1,1</m:t>
                                    </m:r>
                                  </m:e>
                                </m:d>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T w="12700" cap="flat" cmpd="sng" algn="ctr">
                          <a:solidFill>
                            <a:schemeClr val="bg1"/>
                          </a:solidFill>
                          <a:prstDash val="solid"/>
                          <a:round/>
                          <a:headEnd type="none" w="med" len="med"/>
                          <a:tailEnd type="none" w="med" len="med"/>
                        </a:lnT>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solidFill>
                          <a:schemeClr val="tx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=2</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3056269416"/>
                  </p:ext>
                </p:extLst>
              </p:nvPr>
            </p:nvGraphicFramePr>
            <p:xfrm>
              <a:off x="4502889" y="3664941"/>
              <a:ext cx="6384036" cy="1112520"/>
            </p:xfrm>
            <a:graphic>
              <a:graphicData uri="http://schemas.openxmlformats.org/drawingml/2006/table">
                <a:tbl>
                  <a:tblPr firstRow="1" bandRow="1">
                    <a:tableStyleId>{5C22544A-7EE6-4342-B048-85BDC9FD1C3A}</a:tableStyleId>
                  </a:tblPr>
                  <a:tblGrid>
                    <a:gridCol w="1853184"/>
                    <a:gridCol w="1510284"/>
                    <a:gridCol w="1510284"/>
                    <a:gridCol w="1510284"/>
                  </a:tblGrid>
                  <a:tr h="370840">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rotWithShape="0">
                          <a:blip r:embed="rId5"/>
                          <a:stretch>
                            <a:fillRect l="-329" t="-1639" r="-246382" b="-203279"/>
                          </a:stretch>
                        </a:blipFill>
                      </a:tcPr>
                    </a:tc>
                    <a:tc>
                      <a:txBody>
                        <a:bodyPr/>
                        <a:lstStyle/>
                        <a:p>
                          <a:endParaRPr lang="en-US"/>
                        </a:p>
                      </a:txBody>
                      <a:tcPr>
                        <a:lnT w="12700" cap="flat" cmpd="sng" algn="ctr">
                          <a:solidFill>
                            <a:schemeClr val="bg1"/>
                          </a:solidFill>
                          <a:prstDash val="solid"/>
                          <a:round/>
                          <a:headEnd type="none" w="med" len="med"/>
                          <a:tailEnd type="none" w="med" len="med"/>
                        </a:lnT>
                        <a:blipFill rotWithShape="0">
                          <a:blip r:embed="rId5"/>
                          <a:stretch>
                            <a:fillRect l="-122984" t="-1639" r="-202016" b="-203279"/>
                          </a:stretch>
                        </a:blipFill>
                      </a:tcPr>
                    </a:tc>
                    <a:tc>
                      <a:txBody>
                        <a:bodyPr/>
                        <a:lstStyle/>
                        <a:p>
                          <a:endParaRPr lang="en-US"/>
                        </a:p>
                      </a:txBody>
                      <a:tcPr>
                        <a:lnT w="12700" cap="flat" cmpd="sng" algn="ctr">
                          <a:solidFill>
                            <a:schemeClr val="bg1"/>
                          </a:solidFill>
                          <a:prstDash val="solid"/>
                          <a:round/>
                          <a:headEnd type="none" w="med" len="med"/>
                          <a:tailEnd type="none" w="med" len="med"/>
                        </a:lnT>
                        <a:blipFill rotWithShape="0">
                          <a:blip r:embed="rId5"/>
                          <a:stretch>
                            <a:fillRect l="-222984" t="-1639" r="-102016" b="-203279"/>
                          </a:stretch>
                        </a:blipFill>
                      </a:tcPr>
                    </a:tc>
                    <a:tc>
                      <a:txBody>
                        <a:bodyPr/>
                        <a:lstStyle/>
                        <a:p>
                          <a:endParaRPr lang="en-US"/>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rotWithShape="0">
                          <a:blip r:embed="rId5"/>
                          <a:stretch>
                            <a:fillRect l="-322984" t="-1639" r="-2016" b="-203279"/>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blipFill rotWithShape="0">
                          <a:blip r:embed="rId5"/>
                          <a:stretch>
                            <a:fillRect l="-329" t="-101639" r="-246382" b="-103279"/>
                          </a:stretch>
                        </a:blipFill>
                      </a:tcPr>
                    </a:tc>
                    <a:tc>
                      <a:txBody>
                        <a:bodyPr/>
                        <a:lstStyle/>
                        <a:p>
                          <a:endParaRPr lang="en-US"/>
                        </a:p>
                      </a:txBody>
                      <a:tcPr>
                        <a:blipFill rotWithShape="0">
                          <a:blip r:embed="rId5"/>
                          <a:stretch>
                            <a:fillRect l="-122984" t="-101639" r="-202016" b="-103279"/>
                          </a:stretch>
                        </a:blipFill>
                      </a:tcPr>
                    </a:tc>
                    <a:tc>
                      <a:txBody>
                        <a:bodyPr/>
                        <a:lstStyle/>
                        <a:p>
                          <a:endParaRPr lang="en-US"/>
                        </a:p>
                      </a:txBody>
                      <a:tcPr>
                        <a:blipFill rotWithShape="0">
                          <a:blip r:embed="rId5"/>
                          <a:stretch>
                            <a:fillRect l="-222984" t="-101639" r="-102016" b="-103279"/>
                          </a:stretch>
                        </a:blipFill>
                      </a:tcPr>
                    </a:tc>
                    <a:tc>
                      <a:txBody>
                        <a:bodyPr/>
                        <a:lstStyle/>
                        <a:p>
                          <a:endParaRPr lang="en-US"/>
                        </a:p>
                      </a:txBody>
                      <a:tcPr>
                        <a:lnR w="12700" cap="flat" cmpd="sng" algn="ctr">
                          <a:solidFill>
                            <a:schemeClr val="bg1"/>
                          </a:solidFill>
                          <a:prstDash val="solid"/>
                          <a:round/>
                          <a:headEnd type="none" w="med" len="med"/>
                          <a:tailEnd type="none" w="med" len="med"/>
                        </a:lnR>
                        <a:blipFill rotWithShape="0">
                          <a:blip r:embed="rId5"/>
                          <a:stretch>
                            <a:fillRect l="-322984" t="-101639" r="-2016" b="-103279"/>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rotWithShape="0">
                          <a:blip r:embed="rId5"/>
                          <a:stretch>
                            <a:fillRect l="-329" t="-201639" r="-246382" b="-3279"/>
                          </a:stretch>
                        </a:blipFill>
                      </a:tcPr>
                    </a:tc>
                    <a:tc>
                      <a:txBody>
                        <a:bodyPr/>
                        <a:lstStyle/>
                        <a:p>
                          <a:endParaRPr lang="en-US"/>
                        </a:p>
                      </a:txBody>
                      <a:tcPr>
                        <a:lnB w="12700" cap="flat" cmpd="sng" algn="ctr">
                          <a:solidFill>
                            <a:schemeClr val="bg1"/>
                          </a:solidFill>
                          <a:prstDash val="solid"/>
                          <a:round/>
                          <a:headEnd type="none" w="med" len="med"/>
                          <a:tailEnd type="none" w="med" len="med"/>
                        </a:lnB>
                        <a:blipFill rotWithShape="0">
                          <a:blip r:embed="rId5"/>
                          <a:stretch>
                            <a:fillRect l="-122984" t="-201639" r="-202016" b="-3279"/>
                          </a:stretch>
                        </a:blipFill>
                      </a:tcPr>
                    </a:tc>
                    <a:tc>
                      <a:txBody>
                        <a:bodyPr/>
                        <a:lstStyle/>
                        <a:p>
                          <a:endParaRPr lang="en-US"/>
                        </a:p>
                      </a:txBody>
                      <a:tcPr>
                        <a:lnB w="12700" cap="flat" cmpd="sng" algn="ctr">
                          <a:solidFill>
                            <a:schemeClr val="bg1"/>
                          </a:solidFill>
                          <a:prstDash val="solid"/>
                          <a:round/>
                          <a:headEnd type="none" w="med" len="med"/>
                          <a:tailEnd type="none" w="med" len="med"/>
                        </a:lnB>
                        <a:blipFill rotWithShape="0">
                          <a:blip r:embed="rId5"/>
                          <a:stretch>
                            <a:fillRect l="-222984" t="-201639" r="-102016" b="-3279"/>
                          </a:stretch>
                        </a:blipFill>
                      </a:tcPr>
                    </a:tc>
                    <a:tc>
                      <a:txBody>
                        <a:bodyPr/>
                        <a:lstStyle/>
                        <a:p>
                          <a:endParaRPr lang="en-US"/>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rotWithShape="0">
                          <a:blip r:embed="rId5"/>
                          <a:stretch>
                            <a:fillRect l="-322984" t="-201639" r="-2016" b="-3279"/>
                          </a:stretch>
                        </a:blipFill>
                      </a:tcPr>
                    </a:tc>
                  </a:tr>
                </a:tbl>
              </a:graphicData>
            </a:graphic>
          </p:graphicFrame>
        </mc:Fallback>
      </mc:AlternateContent>
    </p:spTree>
    <p:extLst>
      <p:ext uri="{BB962C8B-B14F-4D97-AF65-F5344CB8AC3E}">
        <p14:creationId xmlns:p14="http://schemas.microsoft.com/office/powerpoint/2010/main" val="28574592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(4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682926" cy="4370567"/>
              </a:xfrm>
            </p:spPr>
            <p:txBody>
              <a:bodyPr>
                <a:noAutofit/>
              </a:bodyPr>
              <a:lstStyle/>
              <a:p>
                <a:pPr marL="0" marR="5080" indent="0">
                  <a:lnSpc>
                    <a:spcPct val="100000"/>
                  </a:lnSpc>
                  <a:buNone/>
                </a:pPr>
                <a:r>
                  <a:rPr lang="en-US" spc="-10" dirty="0">
                    <a:solidFill>
                      <a:schemeClr val="tx1"/>
                    </a:solidFill>
                  </a:rPr>
                  <a:t>A</a:t>
                </a:r>
                <a:r>
                  <a:rPr lang="en-US" spc="-35" dirty="0">
                    <a:solidFill>
                      <a:schemeClr val="tx1"/>
                    </a:solidFill>
                  </a:rPr>
                  <a:t> </a:t>
                </a:r>
                <a:r>
                  <a:rPr lang="en-US" spc="-5" dirty="0">
                    <a:solidFill>
                      <a:schemeClr val="tx1"/>
                    </a:solidFill>
                  </a:rPr>
                  <a:t>s</a:t>
                </a:r>
                <a:r>
                  <a:rPr lang="en-US" spc="-10" dirty="0">
                    <a:solidFill>
                      <a:schemeClr val="tx1"/>
                    </a:solidFill>
                  </a:rPr>
                  <a:t>lop</a:t>
                </a:r>
                <a:r>
                  <a:rPr lang="en-US" spc="-5" dirty="0">
                    <a:solidFill>
                      <a:schemeClr val="tx1"/>
                    </a:solidFill>
                  </a:rPr>
                  <a:t>e</a:t>
                </a:r>
                <a:r>
                  <a:rPr lang="en-US" spc="-35" dirty="0">
                    <a:solidFill>
                      <a:schemeClr val="tx1"/>
                    </a:solidFill>
                  </a:rPr>
                  <a:t> </a:t>
                </a:r>
                <a:r>
                  <a:rPr lang="en-US" spc="-10" dirty="0">
                    <a:solidFill>
                      <a:schemeClr val="tx1"/>
                    </a:solidFill>
                  </a:rPr>
                  <a:t>fiel</a:t>
                </a:r>
                <a:r>
                  <a:rPr lang="en-US" spc="-5" dirty="0">
                    <a:solidFill>
                      <a:schemeClr val="tx1"/>
                    </a:solidFill>
                  </a:rPr>
                  <a:t>d</a:t>
                </a:r>
                <a:r>
                  <a:rPr lang="en-US" spc="-35" dirty="0">
                    <a:solidFill>
                      <a:schemeClr val="tx1"/>
                    </a:solidFill>
                  </a:rPr>
                  <a:t> </a:t>
                </a:r>
                <a:r>
                  <a:rPr lang="en-US" spc="-5" dirty="0">
                    <a:solidFill>
                      <a:schemeClr val="tx1"/>
                    </a:solidFill>
                  </a:rPr>
                  <a:t>is</a:t>
                </a:r>
                <a:r>
                  <a:rPr lang="en-US" spc="-35" dirty="0">
                    <a:solidFill>
                      <a:schemeClr val="tx1"/>
                    </a:solidFill>
                  </a:rPr>
                  <a:t> </a:t>
                </a:r>
                <a:r>
                  <a:rPr lang="en-US" spc="-15" dirty="0">
                    <a:solidFill>
                      <a:schemeClr val="tx1"/>
                    </a:solidFill>
                  </a:rPr>
                  <a:t>muc</a:t>
                </a:r>
                <a:r>
                  <a:rPr lang="en-US" spc="-5" dirty="0">
                    <a:solidFill>
                      <a:schemeClr val="tx1"/>
                    </a:solidFill>
                  </a:rPr>
                  <a:t>h</a:t>
                </a:r>
                <a:r>
                  <a:rPr lang="en-US" spc="-30" dirty="0">
                    <a:solidFill>
                      <a:schemeClr val="tx1"/>
                    </a:solidFill>
                  </a:rPr>
                  <a:t> </a:t>
                </a:r>
                <a:r>
                  <a:rPr lang="en-US" spc="-10" dirty="0">
                    <a:solidFill>
                      <a:schemeClr val="tx1"/>
                    </a:solidFill>
                  </a:rPr>
                  <a:t>easie</a:t>
                </a:r>
                <a:r>
                  <a:rPr lang="en-US" spc="-5" dirty="0">
                    <a:solidFill>
                      <a:schemeClr val="tx1"/>
                    </a:solidFill>
                  </a:rPr>
                  <a:t>r</a:t>
                </a:r>
                <a:r>
                  <a:rPr lang="en-US" spc="-30" dirty="0">
                    <a:solidFill>
                      <a:schemeClr val="tx1"/>
                    </a:solidFill>
                  </a:rPr>
                  <a:t> </a:t>
                </a:r>
                <a:r>
                  <a:rPr lang="en-US" spc="-5" dirty="0">
                    <a:solidFill>
                      <a:schemeClr val="tx1"/>
                    </a:solidFill>
                  </a:rPr>
                  <a:t>to</a:t>
                </a:r>
                <a:r>
                  <a:rPr lang="en-US" spc="-35" dirty="0">
                    <a:solidFill>
                      <a:schemeClr val="tx1"/>
                    </a:solidFill>
                  </a:rPr>
                  <a:t> </a:t>
                </a:r>
                <a:r>
                  <a:rPr lang="en-US" spc="-10" dirty="0">
                    <a:solidFill>
                      <a:schemeClr val="tx1"/>
                    </a:solidFill>
                  </a:rPr>
                  <a:t>generat</a:t>
                </a:r>
                <a:r>
                  <a:rPr lang="en-US" spc="-5" dirty="0">
                    <a:solidFill>
                      <a:schemeClr val="tx1"/>
                    </a:solidFill>
                  </a:rPr>
                  <a:t>e</a:t>
                </a:r>
                <a:r>
                  <a:rPr lang="en-US" spc="-30" dirty="0">
                    <a:solidFill>
                      <a:schemeClr val="tx1"/>
                    </a:solidFill>
                  </a:rPr>
                  <a:t> </a:t>
                </a:r>
                <a:r>
                  <a:rPr lang="en-US" spc="-10" dirty="0">
                    <a:solidFill>
                      <a:schemeClr val="tx1"/>
                    </a:solidFill>
                  </a:rPr>
                  <a:t>usin</a:t>
                </a:r>
                <a:r>
                  <a:rPr lang="en-US" spc="-5" dirty="0">
                    <a:solidFill>
                      <a:schemeClr val="tx1"/>
                    </a:solidFill>
                  </a:rPr>
                  <a:t>g</a:t>
                </a:r>
                <a:r>
                  <a:rPr lang="en-US" spc="-35" dirty="0">
                    <a:solidFill>
                      <a:schemeClr val="tx1"/>
                    </a:solidFill>
                  </a:rPr>
                  <a:t> </a:t>
                </a:r>
                <a:r>
                  <a:rPr lang="en-US" spc="-10" dirty="0">
                    <a:solidFill>
                      <a:schemeClr val="tx1"/>
                    </a:solidFill>
                  </a:rPr>
                  <a:t>technolog</a:t>
                </a:r>
                <a:r>
                  <a:rPr lang="en-US" spc="-5" dirty="0">
                    <a:solidFill>
                      <a:schemeClr val="tx1"/>
                    </a:solidFill>
                  </a:rPr>
                  <a:t>y</a:t>
                </a:r>
                <a:r>
                  <a:rPr lang="en-US" spc="-30" dirty="0">
                    <a:solidFill>
                      <a:schemeClr val="tx1"/>
                    </a:solidFill>
                  </a:rPr>
                  <a:t> </a:t>
                </a:r>
                <a:r>
                  <a:rPr lang="en-US" spc="-10" dirty="0">
                    <a:solidFill>
                      <a:schemeClr val="tx1"/>
                    </a:solidFill>
                  </a:rPr>
                  <a:t>tha</a:t>
                </a:r>
                <a:r>
                  <a:rPr lang="en-US" spc="-5" dirty="0">
                    <a:solidFill>
                      <a:schemeClr val="tx1"/>
                    </a:solidFill>
                  </a:rPr>
                  <a:t>n</a:t>
                </a:r>
                <a:r>
                  <a:rPr lang="en-US" spc="-30" dirty="0">
                    <a:solidFill>
                      <a:schemeClr val="tx1"/>
                    </a:solidFill>
                  </a:rPr>
                  <a:t> </a:t>
                </a:r>
                <a:r>
                  <a:rPr lang="en-US" spc="-10" dirty="0">
                    <a:solidFill>
                      <a:schemeClr val="tx1"/>
                    </a:solidFill>
                  </a:rPr>
                  <a:t>b</a:t>
                </a:r>
                <a:r>
                  <a:rPr lang="en-US" spc="-5" dirty="0">
                    <a:solidFill>
                      <a:schemeClr val="tx1"/>
                    </a:solidFill>
                  </a:rPr>
                  <a:t>y</a:t>
                </a:r>
                <a:r>
                  <a:rPr lang="en-US" spc="-35" dirty="0">
                    <a:solidFill>
                      <a:schemeClr val="tx1"/>
                    </a:solidFill>
                  </a:rPr>
                  <a:t> </a:t>
                </a:r>
                <a:r>
                  <a:rPr lang="en-US" spc="-10" dirty="0">
                    <a:solidFill>
                      <a:schemeClr val="tx1"/>
                    </a:solidFill>
                  </a:rPr>
                  <a:t>hand</a:t>
                </a:r>
                <a:r>
                  <a:rPr lang="en-US" spc="-5" dirty="0">
                    <a:solidFill>
                      <a:schemeClr val="tx1"/>
                    </a:solidFill>
                  </a:rPr>
                  <a:t>.</a:t>
                </a:r>
                <a:r>
                  <a:rPr lang="en-US" spc="-30" dirty="0">
                    <a:solidFill>
                      <a:schemeClr val="tx1"/>
                    </a:solidFill>
                  </a:rPr>
                  <a:t> </a:t>
                </a:r>
                <a:r>
                  <a:rPr lang="en-US" spc="-15" dirty="0">
                    <a:solidFill>
                      <a:schemeClr val="tx1"/>
                    </a:solidFill>
                  </a:rPr>
                  <a:t>Man</a:t>
                </a:r>
                <a:r>
                  <a:rPr lang="en-US" spc="-5" dirty="0">
                    <a:solidFill>
                      <a:schemeClr val="tx1"/>
                    </a:solidFill>
                  </a:rPr>
                  <a:t>y</a:t>
                </a:r>
                <a:r>
                  <a:rPr lang="en-US" spc="-30" dirty="0">
                    <a:solidFill>
                      <a:schemeClr val="tx1"/>
                    </a:solidFill>
                  </a:rPr>
                  <a:t> </a:t>
                </a:r>
                <a:r>
                  <a:rPr lang="en-US" spc="-10" dirty="0">
                    <a:solidFill>
                      <a:schemeClr val="tx1"/>
                    </a:solidFill>
                  </a:rPr>
                  <a:t>graphin</a:t>
                </a:r>
                <a:r>
                  <a:rPr lang="en-US" spc="-5" dirty="0">
                    <a:solidFill>
                      <a:schemeClr val="tx1"/>
                    </a:solidFill>
                  </a:rPr>
                  <a:t>g</a:t>
                </a:r>
                <a:r>
                  <a:rPr lang="en-US" spc="15" dirty="0">
                    <a:solidFill>
                      <a:schemeClr val="tx1"/>
                    </a:solidFill>
                  </a:rPr>
                  <a:t> </a:t>
                </a:r>
                <a:r>
                  <a:rPr lang="en-US" spc="-10" dirty="0">
                    <a:solidFill>
                      <a:schemeClr val="tx1"/>
                    </a:solidFill>
                  </a:rPr>
                  <a:t>calculator</a:t>
                </a:r>
                <a:r>
                  <a:rPr lang="en-US" spc="-5" dirty="0">
                    <a:solidFill>
                      <a:schemeClr val="tx1"/>
                    </a:solidFill>
                  </a:rPr>
                  <a:t>s</a:t>
                </a:r>
                <a:r>
                  <a:rPr lang="en-US" spc="15"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0" dirty="0">
                    <a:solidFill>
                      <a:schemeClr val="tx1"/>
                    </a:solidFill>
                  </a:rPr>
                  <a:t>compute</a:t>
                </a:r>
                <a:r>
                  <a:rPr lang="en-US" spc="-5" dirty="0">
                    <a:solidFill>
                      <a:schemeClr val="tx1"/>
                    </a:solidFill>
                  </a:rPr>
                  <a:t>r</a:t>
                </a:r>
                <a:r>
                  <a:rPr lang="en-US" spc="15" dirty="0">
                    <a:solidFill>
                      <a:schemeClr val="tx1"/>
                    </a:solidFill>
                  </a:rPr>
                  <a:t> </a:t>
                </a:r>
                <a:r>
                  <a:rPr lang="en-US" spc="-10" dirty="0">
                    <a:solidFill>
                      <a:schemeClr val="tx1"/>
                    </a:solidFill>
                  </a:rPr>
                  <a:t>algebr</a:t>
                </a:r>
                <a:r>
                  <a:rPr lang="en-US" spc="-5" dirty="0">
                    <a:solidFill>
                      <a:schemeClr val="tx1"/>
                    </a:solidFill>
                  </a:rPr>
                  <a:t>a</a:t>
                </a:r>
                <a:r>
                  <a:rPr lang="en-US" spc="15" dirty="0">
                    <a:solidFill>
                      <a:schemeClr val="tx1"/>
                    </a:solidFill>
                  </a:rPr>
                  <a:t> </a:t>
                </a:r>
                <a:r>
                  <a:rPr lang="en-US" spc="-5" dirty="0">
                    <a:solidFill>
                      <a:schemeClr val="tx1"/>
                    </a:solidFill>
                  </a:rPr>
                  <a:t>s</a:t>
                </a:r>
                <a:r>
                  <a:rPr lang="en-US" spc="-10" dirty="0">
                    <a:solidFill>
                      <a:schemeClr val="tx1"/>
                    </a:solidFill>
                  </a:rPr>
                  <a:t>ystem</a:t>
                </a:r>
                <a:r>
                  <a:rPr lang="en-US" spc="-5" dirty="0">
                    <a:solidFill>
                      <a:schemeClr val="tx1"/>
                    </a:solidFill>
                  </a:rPr>
                  <a:t>s</a:t>
                </a:r>
                <a:r>
                  <a:rPr lang="en-US" spc="15" dirty="0">
                    <a:solidFill>
                      <a:schemeClr val="tx1"/>
                    </a:solidFill>
                  </a:rPr>
                  <a:t> </a:t>
                </a:r>
                <a:r>
                  <a:rPr lang="en-US" spc="-10" dirty="0">
                    <a:solidFill>
                      <a:schemeClr val="tx1"/>
                    </a:solidFill>
                  </a:rPr>
                  <a:t>ca</a:t>
                </a:r>
                <a:r>
                  <a:rPr lang="en-US" spc="-5" dirty="0">
                    <a:solidFill>
                      <a:schemeClr val="tx1"/>
                    </a:solidFill>
                  </a:rPr>
                  <a:t>n</a:t>
                </a:r>
                <a:r>
                  <a:rPr lang="en-US" spc="15" dirty="0">
                    <a:solidFill>
                      <a:schemeClr val="tx1"/>
                    </a:solidFill>
                  </a:rPr>
                  <a:t> </a:t>
                </a:r>
                <a:r>
                  <a:rPr lang="en-US" spc="-10" dirty="0">
                    <a:solidFill>
                      <a:schemeClr val="tx1"/>
                    </a:solidFill>
                  </a:rPr>
                  <a:t>produc</a:t>
                </a:r>
                <a:r>
                  <a:rPr lang="en-US" spc="-5" dirty="0">
                    <a:solidFill>
                      <a:schemeClr val="tx1"/>
                    </a:solidFill>
                  </a:rPr>
                  <a:t>e</a:t>
                </a:r>
                <a:r>
                  <a:rPr lang="en-US" spc="15" dirty="0">
                    <a:solidFill>
                      <a:schemeClr val="tx1"/>
                    </a:solidFill>
                  </a:rPr>
                  <a:t> </a:t>
                </a:r>
                <a:r>
                  <a:rPr lang="en-US" spc="-10" dirty="0">
                    <a:solidFill>
                      <a:schemeClr val="tx1"/>
                    </a:solidFill>
                  </a:rPr>
                  <a:t>slop</a:t>
                </a:r>
                <a:r>
                  <a:rPr lang="en-US" spc="-5" dirty="0">
                    <a:solidFill>
                      <a:schemeClr val="tx1"/>
                    </a:solidFill>
                  </a:rPr>
                  <a:t>e</a:t>
                </a:r>
                <a:r>
                  <a:rPr lang="en-US" spc="15" dirty="0">
                    <a:solidFill>
                      <a:schemeClr val="tx1"/>
                    </a:solidFill>
                  </a:rPr>
                  <a:t> </a:t>
                </a:r>
                <a:r>
                  <a:rPr lang="en-US" spc="-10" dirty="0">
                    <a:solidFill>
                      <a:schemeClr val="tx1"/>
                    </a:solidFill>
                  </a:rPr>
                  <a:t>fields</a:t>
                </a:r>
                <a:r>
                  <a:rPr lang="en-US" spc="-5" dirty="0">
                    <a:solidFill>
                      <a:schemeClr val="tx1"/>
                    </a:solidFill>
                  </a:rPr>
                  <a:t>.</a:t>
                </a:r>
                <a:r>
                  <a:rPr lang="en-US" spc="15" dirty="0">
                    <a:solidFill>
                      <a:schemeClr val="tx1"/>
                    </a:solidFill>
                  </a:rPr>
                  <a:t> </a:t>
                </a:r>
                <a:r>
                  <a:rPr lang="en-US" spc="-10" dirty="0">
                    <a:solidFill>
                      <a:schemeClr val="tx1"/>
                    </a:solidFill>
                  </a:rPr>
                  <a:t>Ther</a:t>
                </a:r>
                <a:r>
                  <a:rPr lang="en-US" spc="-5" dirty="0">
                    <a:solidFill>
                      <a:schemeClr val="tx1"/>
                    </a:solidFill>
                  </a:rPr>
                  <a:t>e</a:t>
                </a:r>
                <a:r>
                  <a:rPr lang="en-US" spc="15" dirty="0">
                    <a:solidFill>
                      <a:schemeClr val="tx1"/>
                    </a:solidFill>
                  </a:rPr>
                  <a:t> </a:t>
                </a:r>
                <a:r>
                  <a:rPr lang="en-US" spc="-10" dirty="0">
                    <a:solidFill>
                      <a:schemeClr val="tx1"/>
                    </a:solidFill>
                  </a:rPr>
                  <a:t>ar</a:t>
                </a:r>
                <a:r>
                  <a:rPr lang="en-US" spc="-5" dirty="0">
                    <a:solidFill>
                      <a:schemeClr val="tx1"/>
                    </a:solidFill>
                  </a:rPr>
                  <a:t>e</a:t>
                </a:r>
                <a:r>
                  <a:rPr lang="en-US" spc="15" dirty="0">
                    <a:solidFill>
                      <a:schemeClr val="tx1"/>
                    </a:solidFill>
                  </a:rPr>
                  <a:t> </a:t>
                </a:r>
                <a:r>
                  <a:rPr lang="en-US" spc="-10" dirty="0">
                    <a:solidFill>
                      <a:schemeClr val="tx1"/>
                    </a:solidFill>
                  </a:rPr>
                  <a:t>online program</a:t>
                </a:r>
                <a:r>
                  <a:rPr lang="en-US" spc="-5" dirty="0">
                    <a:solidFill>
                      <a:schemeClr val="tx1"/>
                    </a:solidFill>
                  </a:rPr>
                  <a:t>s</a:t>
                </a:r>
                <a:r>
                  <a:rPr lang="en-US" spc="-25" dirty="0">
                    <a:solidFill>
                      <a:schemeClr val="tx1"/>
                    </a:solidFill>
                  </a:rPr>
                  <a:t> </a:t>
                </a:r>
                <a:r>
                  <a:rPr lang="en-US" spc="-10" dirty="0">
                    <a:solidFill>
                      <a:schemeClr val="tx1"/>
                    </a:solidFill>
                  </a:rPr>
                  <a:t>availabl</a:t>
                </a:r>
                <a:r>
                  <a:rPr lang="en-US" spc="-5" dirty="0">
                    <a:solidFill>
                      <a:schemeClr val="tx1"/>
                    </a:solidFill>
                  </a:rPr>
                  <a:t>e</a:t>
                </a:r>
                <a:r>
                  <a:rPr lang="en-US" spc="-25" dirty="0">
                    <a:solidFill>
                      <a:schemeClr val="tx1"/>
                    </a:solidFill>
                  </a:rPr>
                  <a:t> </a:t>
                </a:r>
                <a:r>
                  <a:rPr lang="en-US" spc="-10" dirty="0">
                    <a:solidFill>
                      <a:schemeClr val="tx1"/>
                    </a:solidFill>
                  </a:rPr>
                  <a:t>a</a:t>
                </a:r>
                <a:r>
                  <a:rPr lang="en-US" spc="-5" dirty="0">
                    <a:solidFill>
                      <a:schemeClr val="tx1"/>
                    </a:solidFill>
                  </a:rPr>
                  <a:t>s</a:t>
                </a:r>
                <a:r>
                  <a:rPr lang="en-US" spc="-25" dirty="0">
                    <a:solidFill>
                      <a:schemeClr val="tx1"/>
                    </a:solidFill>
                  </a:rPr>
                  <a:t> </a:t>
                </a:r>
                <a:r>
                  <a:rPr lang="en-US" spc="-10" dirty="0">
                    <a:solidFill>
                      <a:schemeClr val="tx1"/>
                    </a:solidFill>
                  </a:rPr>
                  <a:t>well</a:t>
                </a:r>
                <a:r>
                  <a:rPr lang="en-US" spc="-5" dirty="0">
                    <a:solidFill>
                      <a:schemeClr val="tx1"/>
                    </a:solidFill>
                  </a:rPr>
                  <a:t>.</a:t>
                </a:r>
                <a:r>
                  <a:rPr lang="en-US" spc="-25" dirty="0">
                    <a:solidFill>
                      <a:schemeClr val="tx1"/>
                    </a:solidFill>
                  </a:rPr>
                  <a:t> </a:t>
                </a:r>
                <a:r>
                  <a:rPr lang="en-US" spc="-15" dirty="0">
                    <a:solidFill>
                      <a:schemeClr val="tx1"/>
                    </a:solidFill>
                  </a:rPr>
                  <a:t>W</a:t>
                </a:r>
                <a:r>
                  <a:rPr lang="en-US" spc="-5" dirty="0">
                    <a:solidFill>
                      <a:schemeClr val="tx1"/>
                    </a:solidFill>
                  </a:rPr>
                  <a:t>e</a:t>
                </a:r>
                <a:r>
                  <a:rPr lang="en-US" spc="-25" dirty="0">
                    <a:solidFill>
                      <a:schemeClr val="tx1"/>
                    </a:solidFill>
                  </a:rPr>
                  <a:t> </a:t>
                </a:r>
                <a:r>
                  <a:rPr lang="en-US" spc="-10" dirty="0">
                    <a:solidFill>
                      <a:schemeClr val="tx1"/>
                    </a:solidFill>
                  </a:rPr>
                  <a:t>use</a:t>
                </a:r>
                <a:r>
                  <a:rPr lang="en-US" spc="-5" dirty="0">
                    <a:solidFill>
                      <a:schemeClr val="tx1"/>
                    </a:solidFill>
                  </a:rPr>
                  <a:t>d</a:t>
                </a:r>
                <a:r>
                  <a:rPr lang="en-US" spc="-25" dirty="0">
                    <a:solidFill>
                      <a:schemeClr val="tx1"/>
                    </a:solidFill>
                  </a:rPr>
                  <a:t> </a:t>
                </a:r>
                <a:r>
                  <a:rPr lang="en-US" spc="-10" dirty="0">
                    <a:solidFill>
                      <a:schemeClr val="tx1"/>
                    </a:solidFill>
                  </a:rPr>
                  <a:t>technolog</a:t>
                </a:r>
                <a:r>
                  <a:rPr lang="en-US" spc="-5" dirty="0">
                    <a:solidFill>
                      <a:schemeClr val="tx1"/>
                    </a:solidFill>
                  </a:rPr>
                  <a:t>y</a:t>
                </a:r>
                <a:r>
                  <a:rPr lang="en-US" spc="-20" dirty="0">
                    <a:solidFill>
                      <a:schemeClr val="tx1"/>
                    </a:solidFill>
                  </a:rPr>
                  <a:t> </a:t>
                </a:r>
                <a:r>
                  <a:rPr lang="en-US" spc="-10" dirty="0">
                    <a:solidFill>
                      <a:schemeClr val="tx1"/>
                    </a:solidFill>
                  </a:rPr>
                  <a:t>t</a:t>
                </a:r>
                <a:r>
                  <a:rPr lang="en-US" spc="-5" dirty="0">
                    <a:solidFill>
                      <a:schemeClr val="tx1"/>
                    </a:solidFill>
                  </a:rPr>
                  <a:t>o</a:t>
                </a:r>
                <a:r>
                  <a:rPr lang="en-US" spc="-25" dirty="0">
                    <a:solidFill>
                      <a:schemeClr val="tx1"/>
                    </a:solidFill>
                  </a:rPr>
                  <a:t> </a:t>
                </a:r>
                <a:r>
                  <a:rPr lang="en-US" spc="-10" dirty="0">
                    <a:solidFill>
                      <a:schemeClr val="tx1"/>
                    </a:solidFill>
                  </a:rPr>
                  <a:t>generat</a:t>
                </a:r>
                <a:r>
                  <a:rPr lang="en-US" spc="-5" dirty="0">
                    <a:solidFill>
                      <a:schemeClr val="tx1"/>
                    </a:solidFill>
                  </a:rPr>
                  <a:t>e</a:t>
                </a:r>
                <a:r>
                  <a:rPr lang="en-US" spc="-2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5" dirty="0">
                    <a:solidFill>
                      <a:schemeClr val="tx1"/>
                    </a:solidFill>
                  </a:rPr>
                  <a:t> </a:t>
                </a:r>
                <a:r>
                  <a:rPr lang="en-US" spc="-10" dirty="0">
                    <a:solidFill>
                      <a:schemeClr val="tx1"/>
                    </a:solidFill>
                  </a:rPr>
                  <a:t>slop</a:t>
                </a:r>
                <a:r>
                  <a:rPr lang="en-US" spc="-5" dirty="0">
                    <a:solidFill>
                      <a:schemeClr val="tx1"/>
                    </a:solidFill>
                  </a:rPr>
                  <a:t>e</a:t>
                </a:r>
                <a:r>
                  <a:rPr lang="en-US" spc="-25" dirty="0">
                    <a:solidFill>
                      <a:schemeClr val="tx1"/>
                    </a:solidFill>
                  </a:rPr>
                  <a:t> </a:t>
                </a:r>
                <a:r>
                  <a:rPr lang="en-US" spc="-10" dirty="0">
                    <a:solidFill>
                      <a:schemeClr val="tx1"/>
                    </a:solidFill>
                  </a:rPr>
                  <a:t>fiel</a:t>
                </a:r>
                <a:r>
                  <a:rPr lang="en-US" spc="-5" dirty="0">
                    <a:solidFill>
                      <a:schemeClr val="tx1"/>
                    </a:solidFill>
                  </a:rPr>
                  <a:t>d</a:t>
                </a:r>
                <a:r>
                  <a:rPr lang="en-US" spc="-25" dirty="0">
                    <a:solidFill>
                      <a:schemeClr val="tx1"/>
                    </a:solidFill>
                  </a:rPr>
                  <a:t> </a:t>
                </a:r>
                <a:r>
                  <a:rPr lang="en-US" spc="-5" dirty="0">
                    <a:solidFill>
                      <a:schemeClr val="tx1"/>
                    </a:solidFill>
                  </a:rPr>
                  <a:t>f</a:t>
                </a:r>
                <a:r>
                  <a:rPr lang="en-US" spc="-10" dirty="0">
                    <a:solidFill>
                      <a:schemeClr val="tx1"/>
                    </a:solidFill>
                  </a:rPr>
                  <a:t>o</a:t>
                </a:r>
                <a:r>
                  <a:rPr lang="en-US" spc="-5" dirty="0">
                    <a:solidFill>
                      <a:schemeClr val="tx1"/>
                    </a:solidFill>
                  </a:rPr>
                  <a:t>r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𝑑𝑦</m:t>
                        </m:r>
                      </m:num>
                      <m:den>
                        <m:r>
                          <a:rPr lang="en-US" b="0" i="1" spc="-5" smtClean="0">
                            <a:solidFill>
                              <a:schemeClr val="tx1"/>
                            </a:solidFill>
                            <a:latin typeface="Cambria Math" panose="02040503050406030204" pitchFamily="18" charset="0"/>
                            <a:cs typeface="Times New Roman"/>
                          </a:rPr>
                          <m:t>𝑑𝑡</m:t>
                        </m:r>
                      </m:den>
                    </m:f>
                    <m:r>
                      <a:rPr lang="en-US" b="0" i="1" spc="-5" smtClean="0">
                        <a:solidFill>
                          <a:schemeClr val="tx1"/>
                        </a:solidFill>
                        <a:latin typeface="Cambria Math" panose="02040503050406030204" pitchFamily="18" charset="0"/>
                        <a:cs typeface="Times New Roman"/>
                      </a:rPr>
                      <m:t>=−</m:t>
                    </m:r>
                    <m:r>
                      <a:rPr lang="en-US" b="0" i="1" spc="-5" smtClean="0">
                        <a:solidFill>
                          <a:schemeClr val="tx1"/>
                        </a:solidFill>
                        <a:latin typeface="Cambria Math" panose="02040503050406030204" pitchFamily="18" charset="0"/>
                        <a:cs typeface="Times New Roman"/>
                      </a:rPr>
                      <m:t>𝑡𝑦</m:t>
                    </m:r>
                  </m:oMath>
                </a14:m>
                <a:r>
                  <a:rPr lang="en-US" dirty="0">
                    <a:solidFill>
                      <a:schemeClr val="tx1"/>
                    </a:solidFill>
                  </a:rPr>
                  <a:t> </a:t>
                </a:r>
                <a:r>
                  <a:rPr lang="en-US" spc="-5" dirty="0">
                    <a:solidFill>
                      <a:schemeClr val="tx1"/>
                    </a:solidFill>
                  </a:rPr>
                  <a:t>in Figure </a:t>
                </a:r>
                <a:r>
                  <a:rPr lang="en-US" spc="-10" dirty="0">
                    <a:solidFill>
                      <a:schemeClr val="tx1"/>
                    </a:solidFill>
                  </a:rPr>
                  <a:t>3</a:t>
                </a:r>
                <a:r>
                  <a:rPr lang="en-US" spc="-5" dirty="0">
                    <a:solidFill>
                      <a:schemeClr val="tx1"/>
                    </a:solidFill>
                  </a:rPr>
                  <a:t>(A).</a:t>
                </a:r>
                <a:endParaRPr lang="en-US" dirty="0">
                  <a:solidFill>
                    <a:schemeClr val="tx1"/>
                  </a:solidFill>
                </a:endParaRPr>
              </a:p>
              <a:p>
                <a:pPr marL="0" marR="5080" indent="0">
                  <a:lnSpc>
                    <a:spcPct val="100000"/>
                  </a:lnSpc>
                  <a:buNone/>
                </a:pPr>
                <a:r>
                  <a:rPr lang="en-US" spc="-15" dirty="0">
                    <a:solidFill>
                      <a:schemeClr val="tx1"/>
                    </a:solidFill>
                  </a:rPr>
                  <a:t>W</a:t>
                </a:r>
                <a:r>
                  <a:rPr lang="en-US" spc="-5" dirty="0">
                    <a:solidFill>
                      <a:schemeClr val="tx1"/>
                    </a:solidFill>
                  </a:rPr>
                  <a:t>e</a:t>
                </a:r>
                <a:r>
                  <a:rPr lang="en-US" spc="-10" dirty="0">
                    <a:solidFill>
                      <a:schemeClr val="tx1"/>
                    </a:solidFill>
                  </a:rPr>
                  <a:t> ca</a:t>
                </a:r>
                <a:r>
                  <a:rPr lang="en-US" spc="-5" dirty="0">
                    <a:solidFill>
                      <a:schemeClr val="tx1"/>
                    </a:solidFill>
                  </a:rPr>
                  <a:t>n</a:t>
                </a:r>
                <a:r>
                  <a:rPr lang="en-US" spc="-10" dirty="0">
                    <a:solidFill>
                      <a:schemeClr val="tx1"/>
                    </a:solidFill>
                  </a:rPr>
                  <a:t> us</a:t>
                </a:r>
                <a:r>
                  <a:rPr lang="en-US" spc="-5" dirty="0">
                    <a:solidFill>
                      <a:schemeClr val="tx1"/>
                    </a:solidFill>
                  </a:rPr>
                  <a:t>e</a:t>
                </a:r>
                <a:r>
                  <a:rPr lang="en-US" spc="-1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10" dirty="0">
                    <a:solidFill>
                      <a:schemeClr val="tx1"/>
                    </a:solidFill>
                  </a:rPr>
                  <a:t> slop</a:t>
                </a:r>
                <a:r>
                  <a:rPr lang="en-US" spc="-5" dirty="0">
                    <a:solidFill>
                      <a:schemeClr val="tx1"/>
                    </a:solidFill>
                  </a:rPr>
                  <a:t>e</a:t>
                </a:r>
                <a:r>
                  <a:rPr lang="en-US" spc="-15" dirty="0">
                    <a:solidFill>
                      <a:schemeClr val="tx1"/>
                    </a:solidFill>
                  </a:rPr>
                  <a:t> </a:t>
                </a:r>
                <a:r>
                  <a:rPr lang="en-US" spc="-10" dirty="0">
                    <a:solidFill>
                      <a:schemeClr val="tx1"/>
                    </a:solidFill>
                  </a:rPr>
                  <a:t>fiel</a:t>
                </a:r>
                <a:r>
                  <a:rPr lang="en-US" spc="-5" dirty="0">
                    <a:solidFill>
                      <a:schemeClr val="tx1"/>
                    </a:solidFill>
                  </a:rPr>
                  <a:t>d</a:t>
                </a:r>
                <a:r>
                  <a:rPr lang="en-US" spc="-15" dirty="0">
                    <a:solidFill>
                      <a:schemeClr val="tx1"/>
                    </a:solidFill>
                  </a:rPr>
                  <a:t> </a:t>
                </a:r>
                <a:r>
                  <a:rPr lang="en-US" spc="-5" dirty="0">
                    <a:solidFill>
                      <a:schemeClr val="tx1"/>
                    </a:solidFill>
                  </a:rPr>
                  <a:t>to</a:t>
                </a:r>
                <a:r>
                  <a:rPr lang="en-US" spc="-15" dirty="0">
                    <a:solidFill>
                      <a:schemeClr val="tx1"/>
                    </a:solidFill>
                  </a:rPr>
                  <a:t> </a:t>
                </a:r>
                <a:r>
                  <a:rPr lang="en-US" spc="-5" dirty="0">
                    <a:solidFill>
                      <a:schemeClr val="tx1"/>
                    </a:solidFill>
                  </a:rPr>
                  <a:t>s</a:t>
                </a:r>
                <a:r>
                  <a:rPr lang="en-US" spc="-10" dirty="0">
                    <a:solidFill>
                      <a:schemeClr val="tx1"/>
                    </a:solidFill>
                  </a:rPr>
                  <a:t>e</a:t>
                </a:r>
                <a:r>
                  <a:rPr lang="en-US" spc="-5" dirty="0">
                    <a:solidFill>
                      <a:schemeClr val="tx1"/>
                    </a:solidFill>
                  </a:rPr>
                  <a:t>e</a:t>
                </a:r>
                <a:r>
                  <a:rPr lang="en-US" spc="-15" dirty="0">
                    <a:solidFill>
                      <a:schemeClr val="tx1"/>
                    </a:solidFill>
                  </a:rPr>
                  <a:t> </a:t>
                </a:r>
                <a:r>
                  <a:rPr lang="en-US" spc="-10" dirty="0">
                    <a:solidFill>
                      <a:schemeClr val="tx1"/>
                    </a:solidFill>
                  </a:rPr>
                  <a:t>how solution</a:t>
                </a:r>
                <a:r>
                  <a:rPr lang="en-US" spc="-5" dirty="0">
                    <a:solidFill>
                      <a:schemeClr val="tx1"/>
                    </a:solidFill>
                  </a:rPr>
                  <a:t>s</a:t>
                </a:r>
                <a:r>
                  <a:rPr lang="en-US" spc="-10" dirty="0">
                    <a:solidFill>
                      <a:schemeClr val="tx1"/>
                    </a:solidFill>
                  </a:rPr>
                  <a:t> appear</a:t>
                </a:r>
                <a:r>
                  <a:rPr lang="en-US" spc="-5" dirty="0">
                    <a:solidFill>
                      <a:schemeClr val="tx1"/>
                    </a:solidFill>
                  </a:rPr>
                  <a:t>.</a:t>
                </a:r>
                <a:r>
                  <a:rPr lang="en-US" spc="-10" dirty="0">
                    <a:solidFill>
                      <a:schemeClr val="tx1"/>
                    </a:solidFill>
                  </a:rPr>
                  <a:t> </a:t>
                </a:r>
                <a:r>
                  <a:rPr lang="en-US" spc="-15" dirty="0">
                    <a:solidFill>
                      <a:schemeClr val="tx1"/>
                    </a:solidFill>
                  </a:rPr>
                  <a:t>Th</a:t>
                </a:r>
                <a:r>
                  <a:rPr lang="en-US" spc="-5" dirty="0">
                    <a:solidFill>
                      <a:schemeClr val="tx1"/>
                    </a:solidFill>
                  </a:rPr>
                  <a:t>e</a:t>
                </a:r>
                <a:r>
                  <a:rPr lang="en-US" spc="-10" dirty="0">
                    <a:solidFill>
                      <a:schemeClr val="tx1"/>
                    </a:solidFill>
                  </a:rPr>
                  <a:t> slop</a:t>
                </a:r>
                <a:r>
                  <a:rPr lang="en-US" spc="-5" dirty="0">
                    <a:solidFill>
                      <a:schemeClr val="tx1"/>
                    </a:solidFill>
                  </a:rPr>
                  <a:t>e</a:t>
                </a:r>
                <a:r>
                  <a:rPr lang="en-US" spc="-10" dirty="0">
                    <a:solidFill>
                      <a:schemeClr val="tx1"/>
                    </a:solidFill>
                  </a:rPr>
                  <a:t> fiel</a:t>
                </a:r>
                <a:r>
                  <a:rPr lang="en-US" spc="-5" dirty="0">
                    <a:solidFill>
                      <a:schemeClr val="tx1"/>
                    </a:solidFill>
                  </a:rPr>
                  <a:t>d</a:t>
                </a:r>
                <a:r>
                  <a:rPr lang="en-US" spc="-15" dirty="0">
                    <a:solidFill>
                      <a:schemeClr val="tx1"/>
                    </a:solidFill>
                  </a:rPr>
                  <a:t> </a:t>
                </a:r>
                <a:r>
                  <a:rPr lang="en-US" spc="-10" dirty="0">
                    <a:solidFill>
                      <a:schemeClr val="tx1"/>
                    </a:solidFill>
                  </a:rPr>
                  <a:t>enable</a:t>
                </a:r>
                <a:r>
                  <a:rPr lang="en-US" spc="-5" dirty="0">
                    <a:solidFill>
                      <a:schemeClr val="tx1"/>
                    </a:solidFill>
                  </a:rPr>
                  <a:t>s</a:t>
                </a:r>
                <a:r>
                  <a:rPr lang="en-US" spc="-10" dirty="0">
                    <a:solidFill>
                      <a:schemeClr val="tx1"/>
                    </a:solidFill>
                  </a:rPr>
                  <a:t> u</a:t>
                </a:r>
                <a:r>
                  <a:rPr lang="en-US" spc="-5" dirty="0">
                    <a:solidFill>
                      <a:schemeClr val="tx1"/>
                    </a:solidFill>
                  </a:rPr>
                  <a:t>s</a:t>
                </a:r>
                <a:r>
                  <a:rPr lang="en-US" spc="-10" dirty="0">
                    <a:solidFill>
                      <a:schemeClr val="tx1"/>
                    </a:solidFill>
                  </a:rPr>
                  <a:t> to visualiz</a:t>
                </a:r>
                <a:r>
                  <a:rPr lang="en-US" spc="-5" dirty="0">
                    <a:solidFill>
                      <a:schemeClr val="tx1"/>
                    </a:solidFill>
                  </a:rPr>
                  <a:t>e</a:t>
                </a:r>
                <a:r>
                  <a:rPr lang="en-US" dirty="0">
                    <a:solidFill>
                      <a:schemeClr val="tx1"/>
                    </a:solidFill>
                  </a:rPr>
                  <a:t> </a:t>
                </a:r>
                <a:r>
                  <a:rPr lang="en-US" spc="-15" dirty="0">
                    <a:solidFill>
                      <a:schemeClr val="tx1"/>
                    </a:solidFill>
                  </a:rPr>
                  <a:t>man</a:t>
                </a:r>
                <a:r>
                  <a:rPr lang="en-US" spc="-5" dirty="0">
                    <a:solidFill>
                      <a:schemeClr val="tx1"/>
                    </a:solidFill>
                  </a:rPr>
                  <a:t>y</a:t>
                </a:r>
                <a:r>
                  <a:rPr lang="en-US" dirty="0">
                    <a:solidFill>
                      <a:schemeClr val="tx1"/>
                    </a:solidFill>
                  </a:rPr>
                  <a:t> </a:t>
                </a:r>
                <a:r>
                  <a:rPr lang="en-US" spc="-10" dirty="0">
                    <a:solidFill>
                      <a:schemeClr val="tx1"/>
                    </a:solidFill>
                  </a:rPr>
                  <a:t>solution</a:t>
                </a:r>
                <a:r>
                  <a:rPr lang="en-US" spc="-5" dirty="0">
                    <a:solidFill>
                      <a:schemeClr val="tx1"/>
                    </a:solidFill>
                  </a:rPr>
                  <a:t>s</a:t>
                </a:r>
                <a:r>
                  <a:rPr lang="en-US" dirty="0">
                    <a:solidFill>
                      <a:schemeClr val="tx1"/>
                    </a:solidFill>
                  </a:rPr>
                  <a:t> </a:t>
                </a:r>
                <a:r>
                  <a:rPr lang="en-US" spc="-10" dirty="0">
                    <a:solidFill>
                      <a:schemeClr val="tx1"/>
                    </a:solidFill>
                  </a:rPr>
                  <a:t>a</a:t>
                </a:r>
                <a:r>
                  <a:rPr lang="en-US" spc="-5" dirty="0">
                    <a:solidFill>
                      <a:schemeClr val="tx1"/>
                    </a:solidFill>
                  </a:rPr>
                  <a:t>t</a:t>
                </a:r>
                <a:r>
                  <a:rPr lang="en-US" dirty="0">
                    <a:solidFill>
                      <a:schemeClr val="tx1"/>
                    </a:solidFill>
                  </a:rPr>
                  <a:t> </a:t>
                </a:r>
                <a:r>
                  <a:rPr lang="en-US" spc="-5" dirty="0">
                    <a:solidFill>
                      <a:schemeClr val="tx1"/>
                    </a:solidFill>
                  </a:rPr>
                  <a:t>a</a:t>
                </a:r>
                <a:r>
                  <a:rPr lang="en-US" dirty="0">
                    <a:solidFill>
                      <a:schemeClr val="tx1"/>
                    </a:solidFill>
                  </a:rPr>
                  <a:t> </a:t>
                </a:r>
                <a:r>
                  <a:rPr lang="en-US" spc="-10" dirty="0">
                    <a:solidFill>
                      <a:schemeClr val="tx1"/>
                    </a:solidFill>
                  </a:rPr>
                  <a:t>glance</a:t>
                </a:r>
                <a:r>
                  <a:rPr lang="en-US" spc="-5" dirty="0">
                    <a:solidFill>
                      <a:schemeClr val="tx1"/>
                    </a:solidFill>
                  </a:rPr>
                  <a:t>.</a:t>
                </a:r>
                <a:r>
                  <a:rPr lang="en-US" spc="5" dirty="0">
                    <a:solidFill>
                      <a:schemeClr val="tx1"/>
                    </a:solidFill>
                  </a:rPr>
                  <a:t> </a:t>
                </a:r>
                <a:r>
                  <a:rPr lang="en-US" spc="-10" dirty="0">
                    <a:solidFill>
                      <a:schemeClr val="tx1"/>
                    </a:solidFill>
                  </a:rPr>
                  <a:t>Startin</a:t>
                </a:r>
                <a:r>
                  <a:rPr lang="en-US" spc="-5" dirty="0">
                    <a:solidFill>
                      <a:schemeClr val="tx1"/>
                    </a:solidFill>
                  </a:rPr>
                  <a:t>g</a:t>
                </a:r>
                <a:r>
                  <a:rPr lang="en-US" dirty="0">
                    <a:solidFill>
                      <a:schemeClr val="tx1"/>
                    </a:solidFill>
                  </a:rPr>
                  <a:t> </a:t>
                </a:r>
                <a:r>
                  <a:rPr lang="en-US" spc="-10" dirty="0">
                    <a:solidFill>
                      <a:schemeClr val="tx1"/>
                    </a:solidFill>
                  </a:rPr>
                  <a:t>a</a:t>
                </a:r>
                <a:r>
                  <a:rPr lang="en-US" spc="-5" dirty="0">
                    <a:solidFill>
                      <a:schemeClr val="tx1"/>
                    </a:solidFill>
                  </a:rPr>
                  <a:t>t</a:t>
                </a:r>
                <a:r>
                  <a:rPr lang="en-US" dirty="0">
                    <a:solidFill>
                      <a:schemeClr val="tx1"/>
                    </a:solidFill>
                  </a:rPr>
                  <a:t> </a:t>
                </a:r>
                <a:r>
                  <a:rPr lang="en-US" spc="-10" dirty="0">
                    <a:solidFill>
                      <a:schemeClr val="tx1"/>
                    </a:solidFill>
                  </a:rPr>
                  <a:t>an</a:t>
                </a:r>
                <a:r>
                  <a:rPr lang="en-US" spc="-5" dirty="0">
                    <a:solidFill>
                      <a:schemeClr val="tx1"/>
                    </a:solidFill>
                  </a:rPr>
                  <a:t>y</a:t>
                </a:r>
                <a:r>
                  <a:rPr lang="en-US" dirty="0">
                    <a:solidFill>
                      <a:schemeClr val="tx1"/>
                    </a:solidFill>
                  </a:rPr>
                  <a:t> </a:t>
                </a:r>
                <a:r>
                  <a:rPr lang="en-US" spc="-10" dirty="0">
                    <a:solidFill>
                      <a:schemeClr val="tx1"/>
                    </a:solidFill>
                  </a:rPr>
                  <a:t>point</a:t>
                </a:r>
                <a:r>
                  <a:rPr lang="en-US" spc="-5" dirty="0">
                    <a:solidFill>
                      <a:schemeClr val="tx1"/>
                    </a:solidFill>
                  </a:rPr>
                  <a:t>,</a:t>
                </a:r>
                <a:r>
                  <a:rPr lang="en-US"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spc="-10" dirty="0">
                    <a:solidFill>
                      <a:schemeClr val="tx1"/>
                    </a:solidFill>
                  </a:rPr>
                  <a:t>goin</a:t>
                </a:r>
                <a:r>
                  <a:rPr lang="en-US" spc="-5" dirty="0">
                    <a:solidFill>
                      <a:schemeClr val="tx1"/>
                    </a:solidFill>
                  </a:rPr>
                  <a:t>g</a:t>
                </a:r>
                <a:r>
                  <a:rPr lang="en-US" dirty="0">
                    <a:solidFill>
                      <a:schemeClr val="tx1"/>
                    </a:solidFill>
                  </a:rPr>
                  <a:t> </a:t>
                </a:r>
                <a:r>
                  <a:rPr lang="en-US" spc="-10" dirty="0">
                    <a:solidFill>
                      <a:schemeClr val="tx1"/>
                    </a:solidFill>
                  </a:rPr>
                  <a:t>bot</a:t>
                </a:r>
                <a:r>
                  <a:rPr lang="en-US" spc="-5" dirty="0">
                    <a:solidFill>
                      <a:schemeClr val="tx1"/>
                    </a:solidFill>
                  </a:rPr>
                  <a:t>h</a:t>
                </a:r>
                <a:r>
                  <a:rPr lang="en-US"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lef</a:t>
                </a:r>
                <a:r>
                  <a:rPr lang="en-US" spc="-5" dirty="0">
                    <a:solidFill>
                      <a:schemeClr val="tx1"/>
                    </a:solidFill>
                  </a:rPr>
                  <a:t>t</a:t>
                </a:r>
                <a:r>
                  <a:rPr lang="en-US" dirty="0">
                    <a:solidFill>
                      <a:schemeClr val="tx1"/>
                    </a:solidFill>
                  </a:rPr>
                  <a:t> </a:t>
                </a:r>
                <a:r>
                  <a:rPr lang="en-US" spc="-10" dirty="0">
                    <a:solidFill>
                      <a:schemeClr val="tx1"/>
                    </a:solidFill>
                  </a:rPr>
                  <a:t>and t</a:t>
                </a:r>
                <a:r>
                  <a:rPr lang="en-US" spc="-5" dirty="0">
                    <a:solidFill>
                      <a:schemeClr val="tx1"/>
                    </a:solidFill>
                  </a:rPr>
                  <a:t>o</a:t>
                </a:r>
                <a:r>
                  <a:rPr lang="en-US" spc="-10" dirty="0">
                    <a:solidFill>
                      <a:schemeClr val="tx1"/>
                    </a:solidFill>
                  </a:rPr>
                  <a:t> th</a:t>
                </a:r>
                <a:r>
                  <a:rPr lang="en-US" spc="-5" dirty="0">
                    <a:solidFill>
                      <a:schemeClr val="tx1"/>
                    </a:solidFill>
                  </a:rPr>
                  <a:t>e</a:t>
                </a:r>
                <a:r>
                  <a:rPr lang="en-US" spc="-10" dirty="0">
                    <a:solidFill>
                      <a:schemeClr val="tx1"/>
                    </a:solidFill>
                  </a:rPr>
                  <a:t> </a:t>
                </a:r>
                <a:r>
                  <a:rPr lang="en-US" spc="-5" dirty="0">
                    <a:solidFill>
                      <a:schemeClr val="tx1"/>
                    </a:solidFill>
                  </a:rPr>
                  <a:t>r</a:t>
                </a:r>
                <a:r>
                  <a:rPr lang="en-US" spc="-10" dirty="0">
                    <a:solidFill>
                      <a:schemeClr val="tx1"/>
                    </a:solidFill>
                  </a:rPr>
                  <a:t>igh</a:t>
                </a:r>
                <a:r>
                  <a:rPr lang="en-US" spc="-5" dirty="0">
                    <a:solidFill>
                      <a:schemeClr val="tx1"/>
                    </a:solidFill>
                  </a:rPr>
                  <a:t>t</a:t>
                </a:r>
                <a:r>
                  <a:rPr lang="en-US" spc="-10" dirty="0">
                    <a:solidFill>
                      <a:schemeClr val="tx1"/>
                    </a:solidFill>
                  </a:rPr>
                  <a:t> from th</a:t>
                </a:r>
                <a:r>
                  <a:rPr lang="en-US" spc="-5" dirty="0">
                    <a:solidFill>
                      <a:schemeClr val="tx1"/>
                    </a:solidFill>
                  </a:rPr>
                  <a:t>e</a:t>
                </a:r>
                <a:r>
                  <a:rPr lang="en-US" spc="-10" dirty="0">
                    <a:solidFill>
                      <a:schemeClr val="tx1"/>
                    </a:solidFill>
                  </a:rPr>
                  <a:t> point</a:t>
                </a:r>
                <a:r>
                  <a:rPr lang="en-US" spc="-5" dirty="0">
                    <a:solidFill>
                      <a:schemeClr val="tx1"/>
                    </a:solidFill>
                  </a:rPr>
                  <a:t>,</a:t>
                </a:r>
                <a:r>
                  <a:rPr lang="en-US" spc="-10" dirty="0">
                    <a:solidFill>
                      <a:schemeClr val="tx1"/>
                    </a:solidFill>
                  </a:rPr>
                  <a:t> </a:t>
                </a:r>
                <a:r>
                  <a:rPr lang="en-US" spc="-15" dirty="0">
                    <a:solidFill>
                      <a:schemeClr val="tx1"/>
                    </a:solidFill>
                  </a:rPr>
                  <a:t>w</a:t>
                </a:r>
                <a:r>
                  <a:rPr lang="en-US" spc="-5" dirty="0">
                    <a:solidFill>
                      <a:schemeClr val="tx1"/>
                    </a:solidFill>
                  </a:rPr>
                  <a:t>e</a:t>
                </a:r>
                <a:r>
                  <a:rPr lang="en-US" spc="-10" dirty="0">
                    <a:solidFill>
                      <a:schemeClr val="tx1"/>
                    </a:solidFill>
                  </a:rPr>
                  <a:t> ca</a:t>
                </a:r>
                <a:r>
                  <a:rPr lang="en-US" spc="-5" dirty="0">
                    <a:solidFill>
                      <a:schemeClr val="tx1"/>
                    </a:solidFill>
                  </a:rPr>
                  <a:t>n</a:t>
                </a:r>
                <a:r>
                  <a:rPr lang="en-US" spc="-10" dirty="0">
                    <a:solidFill>
                      <a:schemeClr val="tx1"/>
                    </a:solidFill>
                  </a:rPr>
                  <a:t> sketc</a:t>
                </a:r>
                <a:r>
                  <a:rPr lang="en-US" spc="-5" dirty="0">
                    <a:solidFill>
                      <a:schemeClr val="tx1"/>
                    </a:solidFill>
                  </a:rPr>
                  <a:t>h</a:t>
                </a:r>
                <a:r>
                  <a:rPr lang="en-US" spc="-10" dirty="0">
                    <a:solidFill>
                      <a:schemeClr val="tx1"/>
                    </a:solidFill>
                  </a:rPr>
                  <a:t> </a:t>
                </a:r>
                <a:r>
                  <a:rPr lang="en-US" spc="-5" dirty="0">
                    <a:solidFill>
                      <a:schemeClr val="tx1"/>
                    </a:solidFill>
                  </a:rPr>
                  <a:t>a</a:t>
                </a:r>
                <a:r>
                  <a:rPr lang="en-US" spc="-10" dirty="0">
                    <a:solidFill>
                      <a:schemeClr val="tx1"/>
                    </a:solidFill>
                  </a:rPr>
                  <a:t> </a:t>
                </a:r>
                <a:r>
                  <a:rPr lang="en-US" spc="-5" dirty="0">
                    <a:solidFill>
                      <a:schemeClr val="tx1"/>
                    </a:solidFill>
                  </a:rPr>
                  <a:t>s</a:t>
                </a:r>
                <a:r>
                  <a:rPr lang="en-US" spc="-10" dirty="0">
                    <a:solidFill>
                      <a:schemeClr val="tx1"/>
                    </a:solidFill>
                  </a:rPr>
                  <a:t>olutio</a:t>
                </a:r>
                <a:r>
                  <a:rPr lang="en-US" spc="-5" dirty="0">
                    <a:solidFill>
                      <a:schemeClr val="tx1"/>
                    </a:solidFill>
                  </a:rPr>
                  <a:t>n</a:t>
                </a:r>
                <a:r>
                  <a:rPr lang="en-US" spc="-10" dirty="0">
                    <a:solidFill>
                      <a:schemeClr val="tx1"/>
                    </a:solidFill>
                  </a:rPr>
                  <a:t> b</a:t>
                </a:r>
                <a:r>
                  <a:rPr lang="en-US" spc="-5" dirty="0">
                    <a:solidFill>
                      <a:schemeClr val="tx1"/>
                    </a:solidFill>
                  </a:rPr>
                  <a:t>y</a:t>
                </a:r>
                <a:r>
                  <a:rPr lang="en-US" spc="-10" dirty="0">
                    <a:solidFill>
                      <a:schemeClr val="tx1"/>
                    </a:solidFill>
                  </a:rPr>
                  <a:t> drawin</a:t>
                </a:r>
                <a:r>
                  <a:rPr lang="en-US" spc="-5" dirty="0">
                    <a:solidFill>
                      <a:schemeClr val="tx1"/>
                    </a:solidFill>
                  </a:rPr>
                  <a:t>g</a:t>
                </a:r>
                <a:r>
                  <a:rPr lang="en-US" spc="-10" dirty="0">
                    <a:solidFill>
                      <a:schemeClr val="tx1"/>
                    </a:solidFill>
                  </a:rPr>
                  <a:t> </a:t>
                </a:r>
                <a:r>
                  <a:rPr lang="en-US" spc="-5" dirty="0">
                    <a:solidFill>
                      <a:schemeClr val="tx1"/>
                    </a:solidFill>
                  </a:rPr>
                  <a:t>a</a:t>
                </a:r>
                <a:r>
                  <a:rPr lang="en-US" spc="-10" dirty="0">
                    <a:solidFill>
                      <a:schemeClr val="tx1"/>
                    </a:solidFill>
                  </a:rPr>
                  <a:t> curv</a:t>
                </a:r>
                <a:r>
                  <a:rPr lang="en-US" spc="-5" dirty="0">
                    <a:solidFill>
                      <a:schemeClr val="tx1"/>
                    </a:solidFill>
                  </a:rPr>
                  <a:t>e</a:t>
                </a:r>
                <a:r>
                  <a:rPr lang="en-US" spc="-10" dirty="0">
                    <a:solidFill>
                      <a:schemeClr val="tx1"/>
                    </a:solidFill>
                  </a:rPr>
                  <a:t> tha</a:t>
                </a:r>
                <a:r>
                  <a:rPr lang="en-US" spc="-5" dirty="0">
                    <a:solidFill>
                      <a:schemeClr val="tx1"/>
                    </a:solidFill>
                  </a:rPr>
                  <a:t>t</a:t>
                </a:r>
                <a:r>
                  <a:rPr lang="en-US" spc="-10" dirty="0">
                    <a:solidFill>
                      <a:schemeClr val="tx1"/>
                    </a:solidFill>
                  </a:rPr>
                  <a:t> run</a:t>
                </a:r>
                <a:r>
                  <a:rPr lang="en-US" spc="-5" dirty="0">
                    <a:solidFill>
                      <a:schemeClr val="tx1"/>
                    </a:solidFill>
                  </a:rPr>
                  <a:t>s</a:t>
                </a:r>
                <a:r>
                  <a:rPr lang="en-US" spc="-10" dirty="0">
                    <a:solidFill>
                      <a:schemeClr val="tx1"/>
                    </a:solidFill>
                  </a:rPr>
                  <a:t> tangent </a:t>
                </a:r>
                <a:r>
                  <a:rPr lang="en-US" spc="-5" dirty="0">
                    <a:solidFill>
                      <a:schemeClr val="tx1"/>
                    </a:solidFill>
                  </a:rPr>
                  <a:t>to</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slope</a:t>
                </a:r>
                <a:r>
                  <a:rPr lang="en-US" spc="35" dirty="0">
                    <a:solidFill>
                      <a:schemeClr val="tx1"/>
                    </a:solidFill>
                  </a:rPr>
                  <a:t> </a:t>
                </a:r>
                <a:r>
                  <a:rPr lang="en-US" spc="-5" dirty="0">
                    <a:solidFill>
                      <a:schemeClr val="tx1"/>
                    </a:solidFill>
                  </a:rPr>
                  <a:t>segments</a:t>
                </a:r>
                <a:r>
                  <a:rPr lang="en-US" spc="35" dirty="0">
                    <a:solidFill>
                      <a:schemeClr val="tx1"/>
                    </a:solidFill>
                  </a:rPr>
                  <a:t> </a:t>
                </a:r>
                <a:r>
                  <a:rPr lang="en-US" spc="-10" dirty="0">
                    <a:solidFill>
                      <a:schemeClr val="tx1"/>
                    </a:solidFill>
                  </a:rPr>
                  <a:t>a</a:t>
                </a:r>
                <a:r>
                  <a:rPr lang="en-US" spc="-5" dirty="0">
                    <a:solidFill>
                      <a:schemeClr val="tx1"/>
                    </a:solidFill>
                  </a:rPr>
                  <a:t>t</a:t>
                </a:r>
                <a:r>
                  <a:rPr lang="en-US" spc="35" dirty="0">
                    <a:solidFill>
                      <a:schemeClr val="tx1"/>
                    </a:solidFill>
                  </a:rPr>
                  <a:t> </a:t>
                </a:r>
                <a:r>
                  <a:rPr lang="en-US" spc="-5" dirty="0">
                    <a:solidFill>
                      <a:schemeClr val="tx1"/>
                    </a:solidFill>
                  </a:rPr>
                  <a:t>each</a:t>
                </a:r>
                <a:r>
                  <a:rPr lang="en-US" spc="35" dirty="0">
                    <a:solidFill>
                      <a:schemeClr val="tx1"/>
                    </a:solidFill>
                  </a:rPr>
                  <a:t> </a:t>
                </a:r>
                <a:r>
                  <a:rPr lang="en-US" spc="-5" dirty="0">
                    <a:solidFill>
                      <a:schemeClr val="tx1"/>
                    </a:solidFill>
                  </a:rPr>
                  <a:t>point</a:t>
                </a:r>
                <a:r>
                  <a:rPr lang="en-US" spc="35" dirty="0">
                    <a:solidFill>
                      <a:schemeClr val="tx1"/>
                    </a:solidFill>
                  </a:rPr>
                  <a:t> </a:t>
                </a:r>
                <a:r>
                  <a:rPr lang="en-US" spc="-5" dirty="0">
                    <a:solidFill>
                      <a:schemeClr val="tx1"/>
                    </a:solidFill>
                  </a:rPr>
                  <a:t>[Figure</a:t>
                </a:r>
                <a:r>
                  <a:rPr lang="en-US" spc="35" dirty="0">
                    <a:solidFill>
                      <a:schemeClr val="tx1"/>
                    </a:solidFill>
                  </a:rPr>
                  <a:t> </a:t>
                </a:r>
                <a:r>
                  <a:rPr lang="en-US" spc="-10" dirty="0">
                    <a:solidFill>
                      <a:schemeClr val="tx1"/>
                    </a:solidFill>
                  </a:rPr>
                  <a:t>3</a:t>
                </a:r>
                <a:r>
                  <a:rPr lang="en-US" spc="-5" dirty="0">
                    <a:solidFill>
                      <a:schemeClr val="tx1"/>
                    </a:solidFill>
                  </a:rPr>
                  <a:t>(B)].</a:t>
                </a:r>
                <a:r>
                  <a:rPr lang="en-US" spc="35" dirty="0">
                    <a:solidFill>
                      <a:schemeClr val="tx1"/>
                    </a:solidFill>
                  </a:rPr>
                  <a:t> </a:t>
                </a:r>
                <a:r>
                  <a:rPr lang="en-US" spc="-10" dirty="0">
                    <a:solidFill>
                      <a:schemeClr val="tx1"/>
                    </a:solidFill>
                  </a:rPr>
                  <a:t>The</a:t>
                </a:r>
                <a:r>
                  <a:rPr lang="en-US" spc="35" dirty="0">
                    <a:solidFill>
                      <a:schemeClr val="tx1"/>
                    </a:solidFill>
                  </a:rPr>
                  <a:t> </a:t>
                </a:r>
                <a:r>
                  <a:rPr lang="en-US" spc="-10" dirty="0">
                    <a:solidFill>
                      <a:schemeClr val="tx1"/>
                    </a:solidFill>
                  </a:rPr>
                  <a:t>g</a:t>
                </a:r>
                <a:r>
                  <a:rPr lang="en-US" spc="-5" dirty="0">
                    <a:solidFill>
                      <a:schemeClr val="tx1"/>
                    </a:solidFill>
                  </a:rPr>
                  <a:t>raph</a:t>
                </a:r>
                <a:r>
                  <a:rPr lang="en-US" spc="35" dirty="0">
                    <a:solidFill>
                      <a:schemeClr val="tx1"/>
                    </a:solidFill>
                  </a:rPr>
                  <a:t> </a:t>
                </a:r>
                <a:r>
                  <a:rPr lang="en-US" spc="-5" dirty="0">
                    <a:solidFill>
                      <a:schemeClr val="tx1"/>
                    </a:solidFill>
                  </a:rPr>
                  <a:t>of</a:t>
                </a:r>
                <a:r>
                  <a:rPr lang="en-US" spc="35" dirty="0">
                    <a:solidFill>
                      <a:schemeClr val="tx1"/>
                    </a:solidFill>
                  </a:rPr>
                  <a:t> </a:t>
                </a:r>
                <a:r>
                  <a:rPr lang="en-US" spc="-5" dirty="0">
                    <a:solidFill>
                      <a:schemeClr val="tx1"/>
                    </a:solidFill>
                  </a:rPr>
                  <a:t>a</a:t>
                </a:r>
                <a:r>
                  <a:rPr lang="en-US" spc="35" dirty="0">
                    <a:solidFill>
                      <a:schemeClr val="tx1"/>
                    </a:solidFill>
                  </a:rPr>
                  <a:t> </a:t>
                </a:r>
                <a:r>
                  <a:rPr lang="en-US" spc="-5" dirty="0">
                    <a:solidFill>
                      <a:schemeClr val="tx1"/>
                    </a:solidFill>
                  </a:rPr>
                  <a:t>solution</a:t>
                </a:r>
                <a:r>
                  <a:rPr lang="en-US" spc="35" dirty="0">
                    <a:solidFill>
                      <a:schemeClr val="tx1"/>
                    </a:solidFill>
                  </a:rPr>
                  <a:t> </a:t>
                </a:r>
                <a:r>
                  <a:rPr lang="en-US" spc="-5" dirty="0">
                    <a:solidFill>
                      <a:schemeClr val="tx1"/>
                    </a:solidFill>
                  </a:rPr>
                  <a:t>is</a:t>
                </a:r>
                <a:r>
                  <a:rPr lang="en-US" spc="35" dirty="0">
                    <a:solidFill>
                      <a:schemeClr val="tx1"/>
                    </a:solidFill>
                  </a:rPr>
                  <a:t> </a:t>
                </a:r>
                <a:r>
                  <a:rPr lang="en-US" spc="-10" dirty="0">
                    <a:solidFill>
                      <a:schemeClr val="tx1"/>
                    </a:solidFill>
                  </a:rPr>
                  <a:t>a</a:t>
                </a:r>
                <a:r>
                  <a:rPr lang="en-US" spc="-5" dirty="0">
                    <a:solidFill>
                      <a:schemeClr val="tx1"/>
                    </a:solidFill>
                  </a:rPr>
                  <a:t>lso</a:t>
                </a:r>
                <a:r>
                  <a:rPr lang="en-US" spc="35" dirty="0">
                    <a:solidFill>
                      <a:schemeClr val="tx1"/>
                    </a:solidFill>
                  </a:rPr>
                  <a:t> </a:t>
                </a:r>
                <a:r>
                  <a:rPr lang="en-US" spc="-5" dirty="0">
                    <a:solidFill>
                      <a:schemeClr val="tx1"/>
                    </a:solidFill>
                  </a:rPr>
                  <a:t>called </a:t>
                </a:r>
                <a:r>
                  <a:rPr lang="en-US" spc="-10" dirty="0">
                    <a:solidFill>
                      <a:schemeClr val="tx1"/>
                    </a:solidFill>
                  </a:rPr>
                  <a:t>a</a:t>
                </a:r>
                <a:r>
                  <a:rPr lang="en-US" spc="-5" dirty="0">
                    <a:solidFill>
                      <a:schemeClr val="tx1"/>
                    </a:solidFill>
                  </a:rPr>
                  <a:t>n </a:t>
                </a:r>
                <a:r>
                  <a:rPr lang="en-US" b="1" i="1" spc="-10" dirty="0">
                    <a:solidFill>
                      <a:schemeClr val="tx1"/>
                    </a:solidFill>
                  </a:rPr>
                  <a:t>integra</a:t>
                </a:r>
                <a:r>
                  <a:rPr lang="en-US" b="1" i="1" spc="-5" dirty="0">
                    <a:solidFill>
                      <a:schemeClr val="tx1"/>
                    </a:solidFill>
                  </a:rPr>
                  <a:t>l</a:t>
                </a:r>
                <a:r>
                  <a:rPr lang="en-US" b="1" i="1" dirty="0">
                    <a:solidFill>
                      <a:schemeClr val="tx1"/>
                    </a:solidFill>
                  </a:rPr>
                  <a:t> </a:t>
                </a:r>
                <a:r>
                  <a:rPr lang="en-US" b="1" i="1" spc="-10" dirty="0">
                    <a:solidFill>
                      <a:schemeClr val="tx1"/>
                    </a:solidFill>
                  </a:rPr>
                  <a:t>curv</a:t>
                </a:r>
                <a:r>
                  <a:rPr lang="en-US" b="1" i="1" spc="-5" dirty="0">
                    <a:solidFill>
                      <a:schemeClr val="tx1"/>
                    </a:solidFill>
                  </a:rPr>
                  <a:t>e</a:t>
                </a:r>
                <a:r>
                  <a:rPr lang="en-US" spc="-5" dirty="0">
                    <a:solidFill>
                      <a:schemeClr val="tx1"/>
                    </a:solidFill>
                  </a:rPr>
                  <a:t>.</a:t>
                </a:r>
                <a:endParaRPr lang="en-US" dirty="0">
                  <a:solidFill>
                    <a:schemeClr val="tx1"/>
                  </a:solidFill>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p:sp>
            <p:nvSpPr>
              <p:cNvPr id="3" name="Content Placeholder 2">
                <a:extLst>
                  <a:ext uri="{FF2B5EF4-FFF2-40B4-BE49-F238E27FC236}">
                    <a16:creationId xmlns="" xmlns:a16="http://schemas.microsoft.com/office/drawing/2014/main"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682926" cy="4370567"/>
              </a:xfrm>
              <a:blipFill rotWithShape="0">
                <a:blip r:embed="rId2"/>
                <a:stretch>
                  <a:fillRect l="-742" t="-976" r="-228"/>
                </a:stretch>
              </a:blipFill>
            </p:spPr>
            <p:txBody>
              <a:bodyPr/>
              <a:lstStyle/>
              <a:p>
                <a:r>
                  <a:rPr lang="en-US">
                    <a:noFill/>
                  </a:rPr>
                  <a:t> </a:t>
                </a:r>
              </a:p>
            </p:txBody>
          </p:sp>
        </mc:Fallback>
      </mc:AlternateContent>
      <p:pic>
        <p:nvPicPr>
          <p:cNvPr id="7" name="Picture 2" descr="Two graphs, A and B, show a technology generated slope field for F of  (t, y) equals negative t times y and some solutions to d y over d t equals negative t y. Both graphs are enclosed in squares that are labeled on the left and bottom sides with tick marks and scale. The t and y axis intersect at the origin in the center of the box. The t axis ranges from negative 5 to 5 in increments of 1 and the y axis ranges from negative 5 to 5 in increments of 1. In Graph A, the slope field has short line segments of approximately 0.3 units in length in each quadrant, representing the slope of the tangent point to the graph at each point. In quadrant two, the line segments close to the t axis are increasing from 0 with positive  slopes and as y increases , the slopes get larger and the line segments become more steep. As the slopes approach the y axis, the slope lines decrease and as they cross the y axis into quadrant 1, the slope at the y intercept is 0. In quadrant 1, the slopes are steeply negative as the y values decrease and as they approach the t axis, they increase to approach 0.  In quadrant 3, the slope values are decreasing from very large negative values to 0 at the y axis then the slope values increase then decrease to approach 0 along the t axis in quadrant 4. In Graph B, several solutions are graphed on the slope field from graph A, using the slope lines as tangents to the curves. There are 6 graphs. The 3 graphs in quadrants 3 and 4 all have the same shape with horizontal asymptote of the t axis as t increases without bound in both the negative and the positive directions, but with different y intercepts. The curves decrease from the t axis in a concave down fashion, then at the inflection point between the t values of  negative 1 and negative 2, the curve becomes concave up and passes through the y intercept as a minimum value, then the curve increases to an inflection point between the t values of 1 and 2, then begins to flatten, concave down, toward the horizontal asymptote of the t axis. The three graphs have y intercepts negative 5, negative 3, and negative 1 respectively.  The 3 graphs in quadrants 1 and 2 all have the same shape with horizontal asymptote of the t axis as t increases without bound in both the negative and the positive directions, but with different y intercepts. The curves increase from the t axis in a concave up fashion, then at the inflection point between the t values of  negative 1 and negative 2, the curve becomes concave down and passes through the y intercept as a maximum value, then the curve decreases to an inflection point between the t values of 1 and 2, then begins to flatten, concave up, toward the horizontal asymptote of the t axis. The three graphs have y intercepts 5, 3, and 1 respectively.  The graph with y intercept 3 is labeled solution with y of 0 equal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95306" y="4163837"/>
            <a:ext cx="4673493" cy="241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5949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(5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b="1" dirty="0">
                    <a:solidFill>
                      <a:schemeClr val="tx1"/>
                    </a:solidFill>
                  </a:rPr>
                  <a:t>Usin</a:t>
                </a:r>
                <a:r>
                  <a:rPr lang="en-US" b="1" spc="10" dirty="0">
                    <a:solidFill>
                      <a:schemeClr val="tx1"/>
                    </a:solidFill>
                  </a:rPr>
                  <a:t>g</a:t>
                </a:r>
                <a:r>
                  <a:rPr lang="en-US" b="1" spc="45" dirty="0">
                    <a:solidFill>
                      <a:schemeClr val="tx1"/>
                    </a:solidFill>
                  </a:rPr>
                  <a:t> I</a:t>
                </a:r>
                <a:r>
                  <a:rPr lang="en-US" b="1" spc="10" dirty="0">
                    <a:solidFill>
                      <a:schemeClr val="tx1"/>
                    </a:solidFill>
                  </a:rPr>
                  <a:t>socline</a:t>
                </a:r>
                <a:r>
                  <a:rPr lang="en-US" b="1" spc="15" dirty="0">
                    <a:solidFill>
                      <a:schemeClr val="tx1"/>
                    </a:solidFill>
                  </a:rPr>
                  <a:t>s</a:t>
                </a:r>
                <a:r>
                  <a:rPr lang="en-US" b="1" dirty="0">
                    <a:solidFill>
                      <a:schemeClr val="tx1"/>
                    </a:solidFill>
                  </a:rPr>
                  <a:t> </a:t>
                </a:r>
                <a:r>
                  <a:rPr lang="en-US" spc="-10" dirty="0">
                    <a:solidFill>
                      <a:schemeClr val="tx1"/>
                    </a:solidFill>
                  </a:rPr>
                  <a:t>Draw</a:t>
                </a:r>
                <a:r>
                  <a:rPr lang="en-US" dirty="0">
                    <a:solidFill>
                      <a:schemeClr val="tx1"/>
                    </a:solidFill>
                  </a:rPr>
                  <a:t> </a:t>
                </a:r>
                <a:r>
                  <a:rPr lang="en-US" spc="-5" dirty="0">
                    <a:solidFill>
                      <a:schemeClr val="tx1"/>
                    </a:solidFill>
                  </a:rPr>
                  <a:t>the slope field for</a:t>
                </a:r>
                <a:endParaRPr lang="en-US" dirty="0">
                  <a:solidFill>
                    <a:schemeClr val="tx1"/>
                  </a:solidFill>
                </a:endParaRPr>
              </a:p>
              <a:p>
                <a:pPr marL="627380" indent="0">
                  <a:lnSpc>
                    <a:spcPct val="100000"/>
                  </a:lnSpc>
                  <a:spcBef>
                    <a:spcPts val="580"/>
                  </a:spcBef>
                  <a:buNone/>
                </a:pPr>
                <a14:m>
                  <m:oMathPara xmlns:m="http://schemas.openxmlformats.org/officeDocument/2006/math">
                    <m:oMathParaPr>
                      <m:jc m:val="centerGroup"/>
                    </m:oMathParaPr>
                    <m:oMath xmlns:m="http://schemas.openxmlformats.org/officeDocument/2006/math">
                      <m:f>
                        <m:fPr>
                          <m:ctrlPr>
                            <a:rPr lang="en-US" i="1" spc="85" dirty="0" smtClean="0">
                              <a:solidFill>
                                <a:schemeClr val="tx1"/>
                              </a:solidFill>
                              <a:latin typeface="Cambria Math" panose="02040503050406030204" pitchFamily="18" charset="0"/>
                            </a:rPr>
                          </m:ctrlPr>
                        </m:fPr>
                        <m:num>
                          <m:r>
                            <a:rPr lang="en-US" b="0" i="1" spc="85" dirty="0" smtClean="0">
                              <a:solidFill>
                                <a:schemeClr val="tx1"/>
                              </a:solidFill>
                              <a:latin typeface="Cambria Math" panose="02040503050406030204" pitchFamily="18" charset="0"/>
                            </a:rPr>
                            <m:t>𝑑𝑦</m:t>
                          </m:r>
                        </m:num>
                        <m:den>
                          <m:r>
                            <a:rPr lang="en-US" b="0" i="1" spc="85" dirty="0" smtClean="0">
                              <a:solidFill>
                                <a:schemeClr val="tx1"/>
                              </a:solidFill>
                              <a:latin typeface="Cambria Math" panose="02040503050406030204" pitchFamily="18" charset="0"/>
                            </a:rPr>
                            <m:t>𝑑𝑡</m:t>
                          </m:r>
                        </m:den>
                      </m:f>
                      <m:r>
                        <a:rPr lang="en-US" b="0" i="1" spc="85" dirty="0" smtClean="0">
                          <a:solidFill>
                            <a:schemeClr val="tx1"/>
                          </a:solidFill>
                          <a:latin typeface="Cambria Math" panose="02040503050406030204" pitchFamily="18" charset="0"/>
                        </a:rPr>
                        <m:t>=</m:t>
                      </m:r>
                      <m:r>
                        <a:rPr lang="en-US" b="0" i="1" spc="85" dirty="0" smtClean="0">
                          <a:solidFill>
                            <a:schemeClr val="tx1"/>
                          </a:solidFill>
                          <a:latin typeface="Cambria Math" panose="02040503050406030204" pitchFamily="18" charset="0"/>
                        </a:rPr>
                        <m:t>𝑦</m:t>
                      </m:r>
                      <m:r>
                        <a:rPr lang="en-US" b="0" i="1" spc="85" dirty="0" smtClean="0">
                          <a:solidFill>
                            <a:schemeClr val="tx1"/>
                          </a:solidFill>
                          <a:latin typeface="Cambria Math" panose="02040503050406030204" pitchFamily="18" charset="0"/>
                        </a:rPr>
                        <m:t>−</m:t>
                      </m:r>
                      <m:r>
                        <a:rPr lang="en-US" b="0" i="1" spc="85" dirty="0" smtClean="0">
                          <a:solidFill>
                            <a:schemeClr val="tx1"/>
                          </a:solidFill>
                          <a:latin typeface="Cambria Math" panose="02040503050406030204" pitchFamily="18" charset="0"/>
                        </a:rPr>
                        <m:t>𝑡</m:t>
                      </m:r>
                      <m:r>
                        <a:rPr lang="en-US" i="1" spc="-155" dirty="0">
                          <a:solidFill>
                            <a:schemeClr val="tx1"/>
                          </a:solidFill>
                          <a:latin typeface="Cambria Math" panose="02040503050406030204" pitchFamily="18" charset="0"/>
                        </a:rPr>
                        <m:t> </m:t>
                      </m:r>
                    </m:oMath>
                  </m:oMathPara>
                </a14:m>
                <a:endParaRPr lang="en-US" dirty="0">
                  <a:solidFill>
                    <a:schemeClr val="tx1"/>
                  </a:solidFill>
                </a:endParaRPr>
              </a:p>
              <a:p>
                <a:pPr marL="0" indent="0">
                  <a:lnSpc>
                    <a:spcPct val="100000"/>
                  </a:lnSpc>
                  <a:spcBef>
                    <a:spcPts val="1095"/>
                  </a:spcBef>
                  <a:buNone/>
                </a:pPr>
                <a:r>
                  <a:rPr lang="en-US" spc="-10" dirty="0"/>
                  <a:t>a</a:t>
                </a:r>
                <a:r>
                  <a:rPr lang="en-US" spc="-10" dirty="0">
                    <a:solidFill>
                      <a:schemeClr val="tx1"/>
                    </a:solidFill>
                  </a:rPr>
                  <a:t>n</a:t>
                </a:r>
                <a:r>
                  <a:rPr lang="en-US" spc="-5" dirty="0">
                    <a:solidFill>
                      <a:schemeClr val="tx1"/>
                    </a:solidFill>
                  </a:rPr>
                  <a:t>d </a:t>
                </a:r>
                <a:r>
                  <a:rPr lang="en-US" spc="-10" dirty="0">
                    <a:solidFill>
                      <a:schemeClr val="tx1"/>
                    </a:solidFill>
                  </a:rPr>
                  <a:t>sketc</a:t>
                </a:r>
                <a:r>
                  <a:rPr lang="en-US" spc="-5" dirty="0">
                    <a:solidFill>
                      <a:schemeClr val="tx1"/>
                    </a:solidFill>
                  </a:rPr>
                  <a:t>h </a:t>
                </a:r>
                <a:r>
                  <a:rPr lang="en-US" spc="-10" dirty="0">
                    <a:solidFill>
                      <a:schemeClr val="tx1"/>
                    </a:solidFill>
                  </a:rPr>
                  <a:t>th</a:t>
                </a:r>
                <a:r>
                  <a:rPr lang="en-US" spc="-5" dirty="0">
                    <a:solidFill>
                      <a:schemeClr val="tx1"/>
                    </a:solidFill>
                  </a:rPr>
                  <a:t>e i</a:t>
                </a:r>
                <a:r>
                  <a:rPr lang="en-US" spc="-10" dirty="0">
                    <a:solidFill>
                      <a:schemeClr val="tx1"/>
                    </a:solidFill>
                  </a:rPr>
                  <a:t>ntegra</a:t>
                </a:r>
                <a:r>
                  <a:rPr lang="en-US" spc="-5" dirty="0">
                    <a:solidFill>
                      <a:schemeClr val="tx1"/>
                    </a:solidFill>
                  </a:rPr>
                  <a:t>l</a:t>
                </a:r>
                <a:r>
                  <a:rPr lang="en-US" dirty="0">
                    <a:solidFill>
                      <a:schemeClr val="tx1"/>
                    </a:solidFill>
                  </a:rPr>
                  <a:t> </a:t>
                </a:r>
                <a:r>
                  <a:rPr lang="en-US" spc="-10" dirty="0">
                    <a:solidFill>
                      <a:schemeClr val="tx1"/>
                    </a:solidFill>
                  </a:rPr>
                  <a:t>curve</a:t>
                </a:r>
                <a:r>
                  <a:rPr lang="en-US" spc="-5" dirty="0">
                    <a:solidFill>
                      <a:schemeClr val="tx1"/>
                    </a:solidFill>
                  </a:rPr>
                  <a:t>s</a:t>
                </a:r>
                <a:r>
                  <a:rPr lang="en-US" dirty="0">
                    <a:solidFill>
                      <a:schemeClr val="tx1"/>
                    </a:solidFill>
                  </a:rPr>
                  <a:t> </a:t>
                </a:r>
                <a:r>
                  <a:rPr lang="en-US" spc="-10" dirty="0">
                    <a:solidFill>
                      <a:schemeClr val="tx1"/>
                    </a:solidFill>
                  </a:rPr>
                  <a:t>satisfyin</a:t>
                </a:r>
                <a:r>
                  <a:rPr lang="en-US" spc="-5" dirty="0">
                    <a:solidFill>
                      <a:schemeClr val="tx1"/>
                    </a:solidFill>
                  </a:rPr>
                  <a:t>g t</a:t>
                </a:r>
                <a:r>
                  <a:rPr lang="en-US" spc="-10" dirty="0">
                    <a:solidFill>
                      <a:schemeClr val="tx1"/>
                    </a:solidFill>
                  </a:rPr>
                  <a:t>h</a:t>
                </a:r>
                <a:r>
                  <a:rPr lang="en-US" spc="-5" dirty="0">
                    <a:solidFill>
                      <a:schemeClr val="tx1"/>
                    </a:solidFill>
                  </a:rPr>
                  <a:t>e </a:t>
                </a:r>
                <a:r>
                  <a:rPr lang="en-US" spc="-10" dirty="0">
                    <a:solidFill>
                      <a:schemeClr val="tx1"/>
                    </a:solidFill>
                  </a:rPr>
                  <a:t>initia</a:t>
                </a:r>
                <a:r>
                  <a:rPr lang="en-US" spc="-5" dirty="0">
                    <a:solidFill>
                      <a:schemeClr val="tx1"/>
                    </a:solidFill>
                  </a:rPr>
                  <a:t>l </a:t>
                </a:r>
                <a:r>
                  <a:rPr lang="en-US" spc="-10" dirty="0">
                    <a:solidFill>
                      <a:schemeClr val="tx1"/>
                    </a:solidFill>
                  </a:rPr>
                  <a:t>conditions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a:t>
                </a:r>
                <a:r>
                  <a:rPr lang="en-US"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45" dirty="0">
                    <a:solidFill>
                      <a:schemeClr val="tx1"/>
                    </a:solidFill>
                  </a:rPr>
                  <a:t>y</a:t>
                </a:r>
                <a:r>
                  <a:rPr lang="en-US" spc="-5" dirty="0">
                    <a:solidFill>
                      <a:schemeClr val="tx1"/>
                    </a:solidFill>
                  </a:rPr>
                  <a:t>(1)</a:t>
                </a:r>
                <a:r>
                  <a:rPr lang="en-US" spc="25" dirty="0">
                    <a:solidFill>
                      <a:schemeClr val="tx1"/>
                    </a:solidFill>
                  </a:rPr>
                  <a:t> </a:t>
                </a:r>
                <a:r>
                  <a:rPr lang="en-US" spc="-25" dirty="0">
                    <a:solidFill>
                      <a:schemeClr val="tx1"/>
                    </a:solidFill>
                  </a:rPr>
                  <a:t>=</a:t>
                </a:r>
                <a:r>
                  <a:rPr lang="en-US" spc="-40" dirty="0">
                    <a:solidFill>
                      <a:schemeClr val="tx1"/>
                    </a:solidFill>
                  </a:rPr>
                  <a:t> </a:t>
                </a:r>
                <a:r>
                  <a:rPr lang="en-US" spc="-30" dirty="0">
                    <a:solidFill>
                      <a:schemeClr val="tx1"/>
                    </a:solidFill>
                  </a:rPr>
                  <a:t>−</a:t>
                </a:r>
                <a:r>
                  <a:rPr lang="en-US" spc="-10" dirty="0">
                    <a:solidFill>
                      <a:schemeClr val="tx1"/>
                    </a:solidFill>
                  </a:rPr>
                  <a:t>2</a:t>
                </a:r>
                <a:r>
                  <a:rPr lang="en-US" spc="-5" dirty="0">
                    <a:solidFill>
                      <a:schemeClr val="tx1"/>
                    </a:solidFill>
                  </a:rPr>
                  <a:t>.</a:t>
                </a:r>
              </a:p>
              <a:p>
                <a:pPr marL="0" indent="0">
                  <a:lnSpc>
                    <a:spcPct val="100000"/>
                  </a:lnSpc>
                  <a:buNone/>
                </a:pPr>
                <a:r>
                  <a:rPr lang="en-US" b="1" spc="-5" dirty="0">
                    <a:solidFill>
                      <a:schemeClr val="tx1"/>
                    </a:solidFill>
                    <a:latin typeface="Times New Roman"/>
                    <a:cs typeface="Times New Roman"/>
                  </a:rPr>
                  <a:t>Solution </a:t>
                </a:r>
                <a:r>
                  <a:rPr lang="en-US" spc="-10" dirty="0">
                    <a:solidFill>
                      <a:schemeClr val="tx1"/>
                    </a:solidFill>
                    <a:latin typeface="Times New Roman"/>
                    <a:cs typeface="Times New Roman"/>
                  </a:rPr>
                  <a:t>A</a:t>
                </a:r>
                <a:r>
                  <a:rPr lang="en-US" dirty="0">
                    <a:solidFill>
                      <a:schemeClr val="tx1"/>
                    </a:solidFill>
                    <a:latin typeface="Times New Roman"/>
                    <a:cs typeface="Times New Roman"/>
                  </a:rPr>
                  <a:t> </a:t>
                </a:r>
                <a:r>
                  <a:rPr lang="en-US" spc="-10" dirty="0">
                    <a:solidFill>
                      <a:schemeClr val="tx1"/>
                    </a:solidFill>
                    <a:latin typeface="Times New Roman"/>
                    <a:cs typeface="Times New Roman"/>
                  </a:rPr>
                  <a:t>goo</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ketc</a:t>
                </a:r>
                <a:r>
                  <a:rPr lang="en-US" spc="-5" dirty="0">
                    <a:solidFill>
                      <a:schemeClr val="tx1"/>
                    </a:solidFill>
                    <a:latin typeface="Times New Roman"/>
                    <a:cs typeface="Times New Roman"/>
                  </a:rPr>
                  <a:t>h</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lop</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fiel</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85" dirty="0">
                    <a:solidFill>
                      <a:schemeClr val="tx1"/>
                    </a:solidFill>
                  </a:rPr>
                  <a:t> </a:t>
                </a:r>
                <a14:m>
                  <m:oMath xmlns:m="http://schemas.openxmlformats.org/officeDocument/2006/math">
                    <m:f>
                      <m:fPr>
                        <m:ctrlPr>
                          <a:rPr lang="en-US" i="1" spc="85" dirty="0">
                            <a:solidFill>
                              <a:schemeClr val="tx1"/>
                            </a:solidFill>
                            <a:latin typeface="Cambria Math" panose="02040503050406030204" pitchFamily="18" charset="0"/>
                          </a:rPr>
                        </m:ctrlPr>
                      </m:fPr>
                      <m:num>
                        <m:r>
                          <a:rPr lang="en-US" i="1" spc="85" dirty="0">
                            <a:solidFill>
                              <a:schemeClr val="tx1"/>
                            </a:solidFill>
                            <a:latin typeface="Cambria Math" panose="02040503050406030204" pitchFamily="18" charset="0"/>
                          </a:rPr>
                          <m:t>𝑑𝑦</m:t>
                        </m:r>
                      </m:num>
                      <m:den>
                        <m:r>
                          <a:rPr lang="en-US" i="1" spc="85" dirty="0">
                            <a:solidFill>
                              <a:schemeClr val="tx1"/>
                            </a:solidFill>
                            <a:latin typeface="Cambria Math" panose="02040503050406030204" pitchFamily="18" charset="0"/>
                          </a:rPr>
                          <m:t>𝑑𝑡</m:t>
                        </m:r>
                      </m:den>
                    </m:f>
                    <m:r>
                      <a:rPr lang="en-US" i="1" spc="85" dirty="0">
                        <a:solidFill>
                          <a:schemeClr val="tx1"/>
                        </a:solidFill>
                        <a:latin typeface="Cambria Math" panose="02040503050406030204" pitchFamily="18" charset="0"/>
                      </a:rPr>
                      <m:t>=</m:t>
                    </m:r>
                    <m:r>
                      <a:rPr lang="en-US" b="0" i="1" spc="85" dirty="0" smtClean="0">
                        <a:solidFill>
                          <a:schemeClr val="tx1"/>
                        </a:solidFill>
                        <a:latin typeface="Cambria Math" panose="02040503050406030204" pitchFamily="18" charset="0"/>
                      </a:rPr>
                      <m:t>𝐹</m:t>
                    </m:r>
                    <m:r>
                      <a:rPr lang="en-US" b="0" i="1" spc="85" dirty="0" smtClean="0">
                        <a:solidFill>
                          <a:schemeClr val="tx1"/>
                        </a:solidFill>
                        <a:latin typeface="Cambria Math" panose="02040503050406030204" pitchFamily="18" charset="0"/>
                      </a:rPr>
                      <m:t>(</m:t>
                    </m:r>
                    <m:r>
                      <a:rPr lang="en-US" b="0" i="1" spc="85" dirty="0" smtClean="0">
                        <a:solidFill>
                          <a:schemeClr val="tx1"/>
                        </a:solidFill>
                        <a:latin typeface="Cambria Math" panose="02040503050406030204" pitchFamily="18" charset="0"/>
                      </a:rPr>
                      <m:t>𝑡</m:t>
                    </m:r>
                    <m:r>
                      <a:rPr lang="en-US" b="0" i="1" spc="85" dirty="0" smtClean="0">
                        <a:solidFill>
                          <a:schemeClr val="tx1"/>
                        </a:solidFill>
                        <a:latin typeface="Cambria Math" panose="02040503050406030204" pitchFamily="18" charset="0"/>
                      </a:rPr>
                      <m:t>,</m:t>
                    </m:r>
                    <m:r>
                      <a:rPr lang="en-US" b="0" i="1" spc="85" dirty="0" smtClean="0">
                        <a:solidFill>
                          <a:schemeClr val="tx1"/>
                        </a:solidFill>
                        <a:latin typeface="Cambria Math" panose="02040503050406030204" pitchFamily="18" charset="0"/>
                      </a:rPr>
                      <m:t>𝑦</m:t>
                    </m:r>
                    <m:r>
                      <a:rPr lang="en-US" b="0" i="1" spc="85" dirty="0" smtClean="0">
                        <a:solidFill>
                          <a:schemeClr val="tx1"/>
                        </a:solidFill>
                        <a:latin typeface="Cambria Math" panose="02040503050406030204" pitchFamily="18" charset="0"/>
                      </a:rPr>
                      <m:t>)</m:t>
                    </m:r>
                  </m:oMath>
                </a14:m>
                <a:r>
                  <a:rPr lang="en-US" spc="-12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dirty="0">
                    <a:solidFill>
                      <a:schemeClr val="tx1"/>
                    </a:solidFill>
                    <a:latin typeface="Times New Roman"/>
                    <a:cs typeface="Times New Roman"/>
                  </a:rPr>
                  <a:t> </a:t>
                </a:r>
                <a:r>
                  <a:rPr lang="en-US" spc="-5" dirty="0">
                    <a:solidFill>
                      <a:schemeClr val="tx1"/>
                    </a:solidFill>
                    <a:latin typeface="Times New Roman"/>
                    <a:cs typeface="Times New Roman"/>
                  </a:rPr>
                  <a:t>choose</a:t>
                </a:r>
                <a:r>
                  <a:rPr lang="en-US" dirty="0">
                    <a:solidFill>
                      <a:schemeClr val="tx1"/>
                    </a:solidFill>
                    <a:latin typeface="Times New Roman"/>
                    <a:cs typeface="Times New Roman"/>
                  </a:rPr>
                  <a:t> </a:t>
                </a:r>
                <a:r>
                  <a:rPr lang="en-US" spc="-5" dirty="0">
                    <a:solidFill>
                      <a:schemeClr val="tx1"/>
                    </a:solidFill>
                    <a:latin typeface="Times New Roman"/>
                    <a:cs typeface="Times New Roman"/>
                  </a:rPr>
                  <a:t>several </a:t>
                </a:r>
                <a:r>
                  <a:rPr lang="en-US" spc="-10" dirty="0">
                    <a:solidFill>
                      <a:schemeClr val="tx1"/>
                    </a:solidFill>
                    <a:latin typeface="Times New Roman"/>
                    <a:cs typeface="Times New Roman"/>
                  </a:rPr>
                  <a:t>value</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c</a:t>
                </a:r>
                <a:r>
                  <a:rPr lang="en-US" i="1" spc="2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0" dirty="0">
                    <a:solidFill>
                      <a:schemeClr val="tx1"/>
                    </a:solidFill>
                    <a:latin typeface="Times New Roman"/>
                    <a:cs typeface="Times New Roman"/>
                  </a:rPr>
                  <a:t>identif</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curv</a:t>
                </a:r>
                <a:r>
                  <a:rPr lang="en-US" spc="-5" dirty="0">
                    <a:solidFill>
                      <a:schemeClr val="tx1"/>
                    </a:solidFill>
                    <a:latin typeface="Times New Roman"/>
                    <a:cs typeface="Times New Roman"/>
                  </a:rPr>
                  <a:t>e</a:t>
                </a:r>
                <a:r>
                  <a:rPr lang="en-US" spc="70" dirty="0">
                    <a:solidFill>
                      <a:schemeClr val="tx1"/>
                    </a:solidFill>
                    <a:latin typeface="Times New Roman"/>
                    <a:cs typeface="Times New Roman"/>
                  </a:rPr>
                  <a:t> </a:t>
                </a:r>
                <a:r>
                  <a:rPr lang="en-US" i="1" spc="-10" dirty="0">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c</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calle</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b="1" i="1" spc="-5" dirty="0">
                    <a:solidFill>
                      <a:schemeClr val="tx1"/>
                    </a:solidFill>
                    <a:latin typeface="Times New Roman"/>
                    <a:cs typeface="Times New Roman"/>
                  </a:rPr>
                  <a:t>isocline</a:t>
                </a:r>
                <a:r>
                  <a:rPr lang="en-US" b="1"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dirty="0">
                    <a:solidFill>
                      <a:schemeClr val="tx1"/>
                    </a:solidFill>
                    <a:latin typeface="Times New Roman"/>
                    <a:cs typeface="Times New Roman"/>
                  </a:rPr>
                  <a:t> </a:t>
                </a:r>
                <a:r>
                  <a:rPr lang="en-US" spc="-10" dirty="0">
                    <a:solidFill>
                      <a:schemeClr val="tx1"/>
                    </a:solidFill>
                    <a:latin typeface="Times New Roman"/>
                    <a:cs typeface="Times New Roman"/>
                  </a:rPr>
                  <a:t>slop</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c</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he</a:t>
                </a:r>
                <a:r>
                  <a:rPr lang="en-US" dirty="0">
                    <a:solidFill>
                      <a:schemeClr val="tx1"/>
                    </a:solidFill>
                    <a:latin typeface="Times New Roman"/>
                    <a:cs typeface="Times New Roman"/>
                  </a:rPr>
                  <a:t> </a:t>
                </a:r>
                <a:r>
                  <a:rPr lang="en-US" spc="-5" dirty="0">
                    <a:solidFill>
                      <a:schemeClr val="tx1"/>
                    </a:solidFill>
                    <a:latin typeface="Times New Roman"/>
                    <a:cs typeface="Times New Roman"/>
                  </a:rPr>
                  <a:t>isocline</a:t>
                </a:r>
                <a:r>
                  <a:rPr lang="en-US" dirty="0">
                    <a:solidFill>
                      <a:schemeClr val="tx1"/>
                    </a:solidFill>
                    <a:latin typeface="Times New Roman"/>
                    <a:cs typeface="Times New Roman"/>
                  </a:rPr>
                  <a:t> </a:t>
                </a:r>
                <a:r>
                  <a:rPr lang="en-US" spc="-5" dirty="0">
                    <a:solidFill>
                      <a:schemeClr val="tx1"/>
                    </a:solidFill>
                    <a:latin typeface="Times New Roman"/>
                    <a:cs typeface="Times New Roman"/>
                  </a:rPr>
                  <a:t>is the curve consisting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ll points</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here the slope field has</a:t>
                </a:r>
                <a:r>
                  <a:rPr lang="en-US" dirty="0">
                    <a:solidFill>
                      <a:schemeClr val="tx1"/>
                    </a:solidFill>
                    <a:latin typeface="Times New Roman"/>
                    <a:cs typeface="Times New Roman"/>
                  </a:rPr>
                  <a:t> </a:t>
                </a:r>
                <a:r>
                  <a:rPr lang="en-US" spc="-5" dirty="0">
                    <a:solidFill>
                      <a:schemeClr val="tx1"/>
                    </a:solidFill>
                    <a:latin typeface="Times New Roman"/>
                    <a:cs typeface="Times New Roman"/>
                  </a:rPr>
                  <a:t>slope </a:t>
                </a:r>
                <a:r>
                  <a:rPr lang="en-US" i="1" spc="5" dirty="0">
                    <a:solidFill>
                      <a:schemeClr val="tx1"/>
                    </a:solidFill>
                    <a:latin typeface="Times New Roman"/>
                    <a:cs typeface="Times New Roman"/>
                  </a:rPr>
                  <a:t>c</a:t>
                </a:r>
                <a:r>
                  <a:rPr lang="en-US" spc="-5" dirty="0">
                    <a:solidFill>
                      <a:schemeClr val="tx1"/>
                    </a:solidFill>
                    <a:latin typeface="Times New Roman"/>
                    <a:cs typeface="Times New Roman"/>
                  </a:rPr>
                  <a:t>.</a:t>
                </a:r>
              </a:p>
              <a:p>
                <a:pPr marL="0" indent="0">
                  <a:lnSpc>
                    <a:spcPct val="100000"/>
                  </a:lnSpc>
                  <a:buNone/>
                </a:pPr>
                <a:endParaRPr lang="en-US" dirty="0">
                  <a:solidFill>
                    <a:schemeClr val="tx1"/>
                  </a:solidFill>
                  <a:latin typeface="Times New Roman"/>
                  <a:cs typeface="Times New Roman"/>
                </a:endParaRPr>
              </a:p>
              <a:p>
                <a:pPr marL="0" indent="0">
                  <a:lnSpc>
                    <a:spcPct val="100000"/>
                  </a:lnSpc>
                  <a:spcBef>
                    <a:spcPts val="1095"/>
                  </a:spcBef>
                  <a:buNone/>
                </a:pPr>
                <a:r>
                  <a:rPr lang="en-US" spc="-10" dirty="0">
                    <a:latin typeface="Times New Roman"/>
                    <a:cs typeface="Times New Roman"/>
                  </a:rPr>
                  <a:t>I</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ou</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case</a:t>
                </a:r>
                <a:r>
                  <a:rPr lang="en-US" spc="-5" dirty="0">
                    <a:latin typeface="Times New Roman"/>
                    <a:cs typeface="Times New Roman"/>
                  </a:rPr>
                  <a:t>,</a:t>
                </a:r>
                <a:r>
                  <a:rPr lang="en-US" spc="70" dirty="0">
                    <a:latin typeface="Times New Roman"/>
                    <a:cs typeface="Times New Roman"/>
                  </a:rPr>
                  <a:t> </a:t>
                </a:r>
                <a:r>
                  <a:rPr lang="en-US" i="1" spc="-10" dirty="0">
                    <a:latin typeface="Times New Roman"/>
                    <a:cs typeface="Times New Roman"/>
                  </a:rPr>
                  <a:t>F</a:t>
                </a:r>
                <a:r>
                  <a:rPr lang="en-US" i="1" spc="-160" dirty="0">
                    <a:latin typeface="Times New Roman"/>
                    <a:cs typeface="Times New Roman"/>
                  </a:rPr>
                  <a:t> </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25"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5" dirty="0">
                    <a:latin typeface="Times New Roman"/>
                    <a:cs typeface="Times New Roman"/>
                  </a:rPr>
                  <a:t>y</a:t>
                </a:r>
                <a:r>
                  <a:rPr lang="en-US" i="1" spc="2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 dirty="0">
                    <a:latin typeface="Times New Roman"/>
                    <a:cs typeface="Times New Roman"/>
                  </a:rPr>
                  <a:t>t</a:t>
                </a:r>
                <a:r>
                  <a:rPr lang="en-US" spc="-5" dirty="0">
                    <a:latin typeface="Times New Roman"/>
                    <a:cs typeface="Times New Roman"/>
                  </a:rPr>
                  <a:t>,</a:t>
                </a:r>
                <a:r>
                  <a:rPr lang="en-US" dirty="0">
                    <a:latin typeface="Times New Roman"/>
                    <a:cs typeface="Times New Roman"/>
                  </a:rPr>
                  <a:t> </a:t>
                </a:r>
                <a:r>
                  <a:rPr lang="en-US" spc="-5" dirty="0">
                    <a:latin typeface="Times New Roman"/>
                    <a:cs typeface="Times New Roman"/>
                  </a:rPr>
                  <a:t>so</a:t>
                </a:r>
                <a:r>
                  <a:rPr lang="en-US" dirty="0">
                    <a:latin typeface="Times New Roman"/>
                    <a:cs typeface="Times New Roman"/>
                  </a:rPr>
                  <a:t> </a:t>
                </a:r>
                <a:r>
                  <a:rPr lang="en-US" spc="-5" dirty="0">
                    <a:latin typeface="Times New Roman"/>
                    <a:cs typeface="Times New Roman"/>
                  </a:rPr>
                  <a:t>the</a:t>
                </a:r>
                <a:r>
                  <a:rPr lang="en-US" dirty="0">
                    <a:latin typeface="Times New Roman"/>
                    <a:cs typeface="Times New Roman"/>
                  </a:rPr>
                  <a:t> </a:t>
                </a:r>
                <a:r>
                  <a:rPr lang="en-US" spc="-5" dirty="0">
                    <a:latin typeface="Times New Roman"/>
                    <a:cs typeface="Times New Roman"/>
                  </a:rPr>
                  <a:t>isocline</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spc="-5" dirty="0">
                    <a:latin typeface="Times New Roman"/>
                    <a:cs typeface="Times New Roman"/>
                  </a:rPr>
                  <a:t>fixed</a:t>
                </a:r>
                <a:r>
                  <a:rPr lang="en-US" dirty="0">
                    <a:latin typeface="Times New Roman"/>
                    <a:cs typeface="Times New Roman"/>
                  </a:rPr>
                  <a:t> </a:t>
                </a:r>
                <a:r>
                  <a:rPr lang="en-US" spc="-5" dirty="0">
                    <a:latin typeface="Times New Roman"/>
                    <a:cs typeface="Times New Roman"/>
                  </a:rPr>
                  <a:t>slope</a:t>
                </a:r>
                <a:r>
                  <a:rPr lang="en-US" dirty="0">
                    <a:latin typeface="Times New Roman"/>
                    <a:cs typeface="Times New Roman"/>
                  </a:rPr>
                  <a:t> </a:t>
                </a:r>
                <a:r>
                  <a:rPr lang="en-US" i="1" spc="-5" dirty="0">
                    <a:latin typeface="Times New Roman"/>
                    <a:cs typeface="Times New Roman"/>
                  </a:rPr>
                  <a:t>c</a:t>
                </a:r>
                <a:r>
                  <a:rPr lang="en-US" i="1" spc="20" dirty="0">
                    <a:latin typeface="Times New Roman"/>
                    <a:cs typeface="Times New Roman"/>
                  </a:rPr>
                  <a:t> </a:t>
                </a:r>
                <a:r>
                  <a:rPr lang="en-US" spc="-10" dirty="0">
                    <a:latin typeface="Times New Roman"/>
                    <a:cs typeface="Times New Roman"/>
                  </a:rPr>
                  <a:t>ha</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equatio</a:t>
                </a:r>
                <a:r>
                  <a:rPr lang="en-US" spc="-5" dirty="0">
                    <a:latin typeface="Times New Roman"/>
                    <a:cs typeface="Times New Roman"/>
                  </a:rPr>
                  <a:t>n</a:t>
                </a:r>
                <a:r>
                  <a:rPr lang="en-US" spc="65" dirty="0">
                    <a:latin typeface="Times New Roman"/>
                    <a:cs typeface="Times New Roman"/>
                  </a:rPr>
                  <a:t> </a:t>
                </a:r>
                <a:r>
                  <a:rPr lang="en-US" i="1" spc="-5" dirty="0">
                    <a:latin typeface="Times New Roman"/>
                    <a:cs typeface="Times New Roman"/>
                  </a:rPr>
                  <a:t>y</a:t>
                </a:r>
                <a:r>
                  <a:rPr lang="en-US" i="1" spc="2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 dirty="0">
                    <a:latin typeface="Times New Roman"/>
                    <a:cs typeface="Times New Roman"/>
                  </a:rPr>
                  <a:t>t</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c</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60" dirty="0">
                    <a:latin typeface="Times New Roman"/>
                    <a:cs typeface="Times New Roman"/>
                  </a:rPr>
                  <a:t> </a:t>
                </a:r>
              </a:p>
              <a:p>
                <a:pPr marL="0" indent="0">
                  <a:lnSpc>
                    <a:spcPct val="100000"/>
                  </a:lnSpc>
                  <a:spcBef>
                    <a:spcPts val="1095"/>
                  </a:spcBef>
                  <a:buNone/>
                </a:pP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t</a:t>
                </a:r>
                <a:r>
                  <a:rPr lang="en-US" i="1" spc="6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 dirty="0">
                    <a:latin typeface="Times New Roman"/>
                    <a:cs typeface="Times New Roman"/>
                  </a:rPr>
                  <a:t>c</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whic</a:t>
                </a:r>
                <a:r>
                  <a:rPr lang="en-US" spc="-5" dirty="0">
                    <a:latin typeface="Times New Roman"/>
                    <a:cs typeface="Times New Roman"/>
                  </a:rPr>
                  <a:t>h </a:t>
                </a:r>
                <a:r>
                  <a:rPr lang="en-US" spc="-10" dirty="0">
                    <a:latin typeface="Times New Roman"/>
                    <a:cs typeface="Times New Roman"/>
                  </a:rPr>
                  <a:t>i</a:t>
                </a:r>
                <a:r>
                  <a:rPr lang="en-US" spc="-5" dirty="0">
                    <a:latin typeface="Times New Roman"/>
                    <a:cs typeface="Times New Roman"/>
                  </a:rPr>
                  <a:t>s a </a:t>
                </a:r>
                <a:r>
                  <a:rPr lang="en-US" spc="-10" dirty="0">
                    <a:latin typeface="Times New Roman"/>
                    <a:cs typeface="Times New Roman"/>
                  </a:rPr>
                  <a:t>line</a:t>
                </a:r>
                <a:r>
                  <a:rPr lang="en-US" spc="-5" dirty="0">
                    <a:latin typeface="Times New Roman"/>
                    <a:cs typeface="Times New Roman"/>
                  </a:rPr>
                  <a:t>. </a:t>
                </a:r>
                <a:r>
                  <a:rPr lang="en-US" spc="-10" dirty="0">
                    <a:latin typeface="Times New Roman"/>
                    <a:cs typeface="Times New Roman"/>
                  </a:rPr>
                  <a:t>Conside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 f</a:t>
                </a:r>
                <a:r>
                  <a:rPr lang="en-US" spc="-10" dirty="0">
                    <a:latin typeface="Times New Roman"/>
                    <a:cs typeface="Times New Roman"/>
                  </a:rPr>
                  <a:t>ollowin</a:t>
                </a:r>
                <a:r>
                  <a:rPr lang="en-US" spc="-5" dirty="0">
                    <a:latin typeface="Times New Roman"/>
                    <a:cs typeface="Times New Roman"/>
                  </a:rPr>
                  <a:t>g </a:t>
                </a:r>
                <a:r>
                  <a:rPr lang="en-US" spc="-10" dirty="0">
                    <a:latin typeface="Times New Roman"/>
                    <a:cs typeface="Times New Roman"/>
                  </a:rPr>
                  <a:t>values:</a:t>
                </a:r>
                <a:endParaRPr lang="en-US" dirty="0">
                  <a:latin typeface="Times New Roman"/>
                  <a:cs typeface="Times New Roman"/>
                </a:endParaRPr>
              </a:p>
              <a:p>
                <a:pPr marL="0" indent="0">
                  <a:lnSpc>
                    <a:spcPct val="100000"/>
                  </a:lnSpc>
                  <a:spcBef>
                    <a:spcPts val="1095"/>
                  </a:spcBef>
                  <a:buNone/>
                </a:pPr>
                <a:endParaRPr lang="en-US" sz="2400" dirty="0">
                  <a:latin typeface="Times New Roman"/>
                  <a:cs typeface="Times New Roman"/>
                </a:endParaRPr>
              </a:p>
              <a:p>
                <a:pPr marL="0" indent="0">
                  <a:lnSpc>
                    <a:spcPct val="100000"/>
                  </a:lnSpc>
                  <a:spcBef>
                    <a:spcPts val="1095"/>
                  </a:spcBef>
                  <a:buNone/>
                </a:pP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3585272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(6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593102"/>
          </a:xfrm>
        </p:spPr>
        <p:txBody>
          <a:bodyPr>
            <a:noAutofit/>
          </a:bodyPr>
          <a:lstStyle/>
          <a:p>
            <a:pPr marL="671830" marR="5080" indent="-342900">
              <a:lnSpc>
                <a:spcPct val="100000"/>
              </a:lnSpc>
              <a:spcBef>
                <a:spcPts val="550"/>
              </a:spcBef>
              <a:buSzPct val="60000"/>
              <a:tabLst>
                <a:tab pos="430530" algn="l"/>
              </a:tabLst>
            </a:pPr>
            <a:r>
              <a:rPr lang="en-US" i="1" spc="-5" dirty="0">
                <a:latin typeface="Times New Roman"/>
                <a:cs typeface="Times New Roman"/>
              </a:rPr>
              <a:t>c</a:t>
            </a:r>
            <a:r>
              <a:rPr lang="en-US" i="1" spc="4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a:t>
            </a:r>
            <a:r>
              <a:rPr lang="en-US"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his</a:t>
            </a:r>
            <a:r>
              <a:rPr lang="en-US" dirty="0">
                <a:latin typeface="Times New Roman"/>
                <a:cs typeface="Times New Roman"/>
              </a:rPr>
              <a:t> </a:t>
            </a:r>
            <a:r>
              <a:rPr lang="en-US" spc="-5" dirty="0">
                <a:latin typeface="Times New Roman"/>
                <a:cs typeface="Times New Roman"/>
              </a:rPr>
              <a:t>isocline</a:t>
            </a:r>
            <a:r>
              <a:rPr lang="en-US" dirty="0">
                <a:latin typeface="Times New Roman"/>
                <a:cs typeface="Times New Roman"/>
              </a:rPr>
              <a:t> </a:t>
            </a:r>
            <a:r>
              <a:rPr lang="en-US" spc="-5" dirty="0">
                <a:latin typeface="Times New Roman"/>
                <a:cs typeface="Times New Roman"/>
              </a:rPr>
              <a:t>is</a:t>
            </a:r>
            <a:r>
              <a:rPr lang="en-US" spc="65" dirty="0">
                <a:latin typeface="Times New Roman"/>
                <a:cs typeface="Times New Roman"/>
              </a:rPr>
              <a:t> </a:t>
            </a:r>
            <a:r>
              <a:rPr lang="en-US" i="1" spc="-5" dirty="0">
                <a:latin typeface="Times New Roman"/>
                <a:cs typeface="Times New Roman"/>
              </a:rPr>
              <a:t>y</a:t>
            </a:r>
            <a:r>
              <a:rPr lang="en-US" i="1" spc="2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 dirty="0">
                <a:latin typeface="Times New Roman"/>
                <a:cs typeface="Times New Roman"/>
              </a:rPr>
              <a:t>t</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65"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t</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We</a:t>
            </a:r>
            <a:r>
              <a:rPr lang="en-US" dirty="0">
                <a:latin typeface="Times New Roman"/>
                <a:cs typeface="Times New Roman"/>
              </a:rPr>
              <a:t> </a:t>
            </a:r>
            <a:r>
              <a:rPr lang="en-US" spc="-10" dirty="0">
                <a:latin typeface="Times New Roman"/>
                <a:cs typeface="Times New Roman"/>
              </a:rPr>
              <a:t>draw</a:t>
            </a:r>
            <a:r>
              <a:rPr lang="en-US"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egment</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dirty="0">
                <a:latin typeface="Times New Roman"/>
                <a:cs typeface="Times New Roman"/>
              </a:rPr>
              <a:t> </a:t>
            </a:r>
            <a:r>
              <a:rPr lang="en-US" spc="-5" dirty="0">
                <a:latin typeface="Times New Roman"/>
                <a:cs typeface="Times New Roman"/>
              </a:rPr>
              <a:t>s</a:t>
            </a:r>
            <a:r>
              <a:rPr lang="en-US" spc="-10" dirty="0">
                <a:latin typeface="Times New Roman"/>
                <a:cs typeface="Times New Roman"/>
              </a:rPr>
              <a:t>lop</a:t>
            </a:r>
            <a:r>
              <a:rPr lang="en-US" spc="-5" dirty="0">
                <a:latin typeface="Times New Roman"/>
                <a:cs typeface="Times New Roman"/>
              </a:rPr>
              <a:t>e</a:t>
            </a:r>
            <a:r>
              <a:rPr lang="en-US" dirty="0">
                <a:latin typeface="Times New Roman"/>
                <a:cs typeface="Times New Roman"/>
              </a:rPr>
              <a:t> </a:t>
            </a:r>
            <a:r>
              <a:rPr lang="en-US" i="1" spc="-5" dirty="0">
                <a:latin typeface="Times New Roman"/>
                <a:cs typeface="Times New Roman"/>
              </a:rPr>
              <a:t>c</a:t>
            </a:r>
            <a:r>
              <a:rPr lang="en-US" i="1" spc="4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0</a:t>
            </a:r>
            <a:r>
              <a:rPr lang="en-US" dirty="0">
                <a:latin typeface="Times New Roman"/>
                <a:cs typeface="Times New Roman"/>
              </a:rPr>
              <a:t> </a:t>
            </a:r>
            <a:r>
              <a:rPr lang="en-US" spc="-10" dirty="0">
                <a:latin typeface="Times New Roman"/>
                <a:cs typeface="Times New Roman"/>
              </a:rPr>
              <a:t>at </a:t>
            </a:r>
            <a:r>
              <a:rPr lang="en-US" spc="-5" dirty="0">
                <a:latin typeface="Times New Roman"/>
                <a:cs typeface="Times New Roman"/>
              </a:rPr>
              <a:t>points</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long the line</a:t>
            </a:r>
            <a:r>
              <a:rPr lang="en-US" spc="6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t</a:t>
            </a:r>
            <a:r>
              <a:rPr lang="en-US" spc="-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 in </a:t>
            </a:r>
            <a:r>
              <a:rPr lang="en-US" spc="-15" dirty="0">
                <a:latin typeface="Times New Roman"/>
                <a:cs typeface="Times New Roman"/>
              </a:rPr>
              <a:t>F</a:t>
            </a:r>
            <a:r>
              <a:rPr lang="en-US" spc="-5" dirty="0">
                <a:latin typeface="Times New Roman"/>
                <a:cs typeface="Times New Roman"/>
              </a:rPr>
              <a:t>igure </a:t>
            </a:r>
            <a:r>
              <a:rPr lang="en-US" spc="-10" dirty="0">
                <a:latin typeface="Times New Roman"/>
                <a:cs typeface="Times New Roman"/>
              </a:rPr>
              <a:t>4</a:t>
            </a:r>
            <a:r>
              <a:rPr lang="en-US" spc="-5" dirty="0">
                <a:latin typeface="Times New Roman"/>
                <a:cs typeface="Times New Roman"/>
              </a:rPr>
              <a:t>(A).</a:t>
            </a:r>
            <a:endParaRPr lang="en-US" dirty="0">
              <a:latin typeface="Times New Roman"/>
              <a:cs typeface="Times New Roman"/>
            </a:endParaRPr>
          </a:p>
          <a:p>
            <a:pPr marL="671830" marR="5080" indent="-342900">
              <a:lnSpc>
                <a:spcPct val="100000"/>
              </a:lnSpc>
              <a:spcBef>
                <a:spcPts val="395"/>
              </a:spcBef>
              <a:buSzPct val="60000"/>
              <a:tabLst>
                <a:tab pos="430530" algn="l"/>
              </a:tabLst>
            </a:pPr>
            <a:r>
              <a:rPr lang="en-US" i="1" spc="-5" dirty="0">
                <a:latin typeface="Times New Roman"/>
                <a:cs typeface="Times New Roman"/>
              </a:rPr>
              <a:t>c</a:t>
            </a:r>
            <a:r>
              <a:rPr lang="en-US" i="1" spc="4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r>
              <a:rPr lang="en-US" spc="5"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his</a:t>
            </a:r>
            <a:r>
              <a:rPr lang="en-US" spc="5" dirty="0">
                <a:latin typeface="Times New Roman"/>
                <a:cs typeface="Times New Roman"/>
              </a:rPr>
              <a:t> </a:t>
            </a:r>
            <a:r>
              <a:rPr lang="en-US" spc="-5" dirty="0">
                <a:latin typeface="Times New Roman"/>
                <a:cs typeface="Times New Roman"/>
              </a:rPr>
              <a:t>isocline</a:t>
            </a:r>
            <a:r>
              <a:rPr lang="en-US" spc="5" dirty="0">
                <a:latin typeface="Times New Roman"/>
                <a:cs typeface="Times New Roman"/>
              </a:rPr>
              <a:t> </a:t>
            </a:r>
            <a:r>
              <a:rPr lang="en-US" spc="-5" dirty="0">
                <a:latin typeface="Times New Roman"/>
                <a:cs typeface="Times New Roman"/>
              </a:rPr>
              <a:t>is</a:t>
            </a:r>
            <a:r>
              <a:rPr lang="en-US" spc="70" dirty="0">
                <a:latin typeface="Times New Roman"/>
                <a:cs typeface="Times New Roman"/>
              </a:rPr>
              <a:t> </a:t>
            </a:r>
            <a:r>
              <a:rPr lang="en-US" i="1" spc="-5" dirty="0">
                <a:latin typeface="Times New Roman"/>
                <a:cs typeface="Times New Roman"/>
              </a:rPr>
              <a:t>y</a:t>
            </a:r>
            <a:r>
              <a:rPr lang="en-US" i="1" spc="2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 dirty="0">
                <a:latin typeface="Times New Roman"/>
                <a:cs typeface="Times New Roman"/>
              </a:rPr>
              <a:t>t</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7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t</a:t>
            </a:r>
            <a:r>
              <a:rPr lang="en-US" i="1" spc="6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We</a:t>
            </a:r>
            <a:r>
              <a:rPr lang="en-US" spc="5" dirty="0">
                <a:latin typeface="Times New Roman"/>
                <a:cs typeface="Times New Roman"/>
              </a:rPr>
              <a:t> </a:t>
            </a:r>
            <a:r>
              <a:rPr lang="en-US" spc="-10" dirty="0">
                <a:latin typeface="Times New Roman"/>
                <a:cs typeface="Times New Roman"/>
              </a:rPr>
              <a:t>draw</a:t>
            </a:r>
            <a:r>
              <a:rPr lang="en-US" spc="1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egment</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lop</a:t>
            </a:r>
            <a:r>
              <a:rPr lang="en-US" spc="-5" dirty="0">
                <a:latin typeface="Times New Roman"/>
                <a:cs typeface="Times New Roman"/>
              </a:rPr>
              <a:t>e</a:t>
            </a:r>
            <a:r>
              <a:rPr lang="en-US" spc="5" dirty="0">
                <a:latin typeface="Times New Roman"/>
                <a:cs typeface="Times New Roman"/>
              </a:rPr>
              <a:t> </a:t>
            </a:r>
            <a:r>
              <a:rPr lang="en-US" spc="-5" dirty="0">
                <a:latin typeface="Times New Roman"/>
                <a:cs typeface="Times New Roman"/>
              </a:rPr>
              <a:t>1</a:t>
            </a:r>
            <a:r>
              <a:rPr lang="en-US" spc="5" dirty="0">
                <a:latin typeface="Times New Roman"/>
                <a:cs typeface="Times New Roman"/>
              </a:rPr>
              <a:t> </a:t>
            </a:r>
            <a:r>
              <a:rPr lang="en-US" spc="-10" dirty="0">
                <a:latin typeface="Times New Roman"/>
                <a:cs typeface="Times New Roman"/>
              </a:rPr>
              <a:t>at point</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alon</a:t>
            </a:r>
            <a:r>
              <a:rPr lang="en-US" spc="-5" dirty="0">
                <a:latin typeface="Times New Roman"/>
                <a:cs typeface="Times New Roman"/>
              </a:rPr>
              <a:t>g</a:t>
            </a:r>
            <a:r>
              <a:rPr lang="en-US" spc="6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t</a:t>
            </a:r>
            <a:r>
              <a:rPr lang="en-US" i="1" spc="6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 in </a:t>
            </a:r>
            <a:r>
              <a:rPr lang="en-US" spc="-15" dirty="0">
                <a:latin typeface="Times New Roman"/>
                <a:cs typeface="Times New Roman"/>
              </a:rPr>
              <a:t>F</a:t>
            </a:r>
            <a:r>
              <a:rPr lang="en-US" spc="-5" dirty="0">
                <a:latin typeface="Times New Roman"/>
                <a:cs typeface="Times New Roman"/>
              </a:rPr>
              <a:t>igure </a:t>
            </a:r>
            <a:r>
              <a:rPr lang="en-US" spc="-10" dirty="0">
                <a:latin typeface="Times New Roman"/>
                <a:cs typeface="Times New Roman"/>
              </a:rPr>
              <a:t>4</a:t>
            </a:r>
            <a:r>
              <a:rPr lang="en-US" spc="-5" dirty="0">
                <a:latin typeface="Times New Roman"/>
                <a:cs typeface="Times New Roman"/>
              </a:rPr>
              <a:t>(B).</a:t>
            </a:r>
            <a:endParaRPr lang="en-US" dirty="0">
              <a:latin typeface="Times New Roman"/>
              <a:cs typeface="Times New Roman"/>
            </a:endParaRPr>
          </a:p>
          <a:p>
            <a:pPr marL="671830" marR="5080" indent="-342900">
              <a:lnSpc>
                <a:spcPct val="100000"/>
              </a:lnSpc>
              <a:spcBef>
                <a:spcPts val="390"/>
              </a:spcBef>
              <a:buSzPct val="60000"/>
              <a:tabLst>
                <a:tab pos="430530" algn="l"/>
              </a:tabLst>
            </a:pPr>
            <a:r>
              <a:rPr lang="en-US" i="1" spc="-5" dirty="0">
                <a:latin typeface="Times New Roman"/>
                <a:cs typeface="Times New Roman"/>
              </a:rPr>
              <a:t>c</a:t>
            </a:r>
            <a:r>
              <a:rPr lang="en-US" i="1" spc="4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2</a:t>
            </a:r>
            <a:r>
              <a:rPr lang="en-US" spc="-5" dirty="0">
                <a:latin typeface="Times New Roman"/>
                <a:cs typeface="Times New Roman"/>
              </a:rPr>
              <a:t>:</a:t>
            </a:r>
            <a:r>
              <a:rPr lang="en-US" spc="5"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his</a:t>
            </a:r>
            <a:r>
              <a:rPr lang="en-US" spc="5" dirty="0">
                <a:latin typeface="Times New Roman"/>
                <a:cs typeface="Times New Roman"/>
              </a:rPr>
              <a:t> </a:t>
            </a:r>
            <a:r>
              <a:rPr lang="en-US" spc="-5" dirty="0">
                <a:latin typeface="Times New Roman"/>
                <a:cs typeface="Times New Roman"/>
              </a:rPr>
              <a:t>isocline</a:t>
            </a:r>
            <a:r>
              <a:rPr lang="en-US" spc="5" dirty="0">
                <a:latin typeface="Times New Roman"/>
                <a:cs typeface="Times New Roman"/>
              </a:rPr>
              <a:t> </a:t>
            </a:r>
            <a:r>
              <a:rPr lang="en-US" spc="-5" dirty="0">
                <a:latin typeface="Times New Roman"/>
                <a:cs typeface="Times New Roman"/>
              </a:rPr>
              <a:t>is</a:t>
            </a:r>
            <a:r>
              <a:rPr lang="en-US" spc="70" dirty="0">
                <a:latin typeface="Times New Roman"/>
                <a:cs typeface="Times New Roman"/>
              </a:rPr>
              <a:t> </a:t>
            </a:r>
            <a:r>
              <a:rPr lang="en-US" i="1" spc="-5" dirty="0">
                <a:latin typeface="Times New Roman"/>
                <a:cs typeface="Times New Roman"/>
              </a:rPr>
              <a:t>y</a:t>
            </a:r>
            <a:r>
              <a:rPr lang="en-US" i="1" spc="2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 dirty="0">
                <a:latin typeface="Times New Roman"/>
                <a:cs typeface="Times New Roman"/>
              </a:rPr>
              <a:t>t</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2</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7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t</a:t>
            </a:r>
            <a:r>
              <a:rPr lang="en-US" i="1" spc="6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2</a:t>
            </a:r>
            <a:r>
              <a:rPr lang="en-US" spc="-5" dirty="0">
                <a:latin typeface="Times New Roman"/>
                <a:cs typeface="Times New Roman"/>
              </a:rPr>
              <a:t>.</a:t>
            </a:r>
            <a:r>
              <a:rPr lang="en-US" spc="5" dirty="0">
                <a:latin typeface="Times New Roman"/>
                <a:cs typeface="Times New Roman"/>
              </a:rPr>
              <a:t> </a:t>
            </a:r>
            <a:r>
              <a:rPr lang="en-US" spc="-10" dirty="0">
                <a:latin typeface="Times New Roman"/>
                <a:cs typeface="Times New Roman"/>
              </a:rPr>
              <a:t>We</a:t>
            </a:r>
            <a:r>
              <a:rPr lang="en-US" spc="5" dirty="0">
                <a:latin typeface="Times New Roman"/>
                <a:cs typeface="Times New Roman"/>
              </a:rPr>
              <a:t> </a:t>
            </a:r>
            <a:r>
              <a:rPr lang="en-US" spc="-10" dirty="0">
                <a:latin typeface="Times New Roman"/>
                <a:cs typeface="Times New Roman"/>
              </a:rPr>
              <a:t>draw</a:t>
            </a:r>
            <a:r>
              <a:rPr lang="en-US" spc="1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egment</a:t>
            </a:r>
            <a:r>
              <a:rPr lang="en-US" spc="-5" dirty="0">
                <a:latin typeface="Times New Roman"/>
                <a:cs typeface="Times New Roman"/>
              </a:rPr>
              <a:t>s</a:t>
            </a:r>
            <a:r>
              <a:rPr lang="en-US" spc="1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lop</a:t>
            </a:r>
            <a:r>
              <a:rPr lang="en-US" spc="-5" dirty="0">
                <a:latin typeface="Times New Roman"/>
                <a:cs typeface="Times New Roman"/>
              </a:rPr>
              <a:t>e</a:t>
            </a:r>
            <a:r>
              <a:rPr lang="en-US" spc="5" dirty="0">
                <a:latin typeface="Times New Roman"/>
                <a:cs typeface="Times New Roman"/>
              </a:rPr>
              <a:t> </a:t>
            </a:r>
            <a:r>
              <a:rPr lang="en-US" spc="-5" dirty="0">
                <a:latin typeface="Times New Roman"/>
                <a:cs typeface="Times New Roman"/>
              </a:rPr>
              <a:t>2</a:t>
            </a:r>
            <a:r>
              <a:rPr lang="en-US" spc="5" dirty="0">
                <a:latin typeface="Times New Roman"/>
                <a:cs typeface="Times New Roman"/>
              </a:rPr>
              <a:t> </a:t>
            </a:r>
            <a:r>
              <a:rPr lang="en-US" spc="-10" dirty="0">
                <a:latin typeface="Times New Roman"/>
                <a:cs typeface="Times New Roman"/>
              </a:rPr>
              <a:t>at point</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alon</a:t>
            </a:r>
            <a:r>
              <a:rPr lang="en-US" spc="-5" dirty="0">
                <a:latin typeface="Times New Roman"/>
                <a:cs typeface="Times New Roman"/>
              </a:rPr>
              <a:t>g</a:t>
            </a:r>
            <a:r>
              <a:rPr lang="en-US" spc="6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t</a:t>
            </a:r>
            <a:r>
              <a:rPr lang="en-US" i="1" spc="6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2</a:t>
            </a:r>
            <a:r>
              <a:rPr lang="en-US" spc="-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 in </a:t>
            </a:r>
            <a:r>
              <a:rPr lang="en-US" spc="-15" dirty="0">
                <a:latin typeface="Times New Roman"/>
                <a:cs typeface="Times New Roman"/>
              </a:rPr>
              <a:t>F</a:t>
            </a:r>
            <a:r>
              <a:rPr lang="en-US" spc="-5" dirty="0">
                <a:latin typeface="Times New Roman"/>
                <a:cs typeface="Times New Roman"/>
              </a:rPr>
              <a:t>igure </a:t>
            </a:r>
            <a:r>
              <a:rPr lang="en-US" spc="-10" dirty="0">
                <a:latin typeface="Times New Roman"/>
                <a:cs typeface="Times New Roman"/>
              </a:rPr>
              <a:t>4</a:t>
            </a:r>
            <a:r>
              <a:rPr lang="en-US" spc="-5" dirty="0">
                <a:latin typeface="Times New Roman"/>
                <a:cs typeface="Times New Roman"/>
              </a:rPr>
              <a:t>(C).</a:t>
            </a:r>
            <a:endParaRPr lang="en-US" dirty="0">
              <a:latin typeface="Times New Roman"/>
              <a:cs typeface="Times New Roman"/>
            </a:endParaRPr>
          </a:p>
          <a:p>
            <a:pPr marL="671830" indent="-342900">
              <a:lnSpc>
                <a:spcPct val="100000"/>
              </a:lnSpc>
              <a:spcBef>
                <a:spcPts val="395"/>
              </a:spcBef>
              <a:buSzPct val="60000"/>
              <a:tabLst>
                <a:tab pos="430530" algn="l"/>
              </a:tabLst>
            </a:pPr>
            <a:r>
              <a:rPr lang="en-US" i="1" spc="-5" dirty="0">
                <a:latin typeface="Times New Roman"/>
                <a:cs typeface="Times New Roman"/>
              </a:rPr>
              <a:t>c</a:t>
            </a:r>
            <a:r>
              <a:rPr lang="en-US" i="1" spc="4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30"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 </a:t>
            </a:r>
            <a:r>
              <a:rPr lang="en-US" spc="-15" dirty="0">
                <a:latin typeface="Times New Roman"/>
                <a:cs typeface="Times New Roman"/>
              </a:rPr>
              <a:t>T</a:t>
            </a:r>
            <a:r>
              <a:rPr lang="en-US" spc="-5" dirty="0">
                <a:latin typeface="Times New Roman"/>
                <a:cs typeface="Times New Roman"/>
              </a:rPr>
              <a:t>his isocline is</a:t>
            </a:r>
            <a:r>
              <a:rPr lang="en-US" spc="60" dirty="0">
                <a:latin typeface="Times New Roman"/>
                <a:cs typeface="Times New Roman"/>
              </a:rPr>
              <a:t> </a:t>
            </a:r>
            <a:r>
              <a:rPr lang="en-US" i="1" spc="-5" dirty="0">
                <a:latin typeface="Times New Roman"/>
                <a:cs typeface="Times New Roman"/>
              </a:rPr>
              <a:t>y</a:t>
            </a:r>
            <a:r>
              <a:rPr lang="en-US" i="1" spc="2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 dirty="0">
                <a:latin typeface="Times New Roman"/>
                <a:cs typeface="Times New Roman"/>
              </a:rPr>
              <a:t>t</a:t>
            </a:r>
            <a:r>
              <a:rPr lang="en-US" i="1" spc="114"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30" dirty="0">
                <a:latin typeface="Lucida Sans Unicode"/>
                <a:cs typeface="Lucida Sans Unicode"/>
              </a:rPr>
              <a:t>−</a:t>
            </a:r>
            <a:r>
              <a:rPr lang="en-US" spc="-10" dirty="0">
                <a:latin typeface="Times New Roman"/>
                <a:cs typeface="Times New Roman"/>
              </a:rPr>
              <a:t>1</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r</a:t>
            </a:r>
            <a:r>
              <a:rPr lang="en-US" spc="6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i="1" spc="-5" dirty="0">
                <a:latin typeface="Times New Roman"/>
                <a:cs typeface="Times New Roman"/>
              </a:rPr>
              <a:t>t</a:t>
            </a:r>
            <a:r>
              <a:rPr lang="en-US" i="1" spc="6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5" dirty="0">
                <a:latin typeface="Times New Roman"/>
                <a:cs typeface="Times New Roman"/>
              </a:rPr>
              <a:t>1 [Figure </a:t>
            </a:r>
            <a:r>
              <a:rPr lang="en-US" spc="-10" dirty="0">
                <a:latin typeface="Times New Roman"/>
                <a:cs typeface="Times New Roman"/>
              </a:rPr>
              <a:t>4</a:t>
            </a:r>
            <a:r>
              <a:rPr lang="en-US" spc="-5" dirty="0">
                <a:latin typeface="Times New Roman"/>
                <a:cs typeface="Times New Roman"/>
              </a:rPr>
              <a:t>(C)].</a:t>
            </a:r>
            <a:endParaRPr lang="en-US" dirty="0">
              <a:latin typeface="Times New Roman"/>
              <a:cs typeface="Times New Roman"/>
            </a:endParaRPr>
          </a:p>
          <a:p>
            <a:pPr marL="0" marR="5080" indent="0">
              <a:lnSpc>
                <a:spcPct val="100000"/>
              </a:lnSpc>
              <a:spcBef>
                <a:spcPts val="590"/>
              </a:spcBef>
              <a:buNone/>
            </a:pPr>
            <a:r>
              <a:rPr lang="en-US" spc="-10" dirty="0">
                <a:latin typeface="Times New Roman"/>
                <a:cs typeface="Times New Roman"/>
              </a:rPr>
              <a:t>A</a:t>
            </a:r>
            <a:r>
              <a:rPr lang="en-US" spc="80" dirty="0">
                <a:latin typeface="Times New Roman"/>
                <a:cs typeface="Times New Roman"/>
              </a:rPr>
              <a:t> </a:t>
            </a:r>
            <a:r>
              <a:rPr lang="en-US" spc="-15" dirty="0">
                <a:latin typeface="Times New Roman"/>
                <a:cs typeface="Times New Roman"/>
              </a:rPr>
              <a:t>m</a:t>
            </a:r>
            <a:r>
              <a:rPr lang="en-US" spc="-5" dirty="0">
                <a:latin typeface="Times New Roman"/>
                <a:cs typeface="Times New Roman"/>
              </a:rPr>
              <a:t>ore</a:t>
            </a:r>
            <a:r>
              <a:rPr lang="en-US" spc="85" dirty="0">
                <a:latin typeface="Times New Roman"/>
                <a:cs typeface="Times New Roman"/>
              </a:rPr>
              <a:t> </a:t>
            </a:r>
            <a:r>
              <a:rPr lang="en-US" spc="-5" dirty="0">
                <a:latin typeface="Times New Roman"/>
                <a:cs typeface="Times New Roman"/>
              </a:rPr>
              <a:t>detailed</a:t>
            </a:r>
            <a:r>
              <a:rPr lang="en-US" spc="85" dirty="0">
                <a:latin typeface="Times New Roman"/>
                <a:cs typeface="Times New Roman"/>
              </a:rPr>
              <a:t> </a:t>
            </a:r>
            <a:r>
              <a:rPr lang="en-US" spc="-5" dirty="0">
                <a:latin typeface="Times New Roman"/>
                <a:cs typeface="Times New Roman"/>
              </a:rPr>
              <a:t>slope</a:t>
            </a:r>
            <a:r>
              <a:rPr lang="en-US" spc="85" dirty="0">
                <a:latin typeface="Times New Roman"/>
                <a:cs typeface="Times New Roman"/>
              </a:rPr>
              <a:t> </a:t>
            </a:r>
            <a:r>
              <a:rPr lang="en-US" spc="-5" dirty="0">
                <a:latin typeface="Times New Roman"/>
                <a:cs typeface="Times New Roman"/>
              </a:rPr>
              <a:t>field</a:t>
            </a:r>
            <a:r>
              <a:rPr lang="en-US" spc="80" dirty="0">
                <a:latin typeface="Times New Roman"/>
                <a:cs typeface="Times New Roman"/>
              </a:rPr>
              <a:t> </a:t>
            </a:r>
            <a:r>
              <a:rPr lang="en-US" spc="-5" dirty="0">
                <a:latin typeface="Times New Roman"/>
                <a:cs typeface="Times New Roman"/>
              </a:rPr>
              <a:t>is</a:t>
            </a:r>
            <a:r>
              <a:rPr lang="en-US" spc="85" dirty="0">
                <a:latin typeface="Times New Roman"/>
                <a:cs typeface="Times New Roman"/>
              </a:rPr>
              <a:t> </a:t>
            </a:r>
            <a:r>
              <a:rPr lang="en-US" spc="-10" dirty="0">
                <a:latin typeface="Times New Roman"/>
                <a:cs typeface="Times New Roman"/>
              </a:rPr>
              <a:t>shown</a:t>
            </a:r>
            <a:r>
              <a:rPr lang="en-US" spc="85" dirty="0">
                <a:latin typeface="Times New Roman"/>
                <a:cs typeface="Times New Roman"/>
              </a:rPr>
              <a:t> </a:t>
            </a:r>
            <a:r>
              <a:rPr lang="en-US" spc="-5" dirty="0">
                <a:latin typeface="Times New Roman"/>
                <a:cs typeface="Times New Roman"/>
              </a:rPr>
              <a:t>in</a:t>
            </a:r>
            <a:r>
              <a:rPr lang="en-US" spc="85" dirty="0">
                <a:latin typeface="Times New Roman"/>
                <a:cs typeface="Times New Roman"/>
              </a:rPr>
              <a:t> </a:t>
            </a:r>
            <a:r>
              <a:rPr lang="en-US" spc="-15" dirty="0">
                <a:latin typeface="Times New Roman"/>
                <a:cs typeface="Times New Roman"/>
              </a:rPr>
              <a:t>F</a:t>
            </a:r>
            <a:r>
              <a:rPr lang="en-US" spc="-5" dirty="0">
                <a:latin typeface="Times New Roman"/>
                <a:cs typeface="Times New Roman"/>
              </a:rPr>
              <a:t>igure</a:t>
            </a:r>
            <a:r>
              <a:rPr lang="en-US" spc="85" dirty="0">
                <a:latin typeface="Times New Roman"/>
                <a:cs typeface="Times New Roman"/>
              </a:rPr>
              <a:t> </a:t>
            </a:r>
            <a:r>
              <a:rPr lang="en-US" spc="-10" dirty="0">
                <a:latin typeface="Times New Roman"/>
                <a:cs typeface="Times New Roman"/>
              </a:rPr>
              <a:t>4</a:t>
            </a:r>
            <a:r>
              <a:rPr lang="en-US" spc="-5" dirty="0">
                <a:latin typeface="Times New Roman"/>
                <a:cs typeface="Times New Roman"/>
              </a:rPr>
              <a:t>(D).</a:t>
            </a:r>
            <a:r>
              <a:rPr lang="en-US" spc="85" dirty="0">
                <a:latin typeface="Times New Roman"/>
                <a:cs typeface="Times New Roman"/>
              </a:rPr>
              <a:t> </a:t>
            </a:r>
          </a:p>
          <a:p>
            <a:pPr marL="0" marR="5080" indent="0">
              <a:lnSpc>
                <a:spcPct val="100000"/>
              </a:lnSpc>
              <a:spcBef>
                <a:spcPts val="590"/>
              </a:spcBef>
              <a:buNone/>
            </a:pPr>
            <a:r>
              <a:rPr lang="en-US" spc="-10" dirty="0">
                <a:latin typeface="Times New Roman"/>
                <a:cs typeface="Times New Roman"/>
              </a:rPr>
              <a:t>To</a:t>
            </a:r>
            <a:r>
              <a:rPr lang="en-US" spc="85" dirty="0">
                <a:latin typeface="Times New Roman"/>
                <a:cs typeface="Times New Roman"/>
              </a:rPr>
              <a:t> </a:t>
            </a:r>
            <a:r>
              <a:rPr lang="en-US" spc="-5" dirty="0">
                <a:latin typeface="Times New Roman"/>
                <a:cs typeface="Times New Roman"/>
              </a:rPr>
              <a:t>sketch</a:t>
            </a:r>
            <a:r>
              <a:rPr lang="en-US" spc="85" dirty="0">
                <a:latin typeface="Times New Roman"/>
                <a:cs typeface="Times New Roman"/>
              </a:rPr>
              <a:t> </a:t>
            </a:r>
            <a:r>
              <a:rPr lang="en-US" spc="-5" dirty="0">
                <a:latin typeface="Times New Roman"/>
                <a:cs typeface="Times New Roman"/>
              </a:rPr>
              <a:t>the</a:t>
            </a:r>
            <a:r>
              <a:rPr lang="en-US" spc="85" dirty="0">
                <a:latin typeface="Times New Roman"/>
                <a:cs typeface="Times New Roman"/>
              </a:rPr>
              <a:t> </a:t>
            </a:r>
            <a:r>
              <a:rPr lang="en-US" spc="-5" dirty="0">
                <a:latin typeface="Times New Roman"/>
                <a:cs typeface="Times New Roman"/>
              </a:rPr>
              <a:t>solution</a:t>
            </a:r>
            <a:r>
              <a:rPr lang="en-US" spc="85" dirty="0">
                <a:latin typeface="Times New Roman"/>
                <a:cs typeface="Times New Roman"/>
              </a:rPr>
              <a:t> </a:t>
            </a:r>
            <a:r>
              <a:rPr lang="en-US" spc="-5" dirty="0">
                <a:latin typeface="Times New Roman"/>
                <a:cs typeface="Times New Roman"/>
              </a:rPr>
              <a:t>satisfying </a:t>
            </a:r>
            <a:r>
              <a:rPr lang="en-US" i="1" spc="45" dirty="0">
                <a:latin typeface="Times New Roman"/>
                <a:cs typeface="Times New Roman"/>
              </a:rPr>
              <a:t>y</a:t>
            </a:r>
            <a:r>
              <a:rPr lang="en-US" spc="-5" dirty="0">
                <a:latin typeface="Times New Roman"/>
                <a:cs typeface="Times New Roman"/>
              </a:rPr>
              <a:t>(0)</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r>
              <a:rPr lang="en-US" spc="10" dirty="0">
                <a:latin typeface="Times New Roman"/>
                <a:cs typeface="Times New Roman"/>
              </a:rPr>
              <a:t> </a:t>
            </a:r>
            <a:r>
              <a:rPr lang="en-US" spc="-10" dirty="0">
                <a:latin typeface="Times New Roman"/>
                <a:cs typeface="Times New Roman"/>
              </a:rPr>
              <a:t>begi</a:t>
            </a:r>
            <a:r>
              <a:rPr lang="en-US" spc="-5" dirty="0">
                <a:latin typeface="Times New Roman"/>
                <a:cs typeface="Times New Roman"/>
              </a:rPr>
              <a:t>n</a:t>
            </a:r>
            <a:r>
              <a:rPr lang="en-US" spc="1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1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poin</a:t>
            </a:r>
            <a:r>
              <a:rPr lang="en-US" spc="-5" dirty="0">
                <a:latin typeface="Times New Roman"/>
                <a:cs typeface="Times New Roman"/>
              </a:rPr>
              <a:t>t</a:t>
            </a:r>
            <a:r>
              <a:rPr lang="en-US" spc="15" dirty="0">
                <a:latin typeface="Times New Roman"/>
                <a:cs typeface="Times New Roman"/>
              </a:rPr>
              <a:t> </a:t>
            </a:r>
            <a:r>
              <a:rPr lang="en-US" spc="-5" dirty="0">
                <a:latin typeface="Times New Roman"/>
                <a:cs typeface="Times New Roman"/>
              </a:rPr>
              <a:t>(</a:t>
            </a:r>
            <a:r>
              <a:rPr lang="en-US" i="1" spc="-10" dirty="0">
                <a:latin typeface="Times New Roman"/>
                <a:cs typeface="Times New Roman"/>
              </a:rPr>
              <a:t>t</a:t>
            </a:r>
            <a:r>
              <a:rPr lang="en-US" spc="67" baseline="-11111" dirty="0">
                <a:latin typeface="Times New Roman"/>
                <a:cs typeface="Times New Roman"/>
              </a:rPr>
              <a:t>0</a:t>
            </a:r>
            <a:r>
              <a:rPr lang="en-US" spc="-5" dirty="0">
                <a:latin typeface="Times New Roman"/>
                <a:cs typeface="Times New Roman"/>
              </a:rPr>
              <a:t>,</a:t>
            </a:r>
            <a:r>
              <a:rPr lang="en-US" spc="-25" dirty="0">
                <a:latin typeface="Times New Roman"/>
                <a:cs typeface="Times New Roman"/>
              </a:rPr>
              <a:t> </a:t>
            </a:r>
            <a:r>
              <a:rPr lang="en-US" i="1" spc="-15" dirty="0">
                <a:latin typeface="Times New Roman"/>
                <a:cs typeface="Times New Roman"/>
              </a:rPr>
              <a:t>y</a:t>
            </a:r>
            <a:r>
              <a:rPr lang="en-US" spc="75" baseline="-11111" dirty="0">
                <a:latin typeface="Times New Roman"/>
                <a:cs typeface="Times New Roman"/>
              </a:rPr>
              <a:t>0</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(0,</a:t>
            </a:r>
            <a:r>
              <a:rPr lang="en-US" spc="-85" dirty="0">
                <a:latin typeface="Times New Roman"/>
                <a:cs typeface="Times New Roman"/>
              </a:rPr>
              <a:t> </a:t>
            </a:r>
            <a:r>
              <a:rPr lang="en-US" spc="-10" dirty="0">
                <a:latin typeface="Times New Roman"/>
                <a:cs typeface="Times New Roman"/>
              </a:rPr>
              <a:t>1</a:t>
            </a:r>
            <a:r>
              <a:rPr lang="en-US" spc="-5" dirty="0">
                <a:latin typeface="Times New Roman"/>
                <a:cs typeface="Times New Roman"/>
              </a:rPr>
              <a:t>)</a:t>
            </a:r>
            <a:r>
              <a:rPr lang="en-US" spc="1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15" dirty="0">
                <a:latin typeface="Times New Roman"/>
                <a:cs typeface="Times New Roman"/>
              </a:rPr>
              <a:t> </a:t>
            </a:r>
            <a:r>
              <a:rPr lang="en-US" spc="-10" dirty="0">
                <a:latin typeface="Times New Roman"/>
                <a:cs typeface="Times New Roman"/>
              </a:rPr>
              <a:t>draw</a:t>
            </a:r>
            <a:r>
              <a:rPr lang="en-US" spc="1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10" dirty="0">
                <a:latin typeface="Times New Roman"/>
                <a:cs typeface="Times New Roman"/>
              </a:rPr>
              <a:t> </a:t>
            </a:r>
            <a:r>
              <a:rPr lang="en-US" spc="-5" dirty="0">
                <a:latin typeface="Times New Roman"/>
                <a:cs typeface="Times New Roman"/>
              </a:rPr>
              <a:t>i</a:t>
            </a:r>
            <a:r>
              <a:rPr lang="en-US" spc="-10" dirty="0">
                <a:latin typeface="Times New Roman"/>
                <a:cs typeface="Times New Roman"/>
              </a:rPr>
              <a:t>ntegra</a:t>
            </a:r>
            <a:r>
              <a:rPr lang="en-US" spc="-5" dirty="0">
                <a:latin typeface="Times New Roman"/>
                <a:cs typeface="Times New Roman"/>
              </a:rPr>
              <a:t>l</a:t>
            </a:r>
            <a:r>
              <a:rPr lang="en-US" spc="10" dirty="0">
                <a:latin typeface="Times New Roman"/>
                <a:cs typeface="Times New Roman"/>
              </a:rPr>
              <a:t> </a:t>
            </a:r>
            <a:r>
              <a:rPr lang="en-US" spc="-10" dirty="0">
                <a:latin typeface="Times New Roman"/>
                <a:cs typeface="Times New Roman"/>
              </a:rPr>
              <a:t>curv</a:t>
            </a:r>
            <a:r>
              <a:rPr lang="en-US" spc="-5" dirty="0">
                <a:latin typeface="Times New Roman"/>
                <a:cs typeface="Times New Roman"/>
              </a:rPr>
              <a:t>e</a:t>
            </a:r>
            <a:r>
              <a:rPr lang="en-US" spc="10" dirty="0">
                <a:latin typeface="Times New Roman"/>
                <a:cs typeface="Times New Roman"/>
              </a:rPr>
              <a:t> </a:t>
            </a:r>
            <a:r>
              <a:rPr lang="en-US" spc="-10" dirty="0">
                <a:latin typeface="Times New Roman"/>
                <a:cs typeface="Times New Roman"/>
              </a:rPr>
              <a:t>passin</a:t>
            </a:r>
            <a:r>
              <a:rPr lang="en-US" spc="-5" dirty="0">
                <a:latin typeface="Times New Roman"/>
                <a:cs typeface="Times New Roman"/>
              </a:rPr>
              <a:t>g</a:t>
            </a:r>
            <a:r>
              <a:rPr lang="en-US" spc="10" dirty="0">
                <a:latin typeface="Times New Roman"/>
                <a:cs typeface="Times New Roman"/>
              </a:rPr>
              <a:t> </a:t>
            </a:r>
            <a:r>
              <a:rPr lang="en-US" spc="-10" dirty="0">
                <a:latin typeface="Times New Roman"/>
                <a:cs typeface="Times New Roman"/>
              </a:rPr>
              <a:t>through </a:t>
            </a:r>
            <a:r>
              <a:rPr lang="en-US" spc="-5" dirty="0">
                <a:latin typeface="Times New Roman"/>
                <a:cs typeface="Times New Roman"/>
              </a:rPr>
              <a:t>(0,</a:t>
            </a:r>
            <a:r>
              <a:rPr lang="en-US" spc="-85" dirty="0">
                <a:latin typeface="Times New Roman"/>
                <a:cs typeface="Times New Roman"/>
              </a:rPr>
              <a:t> </a:t>
            </a:r>
            <a:r>
              <a:rPr lang="en-US" spc="-10" dirty="0">
                <a:latin typeface="Times New Roman"/>
                <a:cs typeface="Times New Roman"/>
              </a:rPr>
              <a:t>1</a:t>
            </a:r>
            <a:r>
              <a:rPr lang="en-US" spc="-5" dirty="0">
                <a:latin typeface="Times New Roman"/>
                <a:cs typeface="Times New Roman"/>
              </a:rPr>
              <a:t>)</a:t>
            </a:r>
            <a:r>
              <a:rPr lang="en-US" spc="30" dirty="0">
                <a:latin typeface="Times New Roman"/>
                <a:cs typeface="Times New Roman"/>
              </a:rPr>
              <a:t> </a:t>
            </a:r>
            <a:r>
              <a:rPr lang="en-US" spc="-5" dirty="0">
                <a:latin typeface="Times New Roman"/>
                <a:cs typeface="Times New Roman"/>
              </a:rPr>
              <a:t>that</a:t>
            </a:r>
            <a:r>
              <a:rPr lang="en-US" spc="30" dirty="0">
                <a:latin typeface="Times New Roman"/>
                <a:cs typeface="Times New Roman"/>
              </a:rPr>
              <a:t> </a:t>
            </a:r>
            <a:r>
              <a:rPr lang="en-US" spc="-5" dirty="0">
                <a:latin typeface="Times New Roman"/>
                <a:cs typeface="Times New Roman"/>
              </a:rPr>
              <a:t>is</a:t>
            </a:r>
            <a:r>
              <a:rPr lang="en-US" spc="30" dirty="0">
                <a:latin typeface="Times New Roman"/>
                <a:cs typeface="Times New Roman"/>
              </a:rPr>
              <a:t> </a:t>
            </a:r>
            <a:r>
              <a:rPr lang="en-US" spc="-5" dirty="0">
                <a:latin typeface="Times New Roman"/>
                <a:cs typeface="Times New Roman"/>
              </a:rPr>
              <a:t>everywhere</a:t>
            </a:r>
            <a:r>
              <a:rPr lang="en-US" spc="30" dirty="0">
                <a:latin typeface="Times New Roman"/>
                <a:cs typeface="Times New Roman"/>
              </a:rPr>
              <a:t> </a:t>
            </a:r>
            <a:r>
              <a:rPr lang="en-US" spc="-5" dirty="0">
                <a:latin typeface="Times New Roman"/>
                <a:cs typeface="Times New Roman"/>
              </a:rPr>
              <a:t>tangent</a:t>
            </a:r>
            <a:r>
              <a:rPr lang="en-US" spc="30" dirty="0">
                <a:latin typeface="Times New Roman"/>
                <a:cs typeface="Times New Roman"/>
              </a:rPr>
              <a:t> </a:t>
            </a:r>
            <a:r>
              <a:rPr lang="en-US" spc="-5" dirty="0">
                <a:latin typeface="Times New Roman"/>
                <a:cs typeface="Times New Roman"/>
              </a:rPr>
              <a:t>to</a:t>
            </a:r>
            <a:r>
              <a:rPr lang="en-US" spc="30" dirty="0">
                <a:latin typeface="Times New Roman"/>
                <a:cs typeface="Times New Roman"/>
              </a:rPr>
              <a:t> </a:t>
            </a:r>
            <a:r>
              <a:rPr lang="en-US" spc="-5"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slope</a:t>
            </a:r>
            <a:r>
              <a:rPr lang="en-US" spc="30" dirty="0">
                <a:latin typeface="Times New Roman"/>
                <a:cs typeface="Times New Roman"/>
              </a:rPr>
              <a:t> </a:t>
            </a:r>
            <a:r>
              <a:rPr lang="en-US" spc="-5" dirty="0">
                <a:latin typeface="Times New Roman"/>
                <a:cs typeface="Times New Roman"/>
              </a:rPr>
              <a:t>field.</a:t>
            </a:r>
            <a:r>
              <a:rPr lang="en-US" spc="30" dirty="0">
                <a:latin typeface="Times New Roman"/>
                <a:cs typeface="Times New Roman"/>
              </a:rPr>
              <a:t> </a:t>
            </a:r>
            <a:r>
              <a:rPr lang="en-US" spc="-10" dirty="0">
                <a:latin typeface="Times New Roman"/>
                <a:cs typeface="Times New Roman"/>
              </a:rPr>
              <a:t>The</a:t>
            </a:r>
            <a:r>
              <a:rPr lang="en-US" spc="30" dirty="0">
                <a:latin typeface="Times New Roman"/>
                <a:cs typeface="Times New Roman"/>
              </a:rPr>
              <a:t> </a:t>
            </a:r>
            <a:r>
              <a:rPr lang="en-US" spc="-5" dirty="0">
                <a:latin typeface="Times New Roman"/>
                <a:cs typeface="Times New Roman"/>
              </a:rPr>
              <a:t>solution</a:t>
            </a:r>
            <a:r>
              <a:rPr lang="en-US" spc="30" dirty="0">
                <a:latin typeface="Times New Roman"/>
                <a:cs typeface="Times New Roman"/>
              </a:rPr>
              <a:t> </a:t>
            </a:r>
            <a:r>
              <a:rPr lang="en-US" spc="-5" dirty="0">
                <a:latin typeface="Times New Roman"/>
                <a:cs typeface="Times New Roman"/>
              </a:rPr>
              <a:t>satisfying</a:t>
            </a:r>
            <a:r>
              <a:rPr lang="en-US" spc="9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(1)</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30" dirty="0">
                <a:latin typeface="Lucida Sans Unicode"/>
                <a:cs typeface="Lucida Sans Unicode"/>
              </a:rPr>
              <a:t>−</a:t>
            </a:r>
            <a:r>
              <a:rPr lang="en-US" spc="-5" dirty="0">
                <a:latin typeface="Times New Roman"/>
                <a:cs typeface="Times New Roman"/>
              </a:rPr>
              <a:t>2</a:t>
            </a:r>
            <a:r>
              <a:rPr lang="en-US" spc="30" dirty="0">
                <a:latin typeface="Times New Roman"/>
                <a:cs typeface="Times New Roman"/>
              </a:rPr>
              <a:t> </a:t>
            </a:r>
            <a:r>
              <a:rPr lang="en-US" spc="-5" dirty="0">
                <a:latin typeface="Times New Roman"/>
                <a:cs typeface="Times New Roman"/>
              </a:rPr>
              <a:t>is sketched</a:t>
            </a:r>
            <a:r>
              <a:rPr lang="en-US" dirty="0">
                <a:latin typeface="Times New Roman"/>
                <a:cs typeface="Times New Roman"/>
              </a:rPr>
              <a:t> </a:t>
            </a:r>
            <a:r>
              <a:rPr lang="en-US" spc="-5" dirty="0">
                <a:latin typeface="Times New Roman"/>
                <a:cs typeface="Times New Roman"/>
              </a:rPr>
              <a:t>similarly. </a:t>
            </a:r>
          </a:p>
          <a:p>
            <a:pPr marL="0" marR="5080" indent="0">
              <a:lnSpc>
                <a:spcPct val="100000"/>
              </a:lnSpc>
              <a:spcBef>
                <a:spcPts val="590"/>
              </a:spcBef>
              <a:buNone/>
            </a:pPr>
            <a:r>
              <a:rPr lang="en-US" spc="-5" dirty="0">
                <a:latin typeface="Times New Roman"/>
                <a:cs typeface="Times New Roman"/>
              </a:rPr>
              <a:t>Figure </a:t>
            </a:r>
            <a:r>
              <a:rPr lang="en-US" spc="-10" dirty="0">
                <a:latin typeface="Times New Roman"/>
                <a:cs typeface="Times New Roman"/>
              </a:rPr>
              <a:t>4</a:t>
            </a:r>
            <a:r>
              <a:rPr lang="en-US" spc="-5" dirty="0">
                <a:latin typeface="Times New Roman"/>
                <a:cs typeface="Times New Roman"/>
              </a:rPr>
              <a:t>(E) shows several</a:t>
            </a:r>
            <a:r>
              <a:rPr lang="en-US" dirty="0">
                <a:latin typeface="Times New Roman"/>
                <a:cs typeface="Times New Roman"/>
              </a:rPr>
              <a:t> </a:t>
            </a:r>
            <a:r>
              <a:rPr lang="en-US" spc="-5" dirty="0">
                <a:latin typeface="Times New Roman"/>
                <a:cs typeface="Times New Roman"/>
              </a:rPr>
              <a:t>other solutions.</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3392877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(7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pic>
        <p:nvPicPr>
          <p:cNvPr id="5" name="Picture 2" descr="Five graphs, A, B, C, D, E, show the development for drawing a slope field for d y over d t equals y minus t using isoclines. All values for t and slopes are approximate. Each graph is in a box with the t and y axis intersecting at the origin in the center. The t axis ranges from negative 3 to 3 in increments of 1 and the y axis ranges from negative 3 to 3 in increments of 1. In graph A, labeled c equals 0, slope lines with slope 0 and of length about 0.3 unit are placed along the diagonal of y equals t starting at points (negative 3, negative 3), (negative 2.5, negative 2.5), (negative 1.8 negative 1.8), (negative 1.3, negative 1.3), (negative 0.5, negative 0.5),  (0.5, 0.5), (1.1, 1.1), (1.6, 1.6), (2.3, 2.3), and (3, 3). Graph B augments graph A with slope lines of slope 1 along a line beginning at (negative 3 negative 2) and ending at (2, 3). Above that line is the label c equals 1. Graph C augments graph B with two more sets of slope lines. The first one, labeled c equals 2 is to the left of c equals 1. Slope lines with slope 2 are along a line beginning at (negative 3, negative 1) and ending at (1, 3). The second set, labeled c = negative 1 is below the c = 0 lines and the slope lines with slope negative 1 are along the line beginning at (negative 2, negative 3) and ending at (3, 2). Graph D shows more sets of slope lines to fill the grid and two solution graphs. The slopes below c equals negative 1 decrease  as c decreases. The slopes above c equals 2 increase as c increases. A line is graphed from (negative 4, negative 2.5) to (2.5, 4), and has a mark at (0, 1). It is labeled solution with y of 0 equal 1. A curve begins at (negative 4, negative 2.5) and increases through quadrant 3 to a maximum at (negative 0.3, negative 0.4) then decreases through the y axis at (0, negative 0.8) into quadrant 4 with a mark at (1, negative 2) on the curve. This curve is labeled solution with y of 1 equals negativ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45200" y="1232452"/>
            <a:ext cx="7612625" cy="532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647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700584" y="748749"/>
            <a:ext cx="10131425" cy="622851"/>
          </a:xfrm>
        </p:spPr>
        <p:txBody>
          <a:bodyPr anchor="t">
            <a:normAutofit fontScale="90000"/>
          </a:bodyPr>
          <a:lstStyle/>
          <a:p>
            <a:r>
              <a:rPr lang="en-US" sz="3100" dirty="0"/>
              <a:t>9.3 Graphical and Numerical </a:t>
            </a:r>
            <a:r>
              <a:rPr lang="en-US" sz="3100" dirty="0"/>
              <a:t>Methods </a:t>
            </a:r>
            <a:r>
              <a:rPr lang="en-US" sz="3100" dirty="0" smtClean="0"/>
              <a:t>(8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8078372" cy="4370567"/>
              </a:xfrm>
            </p:spPr>
            <p:txBody>
              <a:bodyPr>
                <a:noAutofit/>
              </a:bodyPr>
              <a:lstStyle/>
              <a:p>
                <a:pPr marL="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dirty="0">
                    <a:solidFill>
                      <a:schemeClr val="tx1"/>
                    </a:solidFill>
                  </a:rPr>
                  <a:t> Newton</a:t>
                </a:r>
                <a:r>
                  <a:rPr lang="en-US" b="1" spc="-20" dirty="0">
                    <a:solidFill>
                      <a:schemeClr val="tx1"/>
                    </a:solidFill>
                  </a:rPr>
                  <a:t>’</a:t>
                </a:r>
                <a:r>
                  <a:rPr lang="en-US" b="1" spc="-15" dirty="0">
                    <a:solidFill>
                      <a:schemeClr val="tx1"/>
                    </a:solidFill>
                  </a:rPr>
                  <a:t>s</a:t>
                </a:r>
                <a:r>
                  <a:rPr lang="en-US" b="1" dirty="0">
                    <a:solidFill>
                      <a:schemeClr val="tx1"/>
                    </a:solidFill>
                  </a:rPr>
                  <a:t> </a:t>
                </a:r>
                <a:r>
                  <a:rPr lang="en-US" b="1" spc="-5" dirty="0">
                    <a:solidFill>
                      <a:schemeClr val="tx1"/>
                    </a:solidFill>
                  </a:rPr>
                  <a:t>La</a:t>
                </a:r>
                <a:r>
                  <a:rPr lang="en-US" b="1" dirty="0">
                    <a:solidFill>
                      <a:schemeClr val="tx1"/>
                    </a:solidFill>
                  </a:rPr>
                  <a:t>w </a:t>
                </a:r>
                <a:r>
                  <a:rPr lang="en-US" b="1" spc="-5" dirty="0">
                    <a:solidFill>
                      <a:schemeClr val="tx1"/>
                    </a:solidFill>
                  </a:rPr>
                  <a:t>o</a:t>
                </a:r>
                <a:r>
                  <a:rPr lang="en-US" b="1" dirty="0">
                    <a:solidFill>
                      <a:schemeClr val="tx1"/>
                    </a:solidFill>
                  </a:rPr>
                  <a:t>f </a:t>
                </a:r>
                <a:r>
                  <a:rPr lang="en-US" b="1" spc="-5" dirty="0">
                    <a:solidFill>
                      <a:schemeClr val="tx1"/>
                    </a:solidFill>
                  </a:rPr>
                  <a:t>Coolin</a:t>
                </a:r>
                <a:r>
                  <a:rPr lang="en-US" b="1" spc="5" dirty="0">
                    <a:solidFill>
                      <a:schemeClr val="tx1"/>
                    </a:solidFill>
                  </a:rPr>
                  <a:t>g</a:t>
                </a:r>
                <a:r>
                  <a:rPr lang="en-US" b="1" dirty="0">
                    <a:solidFill>
                      <a:schemeClr val="tx1"/>
                    </a:solidFill>
                  </a:rPr>
                  <a:t> </a:t>
                </a:r>
                <a:r>
                  <a:rPr lang="en-US" b="1" spc="5" dirty="0">
                    <a:solidFill>
                      <a:schemeClr val="tx1"/>
                    </a:solidFill>
                  </a:rPr>
                  <a:t>Revisite</a:t>
                </a:r>
                <a:r>
                  <a:rPr lang="en-US" b="1" spc="15" dirty="0">
                    <a:solidFill>
                      <a:schemeClr val="tx1"/>
                    </a:solidFill>
                  </a:rPr>
                  <a:t>d</a:t>
                </a:r>
                <a:r>
                  <a:rPr lang="en-US" b="1" dirty="0">
                    <a:solidFill>
                      <a:schemeClr val="tx1"/>
                    </a:solidFill>
                  </a:rPr>
                  <a:t>  </a:t>
                </a:r>
                <a:r>
                  <a:rPr lang="en-US" spc="-15" dirty="0">
                    <a:solidFill>
                      <a:schemeClr val="tx1"/>
                    </a:solidFill>
                  </a:rPr>
                  <a:t>Th</a:t>
                </a:r>
                <a:r>
                  <a:rPr lang="en-US" spc="-5" dirty="0">
                    <a:solidFill>
                      <a:schemeClr val="tx1"/>
                    </a:solidFill>
                  </a:rPr>
                  <a:t>e</a:t>
                </a:r>
                <a:r>
                  <a:rPr lang="en-US" spc="100" dirty="0">
                    <a:solidFill>
                      <a:schemeClr val="tx1"/>
                    </a:solidFill>
                  </a:rPr>
                  <a:t> </a:t>
                </a:r>
                <a:r>
                  <a:rPr lang="en-US" spc="-5" dirty="0">
                    <a:solidFill>
                      <a:schemeClr val="tx1"/>
                    </a:solidFill>
                  </a:rPr>
                  <a:t>t</a:t>
                </a:r>
                <a:r>
                  <a:rPr lang="en-US" spc="-10" dirty="0">
                    <a:solidFill>
                      <a:schemeClr val="tx1"/>
                    </a:solidFill>
                  </a:rPr>
                  <a:t>emperatur</a:t>
                </a:r>
                <a:r>
                  <a:rPr lang="en-US" spc="-5" dirty="0">
                    <a:solidFill>
                      <a:schemeClr val="tx1"/>
                    </a:solidFill>
                  </a:rPr>
                  <a:t>e</a:t>
                </a:r>
                <a:r>
                  <a:rPr lang="en-US"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a:t>
                </a:r>
                <a:r>
                  <a:rPr lang="en-US" spc="100" dirty="0">
                    <a:solidFill>
                      <a:schemeClr val="tx1"/>
                    </a:solidFill>
                  </a:rPr>
                  <a:t> </a:t>
                </a:r>
                <a:r>
                  <a:rPr lang="en-US" spc="-10" dirty="0">
                    <a:solidFill>
                      <a:schemeClr val="tx1"/>
                    </a:solidFill>
                  </a:rPr>
                  <a:t>(i</a:t>
                </a:r>
                <a:r>
                  <a:rPr lang="en-US" spc="-5" dirty="0">
                    <a:solidFill>
                      <a:schemeClr val="tx1"/>
                    </a:solidFill>
                  </a:rPr>
                  <a:t>n</a:t>
                </a:r>
                <a:r>
                  <a:rPr lang="en-US" spc="95" dirty="0">
                    <a:solidFill>
                      <a:schemeClr val="tx1"/>
                    </a:solidFill>
                  </a:rPr>
                  <a:t> </a:t>
                </a:r>
                <a:r>
                  <a:rPr lang="en-US" spc="-10" dirty="0">
                    <a:solidFill>
                      <a:schemeClr val="tx1"/>
                    </a:solidFill>
                  </a:rPr>
                  <a:t>degrees Celsius</a:t>
                </a:r>
                <a:r>
                  <a:rPr lang="en-US" spc="-5" dirty="0">
                    <a:solidFill>
                      <a:schemeClr val="tx1"/>
                    </a:solidFill>
                  </a:rPr>
                  <a:t>)</a:t>
                </a:r>
                <a:r>
                  <a:rPr lang="en-US" spc="-55" dirty="0">
                    <a:solidFill>
                      <a:schemeClr val="tx1"/>
                    </a:solidFill>
                  </a:rPr>
                  <a:t> </a:t>
                </a:r>
                <a:r>
                  <a:rPr lang="en-US" spc="-10" dirty="0">
                    <a:solidFill>
                      <a:schemeClr val="tx1"/>
                    </a:solidFill>
                  </a:rPr>
                  <a:t>o</a:t>
                </a:r>
                <a:r>
                  <a:rPr lang="en-US" spc="-5" dirty="0">
                    <a:solidFill>
                      <a:schemeClr val="tx1"/>
                    </a:solidFill>
                  </a:rPr>
                  <a:t>f</a:t>
                </a:r>
                <a:r>
                  <a:rPr lang="en-US" spc="-55" dirty="0">
                    <a:solidFill>
                      <a:schemeClr val="tx1"/>
                    </a:solidFill>
                  </a:rPr>
                  <a:t> </a:t>
                </a:r>
                <a:r>
                  <a:rPr lang="en-US" spc="-10" dirty="0">
                    <a:solidFill>
                      <a:schemeClr val="tx1"/>
                    </a:solidFill>
                  </a:rPr>
                  <a:t>a</a:t>
                </a:r>
                <a:r>
                  <a:rPr lang="en-US" spc="-5" dirty="0">
                    <a:solidFill>
                      <a:schemeClr val="tx1"/>
                    </a:solidFill>
                  </a:rPr>
                  <a:t>n</a:t>
                </a:r>
                <a:r>
                  <a:rPr lang="en-US" spc="-55" dirty="0">
                    <a:solidFill>
                      <a:schemeClr val="tx1"/>
                    </a:solidFill>
                  </a:rPr>
                  <a:t> </a:t>
                </a:r>
                <a:r>
                  <a:rPr lang="en-US" spc="-10" dirty="0">
                    <a:solidFill>
                      <a:schemeClr val="tx1"/>
                    </a:solidFill>
                  </a:rPr>
                  <a:t>objec</a:t>
                </a:r>
                <a:r>
                  <a:rPr lang="en-US" spc="-5" dirty="0">
                    <a:solidFill>
                      <a:schemeClr val="tx1"/>
                    </a:solidFill>
                  </a:rPr>
                  <a:t>t</a:t>
                </a:r>
                <a:r>
                  <a:rPr lang="en-US" spc="-55" dirty="0">
                    <a:solidFill>
                      <a:schemeClr val="tx1"/>
                    </a:solidFill>
                  </a:rPr>
                  <a:t> </a:t>
                </a:r>
                <a:r>
                  <a:rPr lang="en-US" spc="-10" dirty="0">
                    <a:solidFill>
                      <a:schemeClr val="tx1"/>
                    </a:solidFill>
                  </a:rPr>
                  <a:t>place</a:t>
                </a:r>
                <a:r>
                  <a:rPr lang="en-US" spc="-5" dirty="0">
                    <a:solidFill>
                      <a:schemeClr val="tx1"/>
                    </a:solidFill>
                  </a:rPr>
                  <a:t>d</a:t>
                </a:r>
                <a:r>
                  <a:rPr lang="en-US" spc="-55" dirty="0">
                    <a:solidFill>
                      <a:schemeClr val="tx1"/>
                    </a:solidFill>
                  </a:rPr>
                  <a:t> </a:t>
                </a:r>
                <a:r>
                  <a:rPr lang="en-US" spc="-10" dirty="0">
                    <a:solidFill>
                      <a:schemeClr val="tx1"/>
                    </a:solidFill>
                  </a:rPr>
                  <a:t>i</a:t>
                </a:r>
                <a:r>
                  <a:rPr lang="en-US" spc="-5" dirty="0">
                    <a:solidFill>
                      <a:schemeClr val="tx1"/>
                    </a:solidFill>
                  </a:rPr>
                  <a:t>n</a:t>
                </a:r>
                <a:r>
                  <a:rPr lang="en-US" spc="-55" dirty="0">
                    <a:solidFill>
                      <a:schemeClr val="tx1"/>
                    </a:solidFill>
                  </a:rPr>
                  <a:t> </a:t>
                </a:r>
                <a:r>
                  <a:rPr lang="en-US" spc="-5" dirty="0">
                    <a:solidFill>
                      <a:schemeClr val="tx1"/>
                    </a:solidFill>
                  </a:rPr>
                  <a:t>a</a:t>
                </a:r>
                <a:r>
                  <a:rPr lang="en-US" spc="-55" dirty="0">
                    <a:solidFill>
                      <a:schemeClr val="tx1"/>
                    </a:solidFill>
                  </a:rPr>
                  <a:t> </a:t>
                </a:r>
                <a:r>
                  <a:rPr lang="en-US" spc="-5" dirty="0">
                    <a:solidFill>
                      <a:schemeClr val="tx1"/>
                    </a:solidFill>
                  </a:rPr>
                  <a:t>r</a:t>
                </a:r>
                <a:r>
                  <a:rPr lang="en-US" spc="-10" dirty="0">
                    <a:solidFill>
                      <a:schemeClr val="tx1"/>
                    </a:solidFill>
                  </a:rPr>
                  <a:t>efrigerato</a:t>
                </a:r>
                <a:r>
                  <a:rPr lang="en-US" spc="-5" dirty="0">
                    <a:solidFill>
                      <a:schemeClr val="tx1"/>
                    </a:solidFill>
                  </a:rPr>
                  <a:t>r</a:t>
                </a:r>
                <a:r>
                  <a:rPr lang="en-US" spc="-55" dirty="0">
                    <a:solidFill>
                      <a:schemeClr val="tx1"/>
                    </a:solidFill>
                  </a:rPr>
                  <a:t> </a:t>
                </a:r>
                <a:r>
                  <a:rPr lang="en-US" spc="-10" dirty="0">
                    <a:solidFill>
                      <a:schemeClr val="tx1"/>
                    </a:solidFill>
                  </a:rPr>
                  <a:t>tha</a:t>
                </a:r>
                <a:r>
                  <a:rPr lang="en-US" spc="-5" dirty="0">
                    <a:solidFill>
                      <a:schemeClr val="tx1"/>
                    </a:solidFill>
                  </a:rPr>
                  <a:t>t</a:t>
                </a:r>
                <a:r>
                  <a:rPr lang="en-US" spc="-55" dirty="0">
                    <a:solidFill>
                      <a:schemeClr val="tx1"/>
                    </a:solidFill>
                  </a:rPr>
                  <a:t> </a:t>
                </a:r>
                <a:r>
                  <a:rPr lang="en-US" spc="-10" dirty="0">
                    <a:solidFill>
                      <a:schemeClr val="tx1"/>
                    </a:solidFill>
                  </a:rPr>
                  <a:t>i</a:t>
                </a:r>
                <a:r>
                  <a:rPr lang="en-US" spc="-5" dirty="0">
                    <a:solidFill>
                      <a:schemeClr val="tx1"/>
                    </a:solidFill>
                  </a:rPr>
                  <a:t>s</a:t>
                </a:r>
                <a:r>
                  <a:rPr lang="en-US" spc="-55" dirty="0">
                    <a:solidFill>
                      <a:schemeClr val="tx1"/>
                    </a:solidFill>
                  </a:rPr>
                  <a:t> </a:t>
                </a:r>
                <a:r>
                  <a:rPr lang="en-US" spc="-10" dirty="0">
                    <a:solidFill>
                      <a:schemeClr val="tx1"/>
                    </a:solidFill>
                  </a:rPr>
                  <a:t>kep</a:t>
                </a:r>
                <a:r>
                  <a:rPr lang="en-US" spc="-5" dirty="0">
                    <a:solidFill>
                      <a:schemeClr val="tx1"/>
                    </a:solidFill>
                  </a:rPr>
                  <a:t>t</a:t>
                </a:r>
                <a:r>
                  <a:rPr lang="en-US" spc="-55" dirty="0">
                    <a:solidFill>
                      <a:schemeClr val="tx1"/>
                    </a:solidFill>
                  </a:rPr>
                  <a:t> </a:t>
                </a:r>
                <a:r>
                  <a:rPr lang="en-US" spc="-10" dirty="0">
                    <a:solidFill>
                      <a:schemeClr val="tx1"/>
                    </a:solidFill>
                  </a:rPr>
                  <a:t>a</a:t>
                </a:r>
                <a:r>
                  <a:rPr lang="en-US" spc="-5" dirty="0">
                    <a:solidFill>
                      <a:schemeClr val="tx1"/>
                    </a:solidFill>
                  </a:rPr>
                  <a:t>t</a:t>
                </a:r>
                <a:r>
                  <a:rPr lang="en-US" spc="-55" dirty="0">
                    <a:solidFill>
                      <a:schemeClr val="tx1"/>
                    </a:solidFill>
                  </a:rPr>
                  <a:t> </a:t>
                </a:r>
                <a:r>
                  <a:rPr lang="en-US" spc="-10" dirty="0">
                    <a:solidFill>
                      <a:schemeClr val="tx1"/>
                    </a:solidFill>
                  </a:rPr>
                  <a:t>4</a:t>
                </a:r>
                <a:r>
                  <a:rPr lang="en-US" baseline="25925" dirty="0"/>
                  <a:t>°</a:t>
                </a:r>
                <a:r>
                  <a:rPr lang="en-US" spc="-10" dirty="0">
                    <a:solidFill>
                      <a:schemeClr val="tx1"/>
                    </a:solidFill>
                  </a:rPr>
                  <a:t>C</a:t>
                </a:r>
                <a:r>
                  <a:rPr lang="en-US" spc="-55" dirty="0">
                    <a:solidFill>
                      <a:schemeClr val="tx1"/>
                    </a:solidFill>
                  </a:rPr>
                  <a:t> </a:t>
                </a:r>
                <a:r>
                  <a:rPr lang="en-US" spc="-5" dirty="0">
                    <a:solidFill>
                      <a:schemeClr val="tx1"/>
                    </a:solidFill>
                  </a:rPr>
                  <a:t>satisfies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𝑑𝑦</m:t>
                        </m:r>
                      </m:num>
                      <m:den>
                        <m:r>
                          <a:rPr lang="en-US" b="0" i="1" spc="-5" smtClean="0">
                            <a:solidFill>
                              <a:schemeClr val="tx1"/>
                            </a:solidFill>
                            <a:latin typeface="Cambria Math" panose="02040503050406030204" pitchFamily="18" charset="0"/>
                            <a:cs typeface="Times New Roman"/>
                          </a:rPr>
                          <m:t>𝑑𝑡</m:t>
                        </m:r>
                      </m:den>
                    </m:f>
                  </m:oMath>
                </a14:m>
                <a:r>
                  <a:rPr lang="en-US" spc="-25" dirty="0">
                    <a:solidFill>
                      <a:schemeClr val="tx1"/>
                    </a:solidFill>
                  </a:rPr>
                  <a:t> =</a:t>
                </a:r>
                <a:r>
                  <a:rPr lang="en-US" spc="-150" dirty="0">
                    <a:solidFill>
                      <a:schemeClr val="tx1"/>
                    </a:solidFill>
                  </a:rPr>
                  <a:t> </a:t>
                </a:r>
                <a:r>
                  <a:rPr lang="en-US" spc="-25" dirty="0">
                    <a:solidFill>
                      <a:schemeClr val="tx1"/>
                    </a:solidFill>
                  </a:rPr>
                  <a:t>−</a:t>
                </a:r>
                <a:r>
                  <a:rPr lang="en-US" spc="-10" dirty="0">
                    <a:solidFill>
                      <a:schemeClr val="tx1"/>
                    </a:solidFill>
                  </a:rPr>
                  <a:t>0.5</a:t>
                </a:r>
                <a:r>
                  <a:rPr lang="en-US" spc="50" dirty="0">
                    <a:solidFill>
                      <a:schemeClr val="tx1"/>
                    </a:solidFill>
                  </a:rPr>
                  <a:t>(</a:t>
                </a:r>
                <a:r>
                  <a:rPr lang="en-US" i="1" spc="-5" dirty="0">
                    <a:solidFill>
                      <a:schemeClr val="tx1"/>
                    </a:solidFill>
                  </a:rPr>
                  <a:t>y</a:t>
                </a:r>
                <a:r>
                  <a:rPr lang="en-US" i="1" spc="-35" dirty="0">
                    <a:solidFill>
                      <a:schemeClr val="tx1"/>
                    </a:solidFill>
                  </a:rPr>
                  <a:t> </a:t>
                </a:r>
                <a:r>
                  <a:rPr lang="en-US" spc="-25" dirty="0">
                    <a:solidFill>
                      <a:schemeClr val="tx1"/>
                    </a:solidFill>
                  </a:rPr>
                  <a:t>−</a:t>
                </a:r>
                <a:r>
                  <a:rPr lang="en-US" spc="-150" dirty="0">
                    <a:solidFill>
                      <a:schemeClr val="tx1"/>
                    </a:solidFill>
                  </a:rPr>
                  <a:t> </a:t>
                </a:r>
                <a:r>
                  <a:rPr lang="en-US" spc="-10" dirty="0">
                    <a:solidFill>
                      <a:schemeClr val="tx1"/>
                    </a:solidFill>
                  </a:rPr>
                  <a:t>4</a:t>
                </a:r>
                <a:r>
                  <a:rPr lang="en-US" spc="-10" dirty="0"/>
                  <a:t>) </a:t>
                </a:r>
                <a:r>
                  <a:rPr lang="en-US" spc="-5" dirty="0">
                    <a:latin typeface="Times New Roman"/>
                    <a:cs typeface="Times New Roman"/>
                  </a:rPr>
                  <a:t>(</a:t>
                </a:r>
                <a:r>
                  <a:rPr lang="en-US" i="1" spc="-5" dirty="0">
                    <a:latin typeface="Times New Roman"/>
                    <a:cs typeface="Times New Roman"/>
                  </a:rPr>
                  <a:t>t</a:t>
                </a:r>
                <a:r>
                  <a:rPr lang="en-US" i="1" spc="85" dirty="0">
                    <a:latin typeface="Times New Roman"/>
                    <a:cs typeface="Times New Roman"/>
                  </a:rPr>
                  <a:t> </a:t>
                </a:r>
                <a:r>
                  <a:rPr lang="en-US" spc="-5" dirty="0">
                    <a:latin typeface="Times New Roman"/>
                    <a:cs typeface="Times New Roman"/>
                  </a:rPr>
                  <a:t>in minutes). </a:t>
                </a:r>
                <a:r>
                  <a:rPr lang="en-US" spc="-10" dirty="0">
                    <a:latin typeface="Times New Roman"/>
                    <a:cs typeface="Times New Roman"/>
                  </a:rPr>
                  <a:t>Draw</a:t>
                </a:r>
                <a:r>
                  <a:rPr lang="en-US" dirty="0">
                    <a:latin typeface="Times New Roman"/>
                    <a:cs typeface="Times New Roman"/>
                  </a:rPr>
                  <a:t> </a:t>
                </a:r>
                <a:r>
                  <a:rPr lang="en-US" spc="-5" dirty="0">
                    <a:latin typeface="Times New Roman"/>
                    <a:cs typeface="Times New Roman"/>
                  </a:rPr>
                  <a:t>the slope field and</a:t>
                </a:r>
                <a:r>
                  <a:rPr lang="en-US" dirty="0">
                    <a:latin typeface="Times New Roman"/>
                    <a:cs typeface="Times New Roman"/>
                  </a:rPr>
                  <a:t> </a:t>
                </a:r>
                <a:r>
                  <a:rPr lang="en-US" spc="-5" dirty="0">
                    <a:latin typeface="Times New Roman"/>
                    <a:cs typeface="Times New Roman"/>
                  </a:rPr>
                  <a:t>describe the behavior</a:t>
                </a:r>
                <a:r>
                  <a:rPr lang="en-US" dirty="0">
                    <a:latin typeface="Times New Roman"/>
                    <a:cs typeface="Times New Roman"/>
                  </a:rPr>
                  <a:t> </a:t>
                </a:r>
                <a:r>
                  <a:rPr lang="en-US" spc="-5" dirty="0">
                    <a:latin typeface="Times New Roman"/>
                    <a:cs typeface="Times New Roman"/>
                  </a:rPr>
                  <a:t>of the solutions.</a:t>
                </a:r>
              </a:p>
              <a:p>
                <a:pPr marL="0" indent="0">
                  <a:lnSpc>
                    <a:spcPct val="100000"/>
                  </a:lnSpc>
                  <a:buNone/>
                </a:pPr>
                <a:endParaRPr lang="en-US" dirty="0">
                  <a:latin typeface="Times New Roman"/>
                  <a:cs typeface="Times New Roman"/>
                </a:endParaRPr>
              </a:p>
              <a:p>
                <a:pPr marL="12065" marR="5080" indent="0">
                  <a:lnSpc>
                    <a:spcPct val="100000"/>
                  </a:lnSpc>
                  <a:spcBef>
                    <a:spcPts val="590"/>
                  </a:spcBef>
                  <a:buNone/>
                </a:pPr>
                <a:r>
                  <a:rPr lang="en-US" b="1" spc="-5" dirty="0">
                    <a:latin typeface="Times New Roman"/>
                    <a:cs typeface="Times New Roman"/>
                  </a:rPr>
                  <a:t>Solution </a:t>
                </a:r>
                <a:r>
                  <a:rPr lang="en-US" spc="-15" dirty="0">
                    <a:latin typeface="Times New Roman"/>
                    <a:cs typeface="Times New Roman"/>
                  </a:rPr>
                  <a:t>Th</a:t>
                </a:r>
                <a:r>
                  <a:rPr lang="en-US" spc="-5" dirty="0">
                    <a:latin typeface="Times New Roman"/>
                    <a:cs typeface="Times New Roman"/>
                  </a:rPr>
                  <a:t>e</a:t>
                </a:r>
                <a:r>
                  <a:rPr lang="en-US" spc="4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unctio</a:t>
                </a:r>
                <a:r>
                  <a:rPr lang="en-US" spc="-5" dirty="0">
                    <a:latin typeface="Times New Roman"/>
                    <a:cs typeface="Times New Roman"/>
                  </a:rPr>
                  <a:t>n</a:t>
                </a:r>
                <a:r>
                  <a:rPr lang="en-US" spc="114" dirty="0">
                    <a:latin typeface="Times New Roman"/>
                    <a:cs typeface="Times New Roman"/>
                  </a:rPr>
                  <a:t> </a:t>
                </a:r>
                <a:r>
                  <a:rPr lang="en-US" i="1" spc="-10" dirty="0">
                    <a:latin typeface="Times New Roman"/>
                    <a:cs typeface="Times New Roman"/>
                  </a:rPr>
                  <a:t>F</a:t>
                </a:r>
                <a:r>
                  <a:rPr lang="en-US" i="1" spc="-160" dirty="0">
                    <a:latin typeface="Times New Roman"/>
                    <a:cs typeface="Times New Roman"/>
                  </a:rPr>
                  <a:t> </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25"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30" dirty="0">
                    <a:latin typeface="Lucida Sans Unicode"/>
                    <a:cs typeface="Lucida Sans Unicode"/>
                  </a:rPr>
                  <a:t>−</a:t>
                </a:r>
                <a:r>
                  <a:rPr lang="en-US" spc="-10" dirty="0">
                    <a:latin typeface="Times New Roman"/>
                    <a:cs typeface="Times New Roman"/>
                  </a:rPr>
                  <a:t>0.5</a:t>
                </a:r>
                <a:r>
                  <a:rPr lang="en-US" spc="50" dirty="0">
                    <a:latin typeface="Times New Roman"/>
                    <a:cs typeface="Times New Roman"/>
                  </a:rPr>
                  <a:t>(</a:t>
                </a:r>
                <a:r>
                  <a:rPr lang="en-US" i="1" spc="-5" dirty="0">
                    <a:latin typeface="Times New Roman"/>
                    <a:cs typeface="Times New Roman"/>
                  </a:rPr>
                  <a:t>y</a:t>
                </a:r>
                <a:r>
                  <a:rPr lang="en-US" i="1" spc="2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4</a:t>
                </a:r>
                <a:r>
                  <a:rPr lang="en-US" spc="-5" dirty="0">
                    <a:latin typeface="Times New Roman"/>
                    <a:cs typeface="Times New Roman"/>
                  </a:rPr>
                  <a:t>)</a:t>
                </a:r>
                <a:r>
                  <a:rPr lang="en-US" spc="45" dirty="0">
                    <a:latin typeface="Times New Roman"/>
                    <a:cs typeface="Times New Roman"/>
                  </a:rPr>
                  <a:t> </a:t>
                </a:r>
                <a:r>
                  <a:rPr lang="en-US" spc="-10" dirty="0">
                    <a:latin typeface="Times New Roman"/>
                    <a:cs typeface="Times New Roman"/>
                  </a:rPr>
                  <a:t>depend</a:t>
                </a:r>
                <a:r>
                  <a:rPr lang="en-US" spc="-5" dirty="0">
                    <a:latin typeface="Times New Roman"/>
                    <a:cs typeface="Times New Roman"/>
                  </a:rPr>
                  <a:t>s</a:t>
                </a:r>
                <a:r>
                  <a:rPr lang="en-US" spc="45" dirty="0">
                    <a:latin typeface="Times New Roman"/>
                    <a:cs typeface="Times New Roman"/>
                  </a:rPr>
                  <a:t> </a:t>
                </a:r>
                <a:r>
                  <a:rPr lang="en-US" spc="-10" dirty="0">
                    <a:latin typeface="Times New Roman"/>
                    <a:cs typeface="Times New Roman"/>
                  </a:rPr>
                  <a:t>onl</a:t>
                </a:r>
                <a:r>
                  <a:rPr lang="en-US" spc="-5" dirty="0">
                    <a:latin typeface="Times New Roman"/>
                    <a:cs typeface="Times New Roman"/>
                  </a:rPr>
                  <a:t>y</a:t>
                </a:r>
                <a:r>
                  <a:rPr lang="en-US" spc="4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a:t>
                </a:r>
                <a:r>
                  <a:rPr lang="en-US" spc="11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a:t>
                </a:r>
                <a:r>
                  <a:rPr lang="en-US" spc="45" dirty="0">
                    <a:latin typeface="Times New Roman"/>
                    <a:cs typeface="Times New Roman"/>
                  </a:rPr>
                  <a:t> </a:t>
                </a:r>
                <a:r>
                  <a:rPr lang="en-US" spc="-5" dirty="0">
                    <a:latin typeface="Times New Roman"/>
                    <a:cs typeface="Times New Roman"/>
                  </a:rPr>
                  <a:t>so</a:t>
                </a:r>
                <a:r>
                  <a:rPr lang="en-US" spc="4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lope</a:t>
                </a:r>
                <a:r>
                  <a:rPr lang="en-US" spc="-5" dirty="0">
                    <a:latin typeface="Times New Roman"/>
                    <a:cs typeface="Times New Roman"/>
                  </a:rPr>
                  <a:t>s</a:t>
                </a:r>
                <a:r>
                  <a:rPr lang="en-US" spc="4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egment</a:t>
                </a:r>
                <a:r>
                  <a:rPr lang="en-US" spc="-5" dirty="0">
                    <a:latin typeface="Times New Roman"/>
                    <a:cs typeface="Times New Roman"/>
                  </a:rPr>
                  <a:t>s</a:t>
                </a:r>
                <a:r>
                  <a:rPr lang="en-US" spc="65" dirty="0">
                    <a:latin typeface="Times New Roman"/>
                    <a:cs typeface="Times New Roman"/>
                  </a:rPr>
                  <a:t> </a:t>
                </a:r>
                <a:r>
                  <a:rPr lang="en-US" spc="-5" dirty="0">
                    <a:latin typeface="Times New Roman"/>
                    <a:cs typeface="Times New Roman"/>
                  </a:rPr>
                  <a:t>in</a:t>
                </a:r>
                <a:r>
                  <a:rPr lang="en-US" spc="6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slop</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fiel</a:t>
                </a:r>
                <a:r>
                  <a:rPr lang="en-US" spc="-5" dirty="0">
                    <a:latin typeface="Times New Roman"/>
                    <a:cs typeface="Times New Roman"/>
                  </a:rPr>
                  <a:t>d</a:t>
                </a:r>
                <a:r>
                  <a:rPr lang="en-US" spc="60" dirty="0">
                    <a:latin typeface="Times New Roman"/>
                    <a:cs typeface="Times New Roman"/>
                  </a:rPr>
                  <a:t> </a:t>
                </a:r>
                <a:r>
                  <a:rPr lang="en-US" spc="-10" dirty="0">
                    <a:latin typeface="Times New Roman"/>
                    <a:cs typeface="Times New Roman"/>
                  </a:rPr>
                  <a:t>d</a:t>
                </a:r>
                <a:r>
                  <a:rPr lang="en-US" spc="-5" dirty="0">
                    <a:latin typeface="Times New Roman"/>
                    <a:cs typeface="Times New Roman"/>
                  </a:rPr>
                  <a:t>o</a:t>
                </a:r>
                <a:r>
                  <a:rPr lang="en-US" spc="65" dirty="0">
                    <a:latin typeface="Times New Roman"/>
                    <a:cs typeface="Times New Roman"/>
                  </a:rPr>
                  <a:t> </a:t>
                </a:r>
                <a:r>
                  <a:rPr lang="en-US" spc="-10" dirty="0">
                    <a:latin typeface="Times New Roman"/>
                    <a:cs typeface="Times New Roman"/>
                  </a:rPr>
                  <a:t>no</a:t>
                </a:r>
                <a:r>
                  <a:rPr lang="en-US" spc="-5" dirty="0">
                    <a:latin typeface="Times New Roman"/>
                    <a:cs typeface="Times New Roman"/>
                  </a:rPr>
                  <a:t>t</a:t>
                </a:r>
                <a:r>
                  <a:rPr lang="en-US" spc="65" dirty="0">
                    <a:latin typeface="Times New Roman"/>
                    <a:cs typeface="Times New Roman"/>
                  </a:rPr>
                  <a:t> </a:t>
                </a:r>
                <a:r>
                  <a:rPr lang="en-US" spc="-10" dirty="0">
                    <a:latin typeface="Times New Roman"/>
                    <a:cs typeface="Times New Roman"/>
                  </a:rPr>
                  <a:t>var</a:t>
                </a:r>
                <a:r>
                  <a:rPr lang="en-US" spc="-5" dirty="0">
                    <a:latin typeface="Times New Roman"/>
                    <a:cs typeface="Times New Roman"/>
                  </a:rPr>
                  <a:t>y</a:t>
                </a:r>
                <a:r>
                  <a:rPr lang="en-US" spc="65" dirty="0">
                    <a:latin typeface="Times New Roman"/>
                    <a:cs typeface="Times New Roman"/>
                  </a:rPr>
                  <a:t> </a:t>
                </a:r>
                <a:r>
                  <a:rPr lang="en-US" spc="-5" dirty="0">
                    <a:latin typeface="Times New Roman"/>
                    <a:cs typeface="Times New Roman"/>
                  </a:rPr>
                  <a:t>in</a:t>
                </a:r>
                <a:r>
                  <a:rPr lang="en-US" spc="6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65" dirty="0">
                    <a:latin typeface="Times New Roman"/>
                    <a:cs typeface="Times New Roman"/>
                  </a:rPr>
                  <a:t> </a:t>
                </a:r>
                <a:r>
                  <a:rPr lang="en-US" i="1" spc="-5" dirty="0">
                    <a:latin typeface="Times New Roman"/>
                    <a:cs typeface="Times New Roman"/>
                  </a:rPr>
                  <a:t>t</a:t>
                </a:r>
                <a:r>
                  <a:rPr lang="en-US" spc="-10" dirty="0">
                    <a:latin typeface="Times New Roman"/>
                    <a:cs typeface="Times New Roman"/>
                  </a:rPr>
                  <a:t>-direction</a:t>
                </a:r>
                <a:r>
                  <a:rPr lang="en-US" spc="-5" dirty="0">
                    <a:latin typeface="Times New Roman"/>
                    <a:cs typeface="Times New Roman"/>
                  </a:rPr>
                  <a:t>.</a:t>
                </a:r>
                <a:r>
                  <a:rPr lang="en-US" spc="65"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65" dirty="0">
                    <a:latin typeface="Times New Roman"/>
                    <a:cs typeface="Times New Roman"/>
                  </a:rPr>
                  <a:t> </a:t>
                </a:r>
                <a:r>
                  <a:rPr lang="en-US" spc="-5" dirty="0">
                    <a:latin typeface="Times New Roman"/>
                    <a:cs typeface="Times New Roman"/>
                  </a:rPr>
                  <a:t>s</a:t>
                </a:r>
                <a:r>
                  <a:rPr lang="en-US" spc="-10" dirty="0">
                    <a:latin typeface="Times New Roman"/>
                    <a:cs typeface="Times New Roman"/>
                  </a:rPr>
                  <a:t>lop</a:t>
                </a:r>
                <a:r>
                  <a:rPr lang="en-US" spc="-5" dirty="0">
                    <a:latin typeface="Times New Roman"/>
                    <a:cs typeface="Times New Roman"/>
                  </a:rPr>
                  <a:t>e</a:t>
                </a:r>
                <a:r>
                  <a:rPr lang="en-US" dirty="0">
                    <a:latin typeface="Times New Roman"/>
                    <a:cs typeface="Times New Roman"/>
                  </a:rPr>
                  <a:t> </a:t>
                </a:r>
                <a:r>
                  <a:rPr lang="en-US" i="1" spc="-10" dirty="0">
                    <a:latin typeface="Times New Roman"/>
                    <a:cs typeface="Times New Roman"/>
                  </a:rPr>
                  <a:t>F</a:t>
                </a:r>
                <a:r>
                  <a:rPr lang="en-US" i="1" spc="-160" dirty="0">
                    <a:latin typeface="Times New Roman"/>
                    <a:cs typeface="Times New Roman"/>
                  </a:rPr>
                  <a:t> </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25"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a:t>
                </a:r>
                <a:r>
                  <a:rPr lang="en-US" spc="60" dirty="0">
                    <a:latin typeface="Times New Roman"/>
                    <a:cs typeface="Times New Roman"/>
                  </a:rPr>
                  <a:t> </a:t>
                </a:r>
                <a:r>
                  <a:rPr lang="en-US" spc="-5" dirty="0">
                    <a:latin typeface="Times New Roman"/>
                    <a:cs typeface="Times New Roman"/>
                  </a:rPr>
                  <a:t>is</a:t>
                </a:r>
                <a:r>
                  <a:rPr lang="en-US" spc="60" dirty="0">
                    <a:latin typeface="Times New Roman"/>
                    <a:cs typeface="Times New Roman"/>
                  </a:rPr>
                  <a:t> </a:t>
                </a:r>
                <a:r>
                  <a:rPr lang="en-US" spc="-5" dirty="0">
                    <a:latin typeface="Times New Roman"/>
                    <a:cs typeface="Times New Roman"/>
                  </a:rPr>
                  <a:t>positive</a:t>
                </a:r>
                <a:r>
                  <a:rPr lang="en-US" spc="65" dirty="0">
                    <a:latin typeface="Times New Roman"/>
                    <a:cs typeface="Times New Roman"/>
                  </a:rPr>
                  <a:t> </a:t>
                </a:r>
                <a:r>
                  <a:rPr lang="en-US" spc="-5" dirty="0">
                    <a:latin typeface="Times New Roman"/>
                    <a:cs typeface="Times New Roman"/>
                  </a:rPr>
                  <a:t>for </a:t>
                </a:r>
                <a:r>
                  <a:rPr lang="en-US" i="1" spc="-5" dirty="0">
                    <a:latin typeface="Times New Roman"/>
                    <a:cs typeface="Times New Roman"/>
                  </a:rPr>
                  <a:t>y</a:t>
                </a:r>
                <a:r>
                  <a:rPr lang="en-US" i="1" spc="75" dirty="0">
                    <a:latin typeface="Times New Roman"/>
                    <a:cs typeface="Times New Roman"/>
                  </a:rPr>
                  <a:t> </a:t>
                </a:r>
                <a:r>
                  <a:rPr lang="en-US" i="1" spc="-50" dirty="0"/>
                  <a:t>&lt;</a:t>
                </a:r>
                <a:r>
                  <a:rPr lang="en-US" i="1" spc="-80" dirty="0">
                    <a:latin typeface="Verdana"/>
                    <a:cs typeface="Verdana"/>
                  </a:rPr>
                  <a:t> </a:t>
                </a:r>
                <a:r>
                  <a:rPr lang="en-US" spc="-5" dirty="0">
                    <a:latin typeface="Times New Roman"/>
                    <a:cs typeface="Times New Roman"/>
                  </a:rPr>
                  <a:t>4</a:t>
                </a:r>
                <a:r>
                  <a:rPr lang="en-US" spc="9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95" dirty="0">
                    <a:latin typeface="Times New Roman"/>
                    <a:cs typeface="Times New Roman"/>
                  </a:rPr>
                  <a:t> </a:t>
                </a:r>
                <a:r>
                  <a:rPr lang="en-US" spc="-10" dirty="0">
                    <a:latin typeface="Times New Roman"/>
                    <a:cs typeface="Times New Roman"/>
                  </a:rPr>
                  <a:t>negativ</a:t>
                </a:r>
                <a:r>
                  <a:rPr lang="en-US" spc="-5" dirty="0">
                    <a:latin typeface="Times New Roman"/>
                    <a:cs typeface="Times New Roman"/>
                  </a:rPr>
                  <a:t>e</a:t>
                </a:r>
                <a:r>
                  <a:rPr lang="en-US" spc="95" dirty="0">
                    <a:latin typeface="Times New Roman"/>
                    <a:cs typeface="Times New Roman"/>
                  </a:rPr>
                  <a:t> </a:t>
                </a:r>
                <a:r>
                  <a:rPr lang="en-US" spc="-5" dirty="0">
                    <a:latin typeface="Times New Roman"/>
                    <a:cs typeface="Times New Roman"/>
                  </a:rPr>
                  <a:t>f</a:t>
                </a:r>
                <a:r>
                  <a:rPr lang="en-US" spc="-10" dirty="0">
                    <a:latin typeface="Times New Roman"/>
                    <a:cs typeface="Times New Roman"/>
                  </a:rPr>
                  <a:t>o</a:t>
                </a:r>
                <a:r>
                  <a:rPr lang="en-US" spc="-5" dirty="0">
                    <a:latin typeface="Times New Roman"/>
                    <a:cs typeface="Times New Roman"/>
                  </a:rPr>
                  <a:t>r</a:t>
                </a:r>
                <a:r>
                  <a:rPr lang="en-US"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i="1" spc="-50" dirty="0"/>
                  <a:t>&gt;</a:t>
                </a:r>
                <a:r>
                  <a:rPr lang="en-US" i="1" spc="-80" dirty="0">
                    <a:latin typeface="Verdana"/>
                    <a:cs typeface="Verdana"/>
                  </a:rPr>
                  <a:t> </a:t>
                </a:r>
                <a:r>
                  <a:rPr lang="en-US" spc="-10" dirty="0">
                    <a:latin typeface="Times New Roman"/>
                    <a:cs typeface="Times New Roman"/>
                  </a:rPr>
                  <a:t>4</a:t>
                </a:r>
                <a:r>
                  <a:rPr lang="en-US" spc="-5" dirty="0">
                    <a:latin typeface="Times New Roman"/>
                    <a:cs typeface="Times New Roman"/>
                  </a:rPr>
                  <a:t>.</a:t>
                </a:r>
                <a:r>
                  <a:rPr lang="en-US" spc="95" dirty="0">
                    <a:latin typeface="Times New Roman"/>
                    <a:cs typeface="Times New Roman"/>
                  </a:rPr>
                  <a:t> </a:t>
                </a:r>
                <a:r>
                  <a:rPr lang="en-US" spc="-10" dirty="0">
                    <a:latin typeface="Times New Roman"/>
                    <a:cs typeface="Times New Roman"/>
                  </a:rPr>
                  <a:t>Mor</a:t>
                </a:r>
                <a:r>
                  <a:rPr lang="en-US" spc="-5" dirty="0">
                    <a:latin typeface="Times New Roman"/>
                    <a:cs typeface="Times New Roman"/>
                  </a:rPr>
                  <a:t>e</a:t>
                </a:r>
                <a:r>
                  <a:rPr lang="en-US" spc="95" dirty="0">
                    <a:latin typeface="Times New Roman"/>
                    <a:cs typeface="Times New Roman"/>
                  </a:rPr>
                  <a:t> </a:t>
                </a:r>
                <a:r>
                  <a:rPr lang="en-US" spc="-10" dirty="0">
                    <a:latin typeface="Times New Roman"/>
                    <a:cs typeface="Times New Roman"/>
                  </a:rPr>
                  <a:t>precisely</a:t>
                </a:r>
                <a:r>
                  <a:rPr lang="en-US" spc="-5" dirty="0">
                    <a:latin typeface="Times New Roman"/>
                    <a:cs typeface="Times New Roman"/>
                  </a:rPr>
                  <a:t>,</a:t>
                </a:r>
                <a:r>
                  <a:rPr lang="en-US" spc="9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95" dirty="0">
                    <a:latin typeface="Times New Roman"/>
                    <a:cs typeface="Times New Roman"/>
                  </a:rPr>
                  <a:t> </a:t>
                </a:r>
                <a:r>
                  <a:rPr lang="en-US" spc="-10" dirty="0">
                    <a:latin typeface="Times New Roman"/>
                    <a:cs typeface="Times New Roman"/>
                  </a:rPr>
                  <a:t>slop</a:t>
                </a:r>
                <a:r>
                  <a:rPr lang="en-US" spc="-5" dirty="0">
                    <a:latin typeface="Times New Roman"/>
                    <a:cs typeface="Times New Roman"/>
                  </a:rPr>
                  <a:t>e</a:t>
                </a:r>
                <a:r>
                  <a:rPr lang="en-US" spc="9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a:t>
                </a:r>
                <a:r>
                  <a:rPr lang="en-US" spc="95" dirty="0">
                    <a:latin typeface="Times New Roman"/>
                    <a:cs typeface="Times New Roman"/>
                  </a:rPr>
                  <a:t> </a:t>
                </a:r>
                <a:r>
                  <a:rPr lang="en-US" spc="-10" dirty="0">
                    <a:latin typeface="Times New Roman"/>
                    <a:cs typeface="Times New Roman"/>
                  </a:rPr>
                  <a:t>heigh</a:t>
                </a:r>
                <a:r>
                  <a:rPr lang="en-US" spc="-5" dirty="0">
                    <a:latin typeface="Times New Roman"/>
                    <a:cs typeface="Times New Roman"/>
                  </a:rPr>
                  <a:t>t</a:t>
                </a:r>
                <a:r>
                  <a:rPr lang="en-US" dirty="0">
                    <a:latin typeface="Times New Roman"/>
                    <a:cs typeface="Times New Roman"/>
                  </a:rPr>
                  <a:t> </a:t>
                </a:r>
                <a:r>
                  <a:rPr lang="en-US" i="1" spc="-5" dirty="0">
                    <a:latin typeface="Times New Roman"/>
                    <a:cs typeface="Times New Roman"/>
                  </a:rPr>
                  <a:t>y</a:t>
                </a:r>
                <a:r>
                  <a:rPr lang="en-US" i="1" dirty="0">
                    <a:latin typeface="Times New Roman"/>
                    <a:cs typeface="Times New Roman"/>
                  </a:rPr>
                  <a:t> </a:t>
                </a:r>
                <a:r>
                  <a:rPr lang="en-US" spc="-5" dirty="0">
                    <a:latin typeface="Times New Roman"/>
                    <a:cs typeface="Times New Roman"/>
                  </a:rPr>
                  <a:t>is</a:t>
                </a:r>
                <a:r>
                  <a:rPr lang="en-US" spc="95" dirty="0">
                    <a:latin typeface="Times New Roman"/>
                    <a:cs typeface="Times New Roman"/>
                  </a:rPr>
                  <a:t> </a:t>
                </a:r>
                <a:r>
                  <a:rPr lang="en-US" spc="-30" dirty="0">
                    <a:latin typeface="Lucida Sans Unicode"/>
                    <a:cs typeface="Lucida Sans Unicode"/>
                  </a:rPr>
                  <a:t>−</a:t>
                </a:r>
                <a:r>
                  <a:rPr lang="en-US" spc="-10" dirty="0">
                    <a:latin typeface="Times New Roman"/>
                    <a:cs typeface="Times New Roman"/>
                  </a:rPr>
                  <a:t>0.5</a:t>
                </a:r>
                <a:r>
                  <a:rPr lang="en-US" spc="50" dirty="0">
                    <a:latin typeface="Times New Roman"/>
                    <a:cs typeface="Times New Roman"/>
                  </a:rPr>
                  <a:t>(</a:t>
                </a:r>
                <a:r>
                  <a:rPr lang="en-US" i="1" spc="-5" dirty="0">
                    <a:latin typeface="Times New Roman"/>
                    <a:cs typeface="Times New Roman"/>
                  </a:rPr>
                  <a:t>y</a:t>
                </a:r>
                <a:r>
                  <a:rPr lang="en-US" i="1" spc="2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4</a:t>
                </a:r>
                <a:r>
                  <a:rPr lang="en-US" spc="-5" dirty="0">
                    <a:latin typeface="Times New Roman"/>
                    <a:cs typeface="Times New Roman"/>
                  </a:rPr>
                  <a:t>)</a:t>
                </a:r>
                <a:r>
                  <a:rPr lang="en-US" spc="25" dirty="0">
                    <a:latin typeface="Times New Roman"/>
                    <a:cs typeface="Times New Roman"/>
                  </a:rPr>
                  <a:t> </a:t>
                </a:r>
                <a:r>
                  <a:rPr lang="en-US" spc="-25" dirty="0">
                    <a:latin typeface="Lucida Sans Unicode"/>
                    <a:cs typeface="Lucida Sans Unicode"/>
                  </a:rPr>
                  <a:t>= </a:t>
                </a:r>
                <a:r>
                  <a:rPr lang="en-US" spc="-30" dirty="0">
                    <a:latin typeface="Lucida Sans Unicode"/>
                    <a:cs typeface="Lucida Sans Unicode"/>
                  </a:rPr>
                  <a:t>−</a:t>
                </a:r>
                <a:r>
                  <a:rPr lang="en-US" spc="-5" dirty="0">
                    <a:latin typeface="Times New Roman"/>
                    <a:cs typeface="Times New Roman"/>
                  </a:rPr>
                  <a:t>0.</a:t>
                </a:r>
                <a:r>
                  <a:rPr lang="en-US" spc="50" dirty="0">
                    <a:latin typeface="Times New Roman"/>
                    <a:cs typeface="Times New Roman"/>
                  </a:rPr>
                  <a:t>5</a:t>
                </a:r>
                <a:r>
                  <a:rPr lang="en-US" i="1" spc="-5" dirty="0">
                    <a:latin typeface="Times New Roman"/>
                    <a:cs typeface="Times New Roman"/>
                  </a:rPr>
                  <a:t>y</a:t>
                </a:r>
                <a:r>
                  <a:rPr lang="en-US" i="1" spc="2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2</a:t>
                </a:r>
                <a:r>
                  <a:rPr lang="en-US" spc="-5" dirty="0">
                    <a:latin typeface="Times New Roman"/>
                    <a:cs typeface="Times New Roman"/>
                  </a:rPr>
                  <a:t>,</a:t>
                </a:r>
                <a:r>
                  <a:rPr lang="en-US" spc="-40" dirty="0">
                    <a:latin typeface="Times New Roman"/>
                    <a:cs typeface="Times New Roman"/>
                  </a:rPr>
                  <a:t> </a:t>
                </a:r>
                <a:r>
                  <a:rPr lang="en-US" spc="-5" dirty="0">
                    <a:latin typeface="Times New Roman"/>
                    <a:cs typeface="Times New Roman"/>
                  </a:rPr>
                  <a:t>so</a:t>
                </a:r>
                <a:r>
                  <a:rPr lang="en-US" spc="-4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segment</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grow</a:t>
                </a:r>
                <a:r>
                  <a:rPr lang="en-US" spc="-4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teepe</a:t>
                </a:r>
                <a:r>
                  <a:rPr lang="en-US" spc="-5" dirty="0">
                    <a:latin typeface="Times New Roman"/>
                    <a:cs typeface="Times New Roman"/>
                  </a:rPr>
                  <a:t>r</a:t>
                </a:r>
                <a:r>
                  <a:rPr lang="en-US" spc="-40" dirty="0">
                    <a:latin typeface="Times New Roman"/>
                    <a:cs typeface="Times New Roman"/>
                  </a:rPr>
                  <a:t> </a:t>
                </a:r>
                <a:r>
                  <a:rPr lang="en-US" spc="-10" dirty="0">
                    <a:latin typeface="Times New Roman"/>
                    <a:cs typeface="Times New Roman"/>
                  </a:rPr>
                  <a:t>wit</a:t>
                </a:r>
                <a:r>
                  <a:rPr lang="en-US" spc="-5" dirty="0">
                    <a:latin typeface="Times New Roman"/>
                    <a:cs typeface="Times New Roman"/>
                  </a:rPr>
                  <a:t>h</a:t>
                </a:r>
                <a:r>
                  <a:rPr lang="en-US" spc="-45" dirty="0">
                    <a:latin typeface="Times New Roman"/>
                    <a:cs typeface="Times New Roman"/>
                  </a:rPr>
                  <a:t> </a:t>
                </a:r>
                <a:r>
                  <a:rPr lang="en-US" spc="-10" dirty="0">
                    <a:latin typeface="Times New Roman"/>
                    <a:cs typeface="Times New Roman"/>
                  </a:rPr>
                  <a:t>positiv</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lop</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25"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150" dirty="0">
                    <a:latin typeface="Lucida Sans Unicode"/>
                    <a:cs typeface="Lucida Sans Unicode"/>
                  </a:rPr>
                  <a:t>→</a:t>
                </a:r>
                <a:r>
                  <a:rPr lang="en-US" spc="-40" dirty="0">
                    <a:latin typeface="Lucida Sans Unicode"/>
                    <a:cs typeface="Lucida Sans Unicode"/>
                  </a:rPr>
                  <a:t> </a:t>
                </a:r>
                <a:r>
                  <a:rPr lang="en-US" spc="-30" dirty="0">
                    <a:latin typeface="Lucida Sans Unicode"/>
                    <a:cs typeface="Lucida Sans Unicode"/>
                  </a:rPr>
                  <a:t>−</a:t>
                </a:r>
                <a:r>
                  <a:rPr lang="en-US" spc="70" dirty="0">
                    <a:latin typeface="Lucida Sans Unicode"/>
                    <a:cs typeface="Lucida Sans Unicode"/>
                  </a:rPr>
                  <a:t>∞</a:t>
                </a:r>
                <a:r>
                  <a:rPr lang="en-US" spc="-5" dirty="0">
                    <a:latin typeface="Times New Roman"/>
                    <a:cs typeface="Times New Roman"/>
                  </a:rPr>
                  <a:t>,</a:t>
                </a:r>
                <a:r>
                  <a:rPr lang="en-US" spc="-4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40" dirty="0">
                    <a:latin typeface="Times New Roman"/>
                    <a:cs typeface="Times New Roman"/>
                  </a:rPr>
                  <a:t> </a:t>
                </a:r>
                <a:r>
                  <a:rPr lang="en-US" spc="-10" dirty="0">
                    <a:latin typeface="Times New Roman"/>
                    <a:cs typeface="Times New Roman"/>
                  </a:rPr>
                  <a:t>the</a:t>
                </a:r>
                <a:r>
                  <a:rPr lang="en-US" spc="-5" dirty="0">
                    <a:latin typeface="Times New Roman"/>
                    <a:cs typeface="Times New Roman"/>
                  </a:rPr>
                  <a:t>y</a:t>
                </a:r>
                <a:r>
                  <a:rPr lang="en-US" spc="-40" dirty="0">
                    <a:latin typeface="Times New Roman"/>
                    <a:cs typeface="Times New Roman"/>
                  </a:rPr>
                  <a:t> </a:t>
                </a:r>
                <a:r>
                  <a:rPr lang="en-US" spc="-15" dirty="0">
                    <a:latin typeface="Times New Roman"/>
                    <a:cs typeface="Times New Roman"/>
                  </a:rPr>
                  <a:t>grow</a:t>
                </a:r>
                <a:r>
                  <a:rPr lang="en-US" spc="-10" dirty="0">
                    <a:latin typeface="Times New Roman"/>
                    <a:cs typeface="Times New Roman"/>
                  </a:rPr>
                  <a:t> steepe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wit</a:t>
                </a:r>
                <a:r>
                  <a:rPr lang="en-US" spc="-5" dirty="0">
                    <a:latin typeface="Times New Roman"/>
                    <a:cs typeface="Times New Roman"/>
                  </a:rPr>
                  <a:t>h </a:t>
                </a:r>
                <a:r>
                  <a:rPr lang="en-US" spc="-10" dirty="0">
                    <a:latin typeface="Times New Roman"/>
                    <a:cs typeface="Times New Roman"/>
                  </a:rPr>
                  <a:t>negativ</a:t>
                </a:r>
                <a:r>
                  <a:rPr lang="en-US" spc="-5" dirty="0">
                    <a:latin typeface="Times New Roman"/>
                    <a:cs typeface="Times New Roman"/>
                  </a:rPr>
                  <a:t>e</a:t>
                </a:r>
                <a:r>
                  <a:rPr lang="en-US" dirty="0">
                    <a:latin typeface="Times New Roman"/>
                    <a:cs typeface="Times New Roman"/>
                  </a:rPr>
                  <a:t> </a:t>
                </a:r>
                <a:r>
                  <a:rPr lang="en-US" spc="-5" dirty="0">
                    <a:latin typeface="Times New Roman"/>
                    <a:cs typeface="Times New Roman"/>
                  </a:rPr>
                  <a:t>s</a:t>
                </a:r>
                <a:r>
                  <a:rPr lang="en-US" spc="-10" dirty="0">
                    <a:latin typeface="Times New Roman"/>
                    <a:cs typeface="Times New Roman"/>
                  </a:rPr>
                  <a:t>lop</a:t>
                </a:r>
                <a:r>
                  <a:rPr lang="en-US" spc="-5" dirty="0">
                    <a:latin typeface="Times New Roman"/>
                    <a:cs typeface="Times New Roman"/>
                  </a:rPr>
                  <a:t>e </a:t>
                </a:r>
                <a:r>
                  <a:rPr lang="en-US" spc="-10" dirty="0">
                    <a:latin typeface="Times New Roman"/>
                    <a:cs typeface="Times New Roman"/>
                  </a:rPr>
                  <a:t>a</a:t>
                </a:r>
                <a:r>
                  <a:rPr lang="en-US" spc="-5" dirty="0">
                    <a:latin typeface="Times New Roman"/>
                    <a:cs typeface="Times New Roman"/>
                  </a:rPr>
                  <a:t>s</a:t>
                </a:r>
                <a:r>
                  <a:rPr lang="en-US" spc="6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385" dirty="0">
                    <a:latin typeface="Lucida Sans Unicode"/>
                    <a:cs typeface="Lucida Sans Unicode"/>
                  </a:rPr>
                  <a:t>→</a:t>
                </a:r>
                <a:r>
                  <a:rPr lang="en-US" spc="110" dirty="0">
                    <a:latin typeface="Lucida Sans Unicode"/>
                    <a:cs typeface="Lucida Sans Unicode"/>
                  </a:rPr>
                  <a:t>∞</a:t>
                </a:r>
                <a:r>
                  <a:rPr lang="en-US" spc="-70" dirty="0">
                    <a:latin typeface="Lucida Sans Unicode"/>
                    <a:cs typeface="Lucida Sans Unicode"/>
                  </a:rPr>
                  <a:t> </a:t>
                </a:r>
                <a:r>
                  <a:rPr lang="en-US" spc="-5" dirty="0">
                    <a:latin typeface="Times New Roman"/>
                    <a:cs typeface="Times New Roman"/>
                  </a:rPr>
                  <a:t>(Figure </a:t>
                </a:r>
                <a:r>
                  <a:rPr lang="en-US" spc="-10" dirty="0">
                    <a:latin typeface="Times New Roman"/>
                    <a:cs typeface="Times New Roman"/>
                  </a:rPr>
                  <a:t>5</a:t>
                </a:r>
                <a:r>
                  <a:rPr lang="en-US" spc="-5" dirty="0">
                    <a:latin typeface="Times New Roman"/>
                    <a:cs typeface="Times New Roman"/>
                  </a:rPr>
                  <a:t>).</a:t>
                </a:r>
                <a:endParaRPr lang="en-US" dirty="0">
                  <a:latin typeface="Times New Roman"/>
                  <a:cs typeface="Times New Roman"/>
                </a:endParaRPr>
              </a:p>
              <a:p>
                <a:pPr marL="0" indent="0">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8078372" cy="4370567"/>
              </a:xfrm>
              <a:blipFill>
                <a:blip r:embed="rId2"/>
                <a:stretch>
                  <a:fillRect l="-981" t="-976" r="-755"/>
                </a:stretch>
              </a:blipFill>
            </p:spPr>
            <p:txBody>
              <a:bodyPr/>
              <a:lstStyle/>
              <a:p>
                <a:r>
                  <a:rPr lang="en-US">
                    <a:noFill/>
                  </a:rPr>
                  <a:t> </a:t>
                </a:r>
              </a:p>
            </p:txBody>
          </p:sp>
        </mc:Fallback>
      </mc:AlternateContent>
      <p:pic>
        <p:nvPicPr>
          <p:cNvPr id="5" name="Picture 2" descr="The slope field for y prime equals negative 0.5 times the quantity y minus 4 is shown with three solution curves graphed, cooling down, constant temperature, and heating up. The y axis is labeled degrees Celsius and is along the left edge of the square for the slope field. The y values range from negative 4 to 12 with tick marks labeled at increments of 4. The t axis cuts across the square and is labeled in minutes. The t axis ranges from 0 to 5, with labeled tick marks at increments of 1 along the bottom edge of the square. The slope lines in quadrant one are decreasing to zero from the y axis toward the line y equals 4. The curve labeled cooling down is a decreasing curve from (0, 14) to the horizontal asymptote of y equals 4. There is a horizontal line at y equals 4. The slope lines in quadrants 1 and 4 below the line y equals 4 represent positive slopes but are decreasing as they approach y equals 4. The curve labeled heating up starts at (0, negative 6) and increases through the t axis at (2, 0) and becomes asymptotic to the line y equals 4 as t increase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64172" y="1371600"/>
            <a:ext cx="3188318" cy="317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627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(9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355600" marR="5080" indent="-342900">
              <a:lnSpc>
                <a:spcPct val="100000"/>
              </a:lnSpc>
            </a:pPr>
            <a:r>
              <a:rPr lang="en-US" spc="-10" dirty="0">
                <a:latin typeface="Times New Roman"/>
                <a:cs typeface="Times New Roman"/>
              </a:rPr>
              <a:t>The</a:t>
            </a:r>
            <a:r>
              <a:rPr lang="en-US" spc="80" dirty="0">
                <a:latin typeface="Times New Roman"/>
                <a:cs typeface="Times New Roman"/>
              </a:rPr>
              <a:t> </a:t>
            </a:r>
            <a:r>
              <a:rPr lang="en-US" spc="-5" dirty="0">
                <a:latin typeface="Times New Roman"/>
                <a:cs typeface="Times New Roman"/>
              </a:rPr>
              <a:t>slope</a:t>
            </a:r>
            <a:r>
              <a:rPr lang="en-US" spc="80" dirty="0">
                <a:latin typeface="Times New Roman"/>
                <a:cs typeface="Times New Roman"/>
              </a:rPr>
              <a:t> </a:t>
            </a:r>
            <a:r>
              <a:rPr lang="en-US" spc="-5" dirty="0">
                <a:latin typeface="Times New Roman"/>
                <a:cs typeface="Times New Roman"/>
              </a:rPr>
              <a:t>field</a:t>
            </a:r>
            <a:r>
              <a:rPr lang="en-US" spc="80" dirty="0">
                <a:latin typeface="Times New Roman"/>
                <a:cs typeface="Times New Roman"/>
              </a:rPr>
              <a:t> </a:t>
            </a:r>
            <a:r>
              <a:rPr lang="en-US" spc="-5" dirty="0">
                <a:latin typeface="Times New Roman"/>
                <a:cs typeface="Times New Roman"/>
              </a:rPr>
              <a:t>shows</a:t>
            </a:r>
            <a:r>
              <a:rPr lang="en-US" spc="80" dirty="0">
                <a:latin typeface="Times New Roman"/>
                <a:cs typeface="Times New Roman"/>
              </a:rPr>
              <a:t> </a:t>
            </a:r>
            <a:r>
              <a:rPr lang="en-US" spc="-5" dirty="0">
                <a:latin typeface="Times New Roman"/>
                <a:cs typeface="Times New Roman"/>
              </a:rPr>
              <a:t>that</a:t>
            </a:r>
            <a:r>
              <a:rPr lang="en-US" spc="80" dirty="0">
                <a:latin typeface="Times New Roman"/>
                <a:cs typeface="Times New Roman"/>
              </a:rPr>
              <a:t> </a:t>
            </a:r>
            <a:r>
              <a:rPr lang="en-US" spc="-5" dirty="0">
                <a:latin typeface="Times New Roman"/>
                <a:cs typeface="Times New Roman"/>
              </a:rPr>
              <a:t>if</a:t>
            </a:r>
            <a:r>
              <a:rPr lang="en-US" spc="80" dirty="0">
                <a:latin typeface="Times New Roman"/>
                <a:cs typeface="Times New Roman"/>
              </a:rPr>
              <a:t> </a:t>
            </a:r>
            <a:r>
              <a:rPr lang="en-US" spc="-5" dirty="0">
                <a:latin typeface="Times New Roman"/>
                <a:cs typeface="Times New Roman"/>
              </a:rPr>
              <a:t>the</a:t>
            </a:r>
            <a:r>
              <a:rPr lang="en-US" spc="80" dirty="0">
                <a:latin typeface="Times New Roman"/>
                <a:cs typeface="Times New Roman"/>
              </a:rPr>
              <a:t> </a:t>
            </a:r>
            <a:r>
              <a:rPr lang="en-US" spc="-5" dirty="0">
                <a:latin typeface="Times New Roman"/>
                <a:cs typeface="Times New Roman"/>
              </a:rPr>
              <a:t>initial</a:t>
            </a:r>
            <a:r>
              <a:rPr lang="en-US" spc="80" dirty="0">
                <a:latin typeface="Times New Roman"/>
                <a:cs typeface="Times New Roman"/>
              </a:rPr>
              <a:t> </a:t>
            </a:r>
            <a:r>
              <a:rPr lang="en-US" spc="-5" dirty="0">
                <a:latin typeface="Times New Roman"/>
                <a:cs typeface="Times New Roman"/>
              </a:rPr>
              <a:t>temperature</a:t>
            </a:r>
            <a:r>
              <a:rPr lang="en-US" spc="80" dirty="0">
                <a:latin typeface="Times New Roman"/>
                <a:cs typeface="Times New Roman"/>
              </a:rPr>
              <a:t> </a:t>
            </a:r>
            <a:r>
              <a:rPr lang="en-US" spc="-5" dirty="0">
                <a:latin typeface="Times New Roman"/>
                <a:cs typeface="Times New Roman"/>
              </a:rPr>
              <a:t>satisfies</a:t>
            </a:r>
            <a:r>
              <a:rPr lang="en-US" dirty="0">
                <a:latin typeface="Times New Roman"/>
                <a:cs typeface="Times New Roman"/>
              </a:rPr>
              <a:t> </a:t>
            </a:r>
            <a:r>
              <a:rPr lang="en-US" i="1" spc="-15" dirty="0">
                <a:latin typeface="Times New Roman"/>
                <a:cs typeface="Times New Roman"/>
              </a:rPr>
              <a:t>y</a:t>
            </a:r>
            <a:r>
              <a:rPr lang="en-US" baseline="-25000" dirty="0">
                <a:latin typeface="Times New Roman"/>
                <a:cs typeface="Times New Roman"/>
              </a:rPr>
              <a:t>0</a:t>
            </a:r>
            <a:r>
              <a:rPr lang="en-US" baseline="-11111" dirty="0">
                <a:latin typeface="Times New Roman"/>
                <a:cs typeface="Times New Roman"/>
              </a:rPr>
              <a:t> </a:t>
            </a:r>
            <a:r>
              <a:rPr lang="en-US" i="1" spc="-50" dirty="0"/>
              <a:t>&gt;</a:t>
            </a:r>
            <a:r>
              <a:rPr lang="en-US" i="1" spc="-80" dirty="0">
                <a:latin typeface="Verdana"/>
                <a:cs typeface="Verdana"/>
              </a:rPr>
              <a:t> </a:t>
            </a:r>
            <a:r>
              <a:rPr lang="en-US" spc="-10" dirty="0">
                <a:latin typeface="Times New Roman"/>
                <a:cs typeface="Times New Roman"/>
              </a:rPr>
              <a:t>4</a:t>
            </a:r>
            <a:r>
              <a:rPr lang="en-US" spc="-5" dirty="0">
                <a:latin typeface="Times New Roman"/>
                <a:cs typeface="Times New Roman"/>
              </a:rPr>
              <a:t>,</a:t>
            </a:r>
            <a:r>
              <a:rPr lang="en-US" spc="8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a:t>
            </a:r>
            <a:r>
              <a:rPr lang="en-US" spc="-5" dirty="0">
                <a:latin typeface="Times New Roman"/>
                <a:cs typeface="Times New Roman"/>
              </a:rPr>
              <a:t>n</a:t>
            </a:r>
            <a:r>
              <a:rPr lang="en-US"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80" dirty="0">
                <a:latin typeface="Times New Roman"/>
                <a:cs typeface="Times New Roman"/>
              </a:rPr>
              <a:t> </a:t>
            </a:r>
            <a:r>
              <a:rPr lang="en-US" spc="-10" dirty="0">
                <a:latin typeface="Times New Roman"/>
                <a:cs typeface="Times New Roman"/>
              </a:rPr>
              <a:t>de</a:t>
            </a:r>
            <a:r>
              <a:rPr lang="en-US" spc="-5" dirty="0">
                <a:latin typeface="Times New Roman"/>
                <a:cs typeface="Times New Roman"/>
              </a:rPr>
              <a:t>creases</a:t>
            </a:r>
            <a:r>
              <a:rPr lang="en-US" spc="-20" dirty="0">
                <a:latin typeface="Times New Roman"/>
                <a:cs typeface="Times New Roman"/>
              </a:rPr>
              <a:t> </a:t>
            </a:r>
            <a:r>
              <a:rPr lang="en-US" spc="-5" dirty="0">
                <a:latin typeface="Times New Roman"/>
                <a:cs typeface="Times New Roman"/>
              </a:rPr>
              <a:t>to</a:t>
            </a:r>
            <a:r>
              <a:rPr lang="en-US" spc="4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4</a:t>
            </a:r>
            <a:r>
              <a:rPr lang="en-US" spc="-2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20" dirty="0">
                <a:latin typeface="Times New Roman"/>
                <a:cs typeface="Times New Roman"/>
              </a:rPr>
              <a:t> </a:t>
            </a:r>
            <a:r>
              <a:rPr lang="en-US" i="1" spc="-5" dirty="0">
                <a:latin typeface="Times New Roman"/>
                <a:cs typeface="Times New Roman"/>
              </a:rPr>
              <a:t>t</a:t>
            </a:r>
            <a:r>
              <a:rPr lang="en-US" i="1" spc="114" dirty="0">
                <a:latin typeface="Times New Roman"/>
                <a:cs typeface="Times New Roman"/>
              </a:rPr>
              <a:t> </a:t>
            </a:r>
            <a:r>
              <a:rPr lang="en-US" spc="150" dirty="0">
                <a:latin typeface="Lucida Sans Unicode"/>
                <a:cs typeface="Lucida Sans Unicode"/>
              </a:rPr>
              <a:t>→</a:t>
            </a:r>
            <a:r>
              <a:rPr lang="en-US" spc="-40" dirty="0">
                <a:latin typeface="Lucida Sans Unicode"/>
                <a:cs typeface="Lucida Sans Unicode"/>
              </a:rPr>
              <a:t> </a:t>
            </a:r>
            <a:r>
              <a:rPr lang="en-US" spc="70" dirty="0">
                <a:latin typeface="Lucida Sans Unicode"/>
                <a:cs typeface="Lucida Sans Unicode"/>
              </a:rPr>
              <a:t>∞</a:t>
            </a:r>
            <a:r>
              <a:rPr lang="en-US" spc="-5" dirty="0">
                <a:latin typeface="Times New Roman"/>
                <a:cs typeface="Times New Roman"/>
              </a:rPr>
              <a:t>.</a:t>
            </a:r>
            <a:r>
              <a:rPr lang="en-US" spc="-20" dirty="0">
                <a:latin typeface="Times New Roman"/>
                <a:cs typeface="Times New Roman"/>
              </a:rPr>
              <a:t> </a:t>
            </a:r>
            <a:r>
              <a:rPr lang="en-US" spc="-5" dirty="0">
                <a:latin typeface="Times New Roman"/>
                <a:cs typeface="Times New Roman"/>
              </a:rPr>
              <a:t>In</a:t>
            </a:r>
            <a:r>
              <a:rPr lang="en-US" spc="-20" dirty="0">
                <a:latin typeface="Times New Roman"/>
                <a:cs typeface="Times New Roman"/>
              </a:rPr>
              <a:t> </a:t>
            </a:r>
            <a:r>
              <a:rPr lang="en-US" spc="-10" dirty="0">
                <a:latin typeface="Times New Roman"/>
                <a:cs typeface="Times New Roman"/>
              </a:rPr>
              <a:t>othe</a:t>
            </a:r>
            <a:r>
              <a:rPr lang="en-US" spc="-5" dirty="0">
                <a:latin typeface="Times New Roman"/>
                <a:cs typeface="Times New Roman"/>
              </a:rPr>
              <a:t>r</a:t>
            </a:r>
            <a:r>
              <a:rPr lang="en-US" spc="-20" dirty="0">
                <a:latin typeface="Times New Roman"/>
                <a:cs typeface="Times New Roman"/>
              </a:rPr>
              <a:t> </a:t>
            </a:r>
            <a:r>
              <a:rPr lang="en-US" spc="-10" dirty="0">
                <a:latin typeface="Times New Roman"/>
                <a:cs typeface="Times New Roman"/>
              </a:rPr>
              <a:t>words</a:t>
            </a:r>
            <a:r>
              <a:rPr lang="en-US" spc="-5" dirty="0">
                <a:latin typeface="Times New Roman"/>
                <a:cs typeface="Times New Roman"/>
              </a:rPr>
              <a:t>,</a:t>
            </a:r>
            <a:r>
              <a:rPr lang="en-US" spc="-2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20" dirty="0">
                <a:latin typeface="Times New Roman"/>
                <a:cs typeface="Times New Roman"/>
              </a:rPr>
              <a:t> </a:t>
            </a:r>
            <a:r>
              <a:rPr lang="en-US" spc="-10" dirty="0">
                <a:latin typeface="Times New Roman"/>
                <a:cs typeface="Times New Roman"/>
              </a:rPr>
              <a:t>objec</a:t>
            </a:r>
            <a:r>
              <a:rPr lang="en-US" spc="-5" dirty="0">
                <a:latin typeface="Times New Roman"/>
                <a:cs typeface="Times New Roman"/>
              </a:rPr>
              <a:t>t</a:t>
            </a:r>
            <a:r>
              <a:rPr lang="en-US" spc="-20" dirty="0">
                <a:latin typeface="Times New Roman"/>
                <a:cs typeface="Times New Roman"/>
              </a:rPr>
              <a:t> </a:t>
            </a:r>
            <a:r>
              <a:rPr lang="en-US" spc="-10" dirty="0">
                <a:latin typeface="Times New Roman"/>
                <a:cs typeface="Times New Roman"/>
              </a:rPr>
              <a:t>cool</a:t>
            </a:r>
            <a:r>
              <a:rPr lang="en-US" spc="-5" dirty="0">
                <a:latin typeface="Times New Roman"/>
                <a:cs typeface="Times New Roman"/>
              </a:rPr>
              <a:t>s</a:t>
            </a:r>
            <a:r>
              <a:rPr lang="en-US" spc="-20" dirty="0">
                <a:latin typeface="Times New Roman"/>
                <a:cs typeface="Times New Roman"/>
              </a:rPr>
              <a:t> </a:t>
            </a:r>
            <a:r>
              <a:rPr lang="en-US" spc="-15" dirty="0">
                <a:latin typeface="Times New Roman"/>
                <a:cs typeface="Times New Roman"/>
              </a:rPr>
              <a:t>dow</a:t>
            </a:r>
            <a:r>
              <a:rPr lang="en-US" spc="-5" dirty="0">
                <a:latin typeface="Times New Roman"/>
                <a:cs typeface="Times New Roman"/>
              </a:rPr>
              <a:t>n</a:t>
            </a:r>
            <a:r>
              <a:rPr lang="en-US" spc="-20" dirty="0">
                <a:latin typeface="Times New Roman"/>
                <a:cs typeface="Times New Roman"/>
              </a:rPr>
              <a:t> </a:t>
            </a:r>
            <a:r>
              <a:rPr lang="en-US" spc="-5" dirty="0">
                <a:latin typeface="Times New Roman"/>
                <a:cs typeface="Times New Roman"/>
              </a:rPr>
              <a:t>to</a:t>
            </a:r>
            <a:r>
              <a:rPr lang="en-US" spc="-20" dirty="0">
                <a:latin typeface="Times New Roman"/>
                <a:cs typeface="Times New Roman"/>
              </a:rPr>
              <a:t> </a:t>
            </a:r>
            <a:r>
              <a:rPr lang="en-US" spc="-10" dirty="0">
                <a:latin typeface="Times New Roman"/>
                <a:cs typeface="Times New Roman"/>
              </a:rPr>
              <a:t>4</a:t>
            </a:r>
            <a:r>
              <a:rPr lang="en-US" baseline="25925" dirty="0"/>
              <a:t>°</a:t>
            </a:r>
            <a:r>
              <a:rPr lang="en-US" spc="-10" dirty="0">
                <a:latin typeface="Times New Roman"/>
                <a:cs typeface="Times New Roman"/>
              </a:rPr>
              <a:t>C</a:t>
            </a:r>
            <a:r>
              <a:rPr lang="en-US" spc="-20" dirty="0">
                <a:latin typeface="Times New Roman"/>
                <a:cs typeface="Times New Roman"/>
              </a:rPr>
              <a:t> </a:t>
            </a:r>
            <a:r>
              <a:rPr lang="en-US" spc="-15" dirty="0">
                <a:latin typeface="Times New Roman"/>
                <a:cs typeface="Times New Roman"/>
              </a:rPr>
              <a:t>whe</a:t>
            </a:r>
            <a:r>
              <a:rPr lang="en-US" spc="-5" dirty="0">
                <a:latin typeface="Times New Roman"/>
                <a:cs typeface="Times New Roman"/>
              </a:rPr>
              <a:t>n</a:t>
            </a:r>
            <a:r>
              <a:rPr lang="en-US" spc="-20" dirty="0">
                <a:latin typeface="Times New Roman"/>
                <a:cs typeface="Times New Roman"/>
              </a:rPr>
              <a:t> </a:t>
            </a:r>
            <a:r>
              <a:rPr lang="en-US" spc="-10" dirty="0">
                <a:latin typeface="Times New Roman"/>
                <a:cs typeface="Times New Roman"/>
              </a:rPr>
              <a:t>place</a:t>
            </a:r>
            <a:r>
              <a:rPr lang="en-US" spc="-5" dirty="0">
                <a:latin typeface="Times New Roman"/>
                <a:cs typeface="Times New Roman"/>
              </a:rPr>
              <a:t>d</a:t>
            </a:r>
            <a:r>
              <a:rPr lang="en-US" spc="-20" dirty="0">
                <a:latin typeface="Times New Roman"/>
                <a:cs typeface="Times New Roman"/>
              </a:rPr>
              <a:t> </a:t>
            </a:r>
            <a:r>
              <a:rPr lang="en-US" spc="-10" dirty="0">
                <a:latin typeface="Times New Roman"/>
                <a:cs typeface="Times New Roman"/>
              </a:rPr>
              <a:t>in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refrigerator.</a:t>
            </a:r>
            <a:r>
              <a:rPr lang="en-US" spc="15" dirty="0">
                <a:latin typeface="Times New Roman"/>
                <a:cs typeface="Times New Roman"/>
              </a:rPr>
              <a:t> </a:t>
            </a:r>
          </a:p>
          <a:p>
            <a:pPr marL="355600" marR="5080" indent="-342900">
              <a:lnSpc>
                <a:spcPct val="100000"/>
              </a:lnSpc>
            </a:pPr>
            <a:r>
              <a:rPr lang="en-US" spc="-5" dirty="0">
                <a:latin typeface="Times New Roman"/>
                <a:cs typeface="Times New Roman"/>
              </a:rPr>
              <a:t>If</a:t>
            </a:r>
            <a:r>
              <a:rPr lang="en-US" spc="75" dirty="0">
                <a:latin typeface="Times New Roman"/>
                <a:cs typeface="Times New Roman"/>
              </a:rPr>
              <a:t> </a:t>
            </a:r>
            <a:r>
              <a:rPr lang="en-US" i="1" spc="-15" dirty="0">
                <a:latin typeface="Times New Roman"/>
                <a:cs typeface="Times New Roman"/>
              </a:rPr>
              <a:t>y</a:t>
            </a:r>
            <a:r>
              <a:rPr lang="en-US" baseline="-25000" dirty="0">
                <a:latin typeface="Times New Roman"/>
                <a:cs typeface="Times New Roman"/>
              </a:rPr>
              <a:t>0</a:t>
            </a:r>
            <a:r>
              <a:rPr lang="en-US" baseline="-11111" dirty="0">
                <a:latin typeface="Times New Roman"/>
                <a:cs typeface="Times New Roman"/>
              </a:rPr>
              <a:t> </a:t>
            </a:r>
            <a:r>
              <a:rPr lang="en-US" i="1" spc="-50" dirty="0"/>
              <a:t>&lt;</a:t>
            </a:r>
            <a:r>
              <a:rPr lang="en-US" i="1" spc="-80" dirty="0">
                <a:latin typeface="Verdana"/>
                <a:cs typeface="Verdana"/>
              </a:rPr>
              <a:t> </a:t>
            </a:r>
            <a:r>
              <a:rPr lang="en-US" spc="-10" dirty="0">
                <a:latin typeface="Times New Roman"/>
                <a:cs typeface="Times New Roman"/>
              </a:rPr>
              <a:t>4</a:t>
            </a:r>
            <a:r>
              <a:rPr lang="en-US" spc="-5" dirty="0">
                <a:latin typeface="Times New Roman"/>
                <a:cs typeface="Times New Roman"/>
              </a:rPr>
              <a:t>,</a:t>
            </a:r>
            <a:r>
              <a:rPr lang="en-US" spc="1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he</a:t>
            </a:r>
            <a:r>
              <a:rPr lang="en-US" spc="-5" dirty="0">
                <a:latin typeface="Times New Roman"/>
                <a:cs typeface="Times New Roman"/>
              </a:rPr>
              <a:t>n</a:t>
            </a:r>
            <a:r>
              <a:rPr lang="en-US" spc="8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a:t>
            </a:r>
            <a:r>
              <a:rPr lang="en-US" spc="15" dirty="0">
                <a:latin typeface="Times New Roman"/>
                <a:cs typeface="Times New Roman"/>
              </a:rPr>
              <a:t> </a:t>
            </a:r>
            <a:r>
              <a:rPr lang="en-US" spc="-5" dirty="0">
                <a:latin typeface="Times New Roman"/>
                <a:cs typeface="Times New Roman"/>
              </a:rPr>
              <a:t>increases</a:t>
            </a:r>
            <a:r>
              <a:rPr lang="en-US" spc="15" dirty="0">
                <a:latin typeface="Times New Roman"/>
                <a:cs typeface="Times New Roman"/>
              </a:rPr>
              <a:t> </a:t>
            </a:r>
            <a:r>
              <a:rPr lang="en-US" spc="-5" dirty="0">
                <a:latin typeface="Times New Roman"/>
                <a:cs typeface="Times New Roman"/>
              </a:rPr>
              <a:t>to</a:t>
            </a:r>
            <a:r>
              <a:rPr lang="en-US" spc="80" dirty="0">
                <a:latin typeface="Times New Roman"/>
                <a:cs typeface="Times New Roman"/>
              </a:rPr>
              <a:t> </a:t>
            </a:r>
            <a:r>
              <a:rPr lang="en-US" i="1" spc="-5" dirty="0">
                <a:latin typeface="Times New Roman"/>
                <a:cs typeface="Times New Roman"/>
              </a:rPr>
              <a:t>y</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4</a:t>
            </a:r>
            <a:r>
              <a:rPr lang="en-US" spc="1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a:t>
            </a:r>
            <a:r>
              <a:rPr lang="en-US" spc="15" dirty="0">
                <a:latin typeface="Times New Roman"/>
                <a:cs typeface="Times New Roman"/>
              </a:rPr>
              <a:t> </a:t>
            </a:r>
            <a:r>
              <a:rPr lang="en-US" i="1" spc="-5" dirty="0">
                <a:latin typeface="Times New Roman"/>
                <a:cs typeface="Times New Roman"/>
              </a:rPr>
              <a:t>t</a:t>
            </a:r>
            <a:r>
              <a:rPr lang="en-US" i="1" spc="114" dirty="0">
                <a:latin typeface="Times New Roman"/>
                <a:cs typeface="Times New Roman"/>
              </a:rPr>
              <a:t> </a:t>
            </a:r>
            <a:r>
              <a:rPr lang="en-US" spc="150" dirty="0">
                <a:latin typeface="Lucida Sans Unicode"/>
                <a:cs typeface="Lucida Sans Unicode"/>
              </a:rPr>
              <a:t>→</a:t>
            </a:r>
            <a:r>
              <a:rPr lang="en-US" spc="-40" dirty="0">
                <a:latin typeface="Lucida Sans Unicode"/>
                <a:cs typeface="Lucida Sans Unicode"/>
              </a:rPr>
              <a:t> </a:t>
            </a:r>
            <a:r>
              <a:rPr lang="en-US" spc="70" dirty="0">
                <a:latin typeface="Lucida Sans Unicode"/>
                <a:cs typeface="Lucida Sans Unicode"/>
              </a:rPr>
              <a:t>∞</a:t>
            </a:r>
            <a:r>
              <a:rPr lang="en-US" spc="-5" dirty="0">
                <a:latin typeface="Times New Roman"/>
                <a:cs typeface="Times New Roman"/>
              </a:rPr>
              <a:t>.</a:t>
            </a:r>
            <a:r>
              <a:rPr lang="en-US" spc="15" dirty="0">
                <a:latin typeface="Times New Roman"/>
                <a:cs typeface="Times New Roman"/>
              </a:rPr>
              <a:t> </a:t>
            </a:r>
            <a:r>
              <a:rPr lang="en-US" spc="-15" dirty="0">
                <a:latin typeface="Times New Roman"/>
                <a:cs typeface="Times New Roman"/>
              </a:rPr>
              <a:t>Th</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objec</a:t>
            </a:r>
            <a:r>
              <a:rPr lang="en-US" spc="-5" dirty="0">
                <a:latin typeface="Times New Roman"/>
                <a:cs typeface="Times New Roman"/>
              </a:rPr>
              <a:t>t</a:t>
            </a:r>
            <a:r>
              <a:rPr lang="en-US" spc="15" dirty="0">
                <a:latin typeface="Times New Roman"/>
                <a:cs typeface="Times New Roman"/>
              </a:rPr>
              <a:t> </a:t>
            </a:r>
            <a:r>
              <a:rPr lang="en-US" spc="-15" dirty="0">
                <a:latin typeface="Times New Roman"/>
                <a:cs typeface="Times New Roman"/>
              </a:rPr>
              <a:t>warm</a:t>
            </a:r>
            <a:r>
              <a:rPr lang="en-US" spc="-5" dirty="0">
                <a:latin typeface="Times New Roman"/>
                <a:cs typeface="Times New Roman"/>
              </a:rPr>
              <a:t>s</a:t>
            </a:r>
            <a:r>
              <a:rPr lang="en-US" spc="15" dirty="0">
                <a:latin typeface="Times New Roman"/>
                <a:cs typeface="Times New Roman"/>
              </a:rPr>
              <a:t> </a:t>
            </a:r>
            <a:r>
              <a:rPr lang="en-US" spc="-10" dirty="0">
                <a:latin typeface="Times New Roman"/>
                <a:cs typeface="Times New Roman"/>
              </a:rPr>
              <a:t>u</a:t>
            </a:r>
            <a:r>
              <a:rPr lang="en-US" spc="-5" dirty="0">
                <a:latin typeface="Times New Roman"/>
                <a:cs typeface="Times New Roman"/>
              </a:rPr>
              <a:t>p when placed</a:t>
            </a:r>
            <a:r>
              <a:rPr lang="en-US" dirty="0">
                <a:latin typeface="Times New Roman"/>
                <a:cs typeface="Times New Roman"/>
              </a:rPr>
              <a:t> </a:t>
            </a:r>
            <a:r>
              <a:rPr lang="en-US" spc="-5" dirty="0">
                <a:latin typeface="Times New Roman"/>
                <a:cs typeface="Times New Roman"/>
              </a:rPr>
              <a:t>in the refrigerator. </a:t>
            </a:r>
          </a:p>
          <a:p>
            <a:pPr marL="355600" marR="5080" indent="-342900">
              <a:lnSpc>
                <a:spcPct val="100000"/>
              </a:lnSpc>
            </a:pPr>
            <a:r>
              <a:rPr lang="en-US" spc="-5" dirty="0">
                <a:latin typeface="Times New Roman"/>
                <a:cs typeface="Times New Roman"/>
              </a:rPr>
              <a:t>If</a:t>
            </a:r>
            <a:r>
              <a:rPr lang="en-US" spc="60" dirty="0">
                <a:latin typeface="Times New Roman"/>
                <a:cs typeface="Times New Roman"/>
              </a:rPr>
              <a:t> </a:t>
            </a:r>
            <a:r>
              <a:rPr lang="en-US" i="1" spc="-15" dirty="0">
                <a:latin typeface="Times New Roman"/>
                <a:cs typeface="Times New Roman"/>
              </a:rPr>
              <a:t>y</a:t>
            </a:r>
            <a:r>
              <a:rPr lang="en-US" baseline="-25000" dirty="0">
                <a:latin typeface="Times New Roman"/>
                <a:cs typeface="Times New Roman"/>
              </a:rPr>
              <a:t>0</a:t>
            </a:r>
            <a:r>
              <a:rPr lang="en-US"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4</a:t>
            </a:r>
            <a:r>
              <a:rPr lang="en-US" spc="-5" dirty="0">
                <a:latin typeface="Times New Roman"/>
                <a:cs typeface="Times New Roman"/>
              </a:rPr>
              <a:t>, t</a:t>
            </a:r>
            <a:r>
              <a:rPr lang="en-US" spc="-10" dirty="0">
                <a:latin typeface="Times New Roman"/>
                <a:cs typeface="Times New Roman"/>
              </a:rPr>
              <a:t>he</a:t>
            </a:r>
            <a:r>
              <a:rPr lang="en-US" spc="-5" dirty="0">
                <a:latin typeface="Times New Roman"/>
                <a:cs typeface="Times New Roman"/>
              </a:rPr>
              <a:t>n</a:t>
            </a:r>
            <a:r>
              <a:rPr lang="en-US" spc="60" dirty="0">
                <a:latin typeface="Times New Roman"/>
                <a:cs typeface="Times New Roman"/>
              </a:rPr>
              <a:t> </a:t>
            </a:r>
            <a:r>
              <a:rPr lang="en-US" i="1" spc="-5" dirty="0">
                <a:latin typeface="Times New Roman"/>
                <a:cs typeface="Times New Roman"/>
              </a:rPr>
              <a:t>y</a:t>
            </a:r>
            <a:r>
              <a:rPr lang="en-US" i="1" spc="50" dirty="0">
                <a:latin typeface="Times New Roman"/>
                <a:cs typeface="Times New Roman"/>
              </a:rPr>
              <a:t> </a:t>
            </a:r>
            <a:r>
              <a:rPr lang="en-US" spc="-10" dirty="0">
                <a:latin typeface="Times New Roman"/>
                <a:cs typeface="Times New Roman"/>
              </a:rPr>
              <a:t>remain</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t </a:t>
            </a:r>
            <a:r>
              <a:rPr lang="en-US" spc="-10" dirty="0">
                <a:latin typeface="Times New Roman"/>
                <a:cs typeface="Times New Roman"/>
              </a:rPr>
              <a:t>4</a:t>
            </a:r>
            <a:r>
              <a:rPr lang="en-US" baseline="25925" dirty="0"/>
              <a:t>°</a:t>
            </a:r>
            <a:r>
              <a:rPr lang="en-US" spc="-10" dirty="0">
                <a:latin typeface="Times New Roman"/>
                <a:cs typeface="Times New Roman"/>
              </a:rPr>
              <a:t>C</a:t>
            </a:r>
            <a:r>
              <a:rPr lang="en-US" spc="-5" dirty="0">
                <a:latin typeface="Times New Roman"/>
                <a:cs typeface="Times New Roman"/>
              </a:rPr>
              <a:t> for all time </a:t>
            </a:r>
            <a:r>
              <a:rPr lang="en-US" i="1" spc="-5" dirty="0">
                <a:latin typeface="Times New Roman"/>
                <a:cs typeface="Times New Roman"/>
              </a:rPr>
              <a:t>t</a:t>
            </a:r>
            <a:r>
              <a:rPr lang="en-US" i="1" spc="-160" dirty="0">
                <a:latin typeface="Times New Roman"/>
                <a:cs typeface="Times New Roman"/>
              </a:rPr>
              <a:t> </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3827023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10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10" dirty="0">
                    <a:solidFill>
                      <a:schemeClr val="tx1"/>
                    </a:solidFill>
                    <a:latin typeface="Times New Roman"/>
                    <a:cs typeface="Times New Roman"/>
                  </a:rPr>
                  <a:t>Euler’</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Metho</a:t>
                </a:r>
                <a:r>
                  <a:rPr lang="en-US" spc="-5" dirty="0">
                    <a:solidFill>
                      <a:schemeClr val="tx1"/>
                    </a:solidFill>
                    <a:latin typeface="Times New Roman"/>
                    <a:cs typeface="Times New Roman"/>
                  </a:rPr>
                  <a:t>d</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produce</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numerica</a:t>
                </a:r>
                <a:r>
                  <a:rPr lang="en-US" spc="-5" dirty="0">
                    <a:solidFill>
                      <a:schemeClr val="tx1"/>
                    </a:solidFill>
                    <a:latin typeface="Times New Roman"/>
                    <a:cs typeface="Times New Roman"/>
                  </a:rPr>
                  <a:t>l</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approximation</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t</a:t>
                </a:r>
                <a:r>
                  <a:rPr lang="en-US" spc="-5" dirty="0">
                    <a:solidFill>
                      <a:schemeClr val="tx1"/>
                    </a:solidFill>
                    <a:latin typeface="Times New Roman"/>
                    <a:cs typeface="Times New Roman"/>
                  </a:rPr>
                  <a:t>o</a:t>
                </a:r>
                <a:r>
                  <a:rPr lang="en-US" spc="5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olutio</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of</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first-order Initial </a:t>
                </a:r>
                <a:r>
                  <a:rPr lang="en-US" spc="-15" dirty="0">
                    <a:solidFill>
                      <a:schemeClr val="tx1"/>
                    </a:solidFill>
                    <a:latin typeface="Times New Roman"/>
                    <a:cs typeface="Times New Roman"/>
                  </a:rPr>
                  <a:t>V</a:t>
                </a:r>
                <a:r>
                  <a:rPr lang="en-US" spc="-5" dirty="0">
                    <a:solidFill>
                      <a:schemeClr val="tx1"/>
                    </a:solidFill>
                    <a:latin typeface="Times New Roman"/>
                    <a:cs typeface="Times New Roman"/>
                  </a:rPr>
                  <a:t>alue Problem:</a:t>
                </a:r>
                <a:endParaRPr lang="en-US" dirty="0">
                  <a:solidFill>
                    <a:schemeClr val="tx1"/>
                  </a:solidFill>
                  <a:latin typeface="Times New Roman"/>
                  <a:cs typeface="Times New Roman"/>
                </a:endParaRPr>
              </a:p>
              <a:p>
                <a:pPr marL="0" marR="508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de-DE"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𝑦</m:t>
                          </m:r>
                        </m:num>
                        <m:den>
                          <m:r>
                            <a:rPr lang="en-US" b="0" i="1" smtClean="0">
                              <a:solidFill>
                                <a:schemeClr val="tx1"/>
                              </a:solidFill>
                              <a:latin typeface="Cambria Math" panose="02040503050406030204" pitchFamily="18" charset="0"/>
                            </a:rPr>
                            <m:t>𝑑𝑡</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𝑦</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0</m:t>
                              </m:r>
                            </m:sub>
                          </m:sSub>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0</m:t>
                          </m:r>
                        </m:sub>
                      </m:sSub>
                    </m:oMath>
                  </m:oMathPara>
                </a14:m>
                <a:endParaRPr lang="en-US" dirty="0">
                  <a:solidFill>
                    <a:schemeClr val="tx1"/>
                  </a:solidFill>
                </a:endParaRPr>
              </a:p>
              <a:p>
                <a:pPr marL="0" marR="5080" indent="0">
                  <a:lnSpc>
                    <a:spcPct val="100000"/>
                  </a:lnSpc>
                  <a:buNone/>
                </a:pP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begi</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10" dirty="0">
                    <a:solidFill>
                      <a:schemeClr val="tx1"/>
                    </a:solidFill>
                    <a:latin typeface="Times New Roman"/>
                    <a:cs typeface="Times New Roman"/>
                  </a:rPr>
                  <a:t>choosin</a:t>
                </a:r>
                <a:r>
                  <a:rPr lang="en-US" spc="-5" dirty="0">
                    <a:solidFill>
                      <a:schemeClr val="tx1"/>
                    </a:solidFill>
                    <a:latin typeface="Times New Roman"/>
                    <a:cs typeface="Times New Roman"/>
                  </a:rPr>
                  <a:t>g</a:t>
                </a:r>
                <a:r>
                  <a:rPr lang="en-US"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dirty="0">
                    <a:solidFill>
                      <a:schemeClr val="tx1"/>
                    </a:solidFill>
                    <a:latin typeface="Times New Roman"/>
                    <a:cs typeface="Times New Roman"/>
                  </a:rPr>
                  <a:t> </a:t>
                </a:r>
                <a:r>
                  <a:rPr lang="en-US" spc="-10" dirty="0">
                    <a:solidFill>
                      <a:schemeClr val="tx1"/>
                    </a:solidFill>
                    <a:latin typeface="Times New Roman"/>
                    <a:cs typeface="Times New Roman"/>
                  </a:rPr>
                  <a:t>smal</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r>
                  <a:rPr lang="en-US" spc="-15" dirty="0">
                    <a:solidFill>
                      <a:schemeClr val="tx1"/>
                    </a:solidFill>
                    <a:latin typeface="Times New Roman"/>
                    <a:cs typeface="Times New Roman"/>
                  </a:rPr>
                  <a:t>numbe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i="1" spc="45" dirty="0">
                    <a:solidFill>
                      <a:schemeClr val="tx1"/>
                    </a:solidFill>
                    <a:latin typeface="Times New Roman"/>
                    <a:cs typeface="Times New Roman"/>
                  </a:rPr>
                  <a:t>h</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calle</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b="1" i="1" spc="-5" dirty="0">
                    <a:solidFill>
                      <a:schemeClr val="tx1"/>
                    </a:solidFill>
                    <a:latin typeface="Times New Roman"/>
                    <a:cs typeface="Times New Roman"/>
                  </a:rPr>
                  <a:t>time</a:t>
                </a:r>
                <a:r>
                  <a:rPr lang="en-US" b="1" i="1" dirty="0">
                    <a:solidFill>
                      <a:schemeClr val="tx1"/>
                    </a:solidFill>
                    <a:latin typeface="Times New Roman"/>
                    <a:cs typeface="Times New Roman"/>
                  </a:rPr>
                  <a:t> </a:t>
                </a:r>
                <a:r>
                  <a:rPr lang="en-US" b="1" i="1" spc="-5" dirty="0">
                    <a:solidFill>
                      <a:schemeClr val="tx1"/>
                    </a:solidFill>
                    <a:latin typeface="Times New Roman"/>
                    <a:cs typeface="Times New Roman"/>
                  </a:rPr>
                  <a:t>ste</a:t>
                </a:r>
                <a:r>
                  <a:rPr lang="en-US" b="1" i="1" spc="-15" dirty="0">
                    <a:solidFill>
                      <a:schemeClr val="tx1"/>
                    </a:solidFill>
                    <a:latin typeface="Times New Roman"/>
                    <a:cs typeface="Times New Roman"/>
                  </a:rPr>
                  <a:t>p</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0" dirty="0">
                    <a:solidFill>
                      <a:schemeClr val="tx1"/>
                    </a:solidFill>
                    <a:latin typeface="Times New Roman"/>
                    <a:cs typeface="Times New Roman"/>
                  </a:rPr>
                  <a:t>conside</a:t>
                </a:r>
                <a:r>
                  <a:rPr lang="en-US" spc="-5" dirty="0">
                    <a:solidFill>
                      <a:schemeClr val="tx1"/>
                    </a:solidFill>
                    <a:latin typeface="Times New Roman"/>
                    <a:cs typeface="Times New Roman"/>
                  </a:rPr>
                  <a:t>r</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the sequenc</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time</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startin</a:t>
                </a:r>
                <a:r>
                  <a:rPr lang="en-US" spc="-5" dirty="0">
                    <a:solidFill>
                      <a:schemeClr val="tx1"/>
                    </a:solidFill>
                    <a:latin typeface="Times New Roman"/>
                    <a:cs typeface="Times New Roman"/>
                  </a:rPr>
                  <a:t>g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initia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valu</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baseline="-25000" dirty="0">
                    <a:solidFill>
                      <a:schemeClr val="tx1"/>
                    </a:solidFill>
                    <a:latin typeface="Times New Roman"/>
                    <a:cs typeface="Times New Roman"/>
                  </a:rPr>
                  <a:t>0</a:t>
                </a:r>
                <a:r>
                  <a:rPr lang="en-US" baseline="-11111"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space</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interval</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s</a:t>
                </a:r>
                <a:r>
                  <a:rPr lang="en-US" spc="-10" dirty="0">
                    <a:solidFill>
                      <a:schemeClr val="tx1"/>
                    </a:solidFill>
                    <a:latin typeface="Times New Roman"/>
                    <a:cs typeface="Times New Roman"/>
                  </a:rPr>
                  <a:t>iz</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i="1" spc="45" dirty="0">
                    <a:solidFill>
                      <a:schemeClr val="tx1"/>
                    </a:solidFill>
                    <a:latin typeface="Times New Roman"/>
                    <a:cs typeface="Times New Roman"/>
                  </a:rPr>
                  <a:t>h</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ctr">
                  <a:lnSpc>
                    <a:spcPct val="100000"/>
                  </a:lnSpc>
                  <a:buNone/>
                </a:pPr>
                <a:r>
                  <a:rPr lang="en-US" i="1" spc="-5" dirty="0">
                    <a:solidFill>
                      <a:schemeClr val="tx1"/>
                    </a:solidFill>
                    <a:latin typeface="Times New Roman"/>
                    <a:cs typeface="Times New Roman"/>
                  </a:rPr>
                  <a:t>t</a:t>
                </a:r>
                <a:r>
                  <a:rPr lang="en-US" spc="67" baseline="-25000" dirty="0">
                    <a:solidFill>
                      <a:schemeClr val="tx1"/>
                    </a:solidFill>
                    <a:latin typeface="Times New Roman"/>
                    <a:cs typeface="Times New Roman"/>
                  </a:rPr>
                  <a:t>0</a:t>
                </a:r>
                <a:r>
                  <a:rPr lang="en-US" spc="-5"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baseline="-25000" dirty="0">
                    <a:solidFill>
                      <a:schemeClr val="tx1"/>
                    </a:solidFill>
                    <a:latin typeface="Times New Roman"/>
                    <a:cs typeface="Times New Roman"/>
                  </a:rPr>
                  <a:t>1</a:t>
                </a:r>
                <a:r>
                  <a:rPr lang="en-US"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t</a:t>
                </a:r>
                <a:r>
                  <a:rPr lang="en-US" baseline="-25000" dirty="0">
                    <a:solidFill>
                      <a:schemeClr val="tx1"/>
                    </a:solidFill>
                    <a:latin typeface="Times New Roman"/>
                    <a:cs typeface="Times New Roman"/>
                  </a:rPr>
                  <a:t>0</a:t>
                </a:r>
                <a:r>
                  <a:rPr lang="en-US" spc="120"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0" dirty="0">
                    <a:solidFill>
                      <a:schemeClr val="tx1"/>
                    </a:solidFill>
                    <a:latin typeface="Lucida Sans Unicode"/>
                    <a:cs typeface="Lucida Sans Unicode"/>
                  </a:rPr>
                  <a:t> </a:t>
                </a:r>
                <a:r>
                  <a:rPr lang="en-US" i="1" spc="45" dirty="0">
                    <a:solidFill>
                      <a:schemeClr val="tx1"/>
                    </a:solidFill>
                    <a:latin typeface="Times New Roman"/>
                    <a:cs typeface="Times New Roman"/>
                  </a:rPr>
                  <a:t>h</a:t>
                </a:r>
                <a:r>
                  <a:rPr lang="en-US" spc="-5" dirty="0">
                    <a:solidFill>
                      <a:schemeClr val="tx1"/>
                    </a:solidFill>
                    <a:latin typeface="Times New Roman"/>
                    <a:cs typeface="Times New Roman"/>
                  </a:rPr>
                  <a:t>,</a:t>
                </a:r>
                <a:r>
                  <a:rPr lang="en-US" spc="-5" dirty="0">
                    <a:latin typeface="Times New Roman"/>
                    <a:cs typeface="Times New Roman"/>
                  </a:rPr>
                  <a:t> </a:t>
                </a:r>
                <a:r>
                  <a:rPr lang="en-US" i="1" spc="-5" dirty="0">
                    <a:solidFill>
                      <a:schemeClr val="tx1"/>
                    </a:solidFill>
                    <a:latin typeface="Times New Roman"/>
                    <a:cs typeface="Times New Roman"/>
                  </a:rPr>
                  <a:t>t</a:t>
                </a:r>
                <a:r>
                  <a:rPr lang="en-US" baseline="-25000" dirty="0">
                    <a:solidFill>
                      <a:schemeClr val="tx1"/>
                    </a:solidFill>
                    <a:latin typeface="Times New Roman"/>
                    <a:cs typeface="Times New Roman"/>
                  </a:rPr>
                  <a:t>2</a:t>
                </a:r>
                <a:r>
                  <a:rPr lang="en-US"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t</a:t>
                </a:r>
                <a:r>
                  <a:rPr lang="en-US" baseline="-25000" dirty="0">
                    <a:solidFill>
                      <a:schemeClr val="tx1"/>
                    </a:solidFill>
                    <a:latin typeface="Times New Roman"/>
                    <a:cs typeface="Times New Roman"/>
                  </a:rPr>
                  <a:t>0</a:t>
                </a:r>
                <a:r>
                  <a:rPr lang="en-US" spc="120"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dirty="0">
                    <a:solidFill>
                      <a:schemeClr val="tx1"/>
                    </a:solidFill>
                    <a:latin typeface="Times New Roman"/>
                    <a:cs typeface="Times New Roman"/>
                  </a:rPr>
                  <a:t>2</a:t>
                </a:r>
                <a:r>
                  <a:rPr lang="en-US" i="1" spc="45" dirty="0">
                    <a:solidFill>
                      <a:schemeClr val="tx1"/>
                    </a:solidFill>
                    <a:latin typeface="Times New Roman"/>
                    <a:cs typeface="Times New Roman"/>
                  </a:rPr>
                  <a:t>h</a:t>
                </a:r>
                <a:r>
                  <a:rPr lang="en-US" spc="-5"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baseline="-25000" dirty="0">
                    <a:solidFill>
                      <a:schemeClr val="tx1"/>
                    </a:solidFill>
                    <a:latin typeface="Times New Roman"/>
                    <a:cs typeface="Times New Roman"/>
                  </a:rPr>
                  <a:t>3</a:t>
                </a:r>
                <a:r>
                  <a:rPr lang="en-US"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t</a:t>
                </a:r>
                <a:r>
                  <a:rPr lang="en-US" baseline="-25000" dirty="0">
                    <a:solidFill>
                      <a:schemeClr val="tx1"/>
                    </a:solidFill>
                    <a:latin typeface="Times New Roman"/>
                    <a:cs typeface="Times New Roman"/>
                  </a:rPr>
                  <a:t>0</a:t>
                </a:r>
                <a:r>
                  <a:rPr lang="en-US" spc="120"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dirty="0">
                    <a:solidFill>
                      <a:schemeClr val="tx1"/>
                    </a:solidFill>
                    <a:latin typeface="Times New Roman"/>
                    <a:cs typeface="Times New Roman"/>
                  </a:rPr>
                  <a:t>3</a:t>
                </a:r>
                <a:r>
                  <a:rPr lang="en-US" i="1" spc="45" dirty="0">
                    <a:solidFill>
                      <a:schemeClr val="tx1"/>
                    </a:solidFill>
                    <a:latin typeface="Times New Roman"/>
                    <a:cs typeface="Times New Roman"/>
                  </a:rPr>
                  <a:t>h</a:t>
                </a:r>
                <a:r>
                  <a:rPr lang="en-US" spc="-5" dirty="0">
                    <a:solidFill>
                      <a:schemeClr val="tx1"/>
                    </a:solidFill>
                    <a:latin typeface="Times New Roman"/>
                    <a:cs typeface="Times New Roman"/>
                  </a:rPr>
                  <a:t>, …</a:t>
                </a:r>
                <a:endParaRPr lang="en-US" dirty="0">
                  <a:solidFill>
                    <a:schemeClr val="tx1"/>
                  </a:solidFill>
                  <a:latin typeface="Times New Roman"/>
                  <a:cs typeface="Times New Roman"/>
                </a:endParaRPr>
              </a:p>
              <a:p>
                <a:pPr marL="0" marR="5080" indent="0">
                  <a:lnSpc>
                    <a:spcPct val="100000"/>
                  </a:lnSpc>
                  <a:buNone/>
                </a:pPr>
                <a:r>
                  <a:rPr lang="en-US" spc="-5" dirty="0">
                    <a:solidFill>
                      <a:schemeClr val="tx1"/>
                    </a:solidFill>
                    <a:latin typeface="Times New Roman"/>
                    <a:cs typeface="Times New Roman"/>
                  </a:rPr>
                  <a:t>In</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general,</a:t>
                </a:r>
                <a:r>
                  <a:rPr lang="en-US" spc="30" dirty="0">
                    <a:solidFill>
                      <a:schemeClr val="tx1"/>
                    </a:solidFill>
                    <a:latin typeface="Times New Roman"/>
                    <a:cs typeface="Times New Roman"/>
                  </a:rPr>
                  <a:t> </a:t>
                </a:r>
                <a:r>
                  <a:rPr lang="en-US" i="1" spc="-5" dirty="0" err="1">
                    <a:solidFill>
                      <a:schemeClr val="tx1"/>
                    </a:solidFill>
                    <a:latin typeface="Times New Roman"/>
                    <a:cs typeface="Times New Roman"/>
                  </a:rPr>
                  <a:t>t</a:t>
                </a:r>
                <a:r>
                  <a:rPr lang="en-US" i="1" baseline="-25000" dirty="0" err="1">
                    <a:solidFill>
                      <a:schemeClr val="tx1"/>
                    </a:solidFill>
                    <a:latin typeface="Times New Roman"/>
                    <a:cs typeface="Times New Roman"/>
                  </a:rPr>
                  <a:t>k</a:t>
                </a:r>
                <a:r>
                  <a:rPr lang="en-US" i="1"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 dirty="0">
                    <a:solidFill>
                      <a:schemeClr val="tx1"/>
                    </a:solidFill>
                    <a:latin typeface="Times New Roman"/>
                    <a:cs typeface="Times New Roman"/>
                  </a:rPr>
                  <a:t>t</a:t>
                </a:r>
                <a:r>
                  <a:rPr lang="en-US" baseline="-25000" dirty="0">
                    <a:solidFill>
                      <a:schemeClr val="tx1"/>
                    </a:solidFill>
                    <a:latin typeface="Times New Roman"/>
                    <a:cs typeface="Times New Roman"/>
                  </a:rPr>
                  <a:t>0</a:t>
                </a:r>
                <a:r>
                  <a:rPr lang="en-US" spc="120"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i="1" spc="55" dirty="0" err="1">
                    <a:solidFill>
                      <a:schemeClr val="tx1"/>
                    </a:solidFill>
                    <a:latin typeface="Times New Roman"/>
                    <a:cs typeface="Times New Roman"/>
                  </a:rPr>
                  <a:t>k</a:t>
                </a:r>
                <a:r>
                  <a:rPr lang="en-US" i="1" spc="-5" dirty="0" err="1">
                    <a:solidFill>
                      <a:schemeClr val="tx1"/>
                    </a:solidFill>
                    <a:latin typeface="Times New Roman"/>
                    <a:cs typeface="Times New Roman"/>
                  </a:rPr>
                  <a:t>h</a:t>
                </a:r>
                <a:r>
                  <a:rPr lang="en-US" i="1" spc="80"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30" dirty="0">
                    <a:solidFill>
                      <a:schemeClr val="tx1"/>
                    </a:solidFill>
                    <a:latin typeface="Times New Roman"/>
                    <a:cs typeface="Times New Roman"/>
                  </a:rPr>
                  <a:t> </a:t>
                </a:r>
                <a:r>
                  <a:rPr lang="en-US" i="1" spc="-5" dirty="0">
                    <a:solidFill>
                      <a:schemeClr val="tx1"/>
                    </a:solidFill>
                    <a:latin typeface="Times New Roman"/>
                    <a:cs typeface="Times New Roman"/>
                  </a:rPr>
                  <a:t>k</a:t>
                </a:r>
                <a:r>
                  <a:rPr lang="en-US" i="1" spc="8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i="1" spc="70" dirty="0">
                    <a:solidFill>
                      <a:schemeClr val="tx1"/>
                    </a:solidFill>
                    <a:latin typeface="Verdana"/>
                    <a:cs typeface="Verdana"/>
                  </a:rPr>
                  <a:t>..</a:t>
                </a:r>
                <a:r>
                  <a:rPr lang="en-US" i="1" spc="-95" dirty="0">
                    <a:solidFill>
                      <a:schemeClr val="tx1"/>
                    </a:solidFill>
                    <a:latin typeface="Verdana"/>
                    <a:cs typeface="Verdana"/>
                  </a:rPr>
                  <a:t>.</a:t>
                </a:r>
                <a:r>
                  <a:rPr lang="en-US" i="1" spc="-185" dirty="0">
                    <a:solidFill>
                      <a:schemeClr val="tx1"/>
                    </a:solidFill>
                    <a:latin typeface="Verdana"/>
                    <a:cs typeface="Verdana"/>
                  </a:rPr>
                  <a:t> </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Euler’s</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Method</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consists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of</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computing</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se</a:t>
                </a:r>
                <a:r>
                  <a:rPr lang="en-US" spc="-10" dirty="0">
                    <a:solidFill>
                      <a:schemeClr val="tx1"/>
                    </a:solidFill>
                    <a:latin typeface="Times New Roman"/>
                    <a:cs typeface="Times New Roman"/>
                  </a:rPr>
                  <a:t>quenc</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0" dirty="0">
                    <a:solidFill>
                      <a:schemeClr val="tx1"/>
                    </a:solidFill>
                    <a:latin typeface="Times New Roman"/>
                    <a:cs typeface="Times New Roman"/>
                  </a:rPr>
                  <a:t>value</a:t>
                </a:r>
                <a:r>
                  <a:rPr lang="en-US" spc="-5" dirty="0">
                    <a:solidFill>
                      <a:schemeClr val="tx1"/>
                    </a:solidFill>
                    <a:latin typeface="Times New Roman"/>
                    <a:cs typeface="Times New Roman"/>
                  </a:rPr>
                  <a:t>s</a:t>
                </a:r>
                <a:r>
                  <a:rPr lang="en-US" spc="60" dirty="0">
                    <a:solidFill>
                      <a:schemeClr val="tx1"/>
                    </a:solidFill>
                    <a:latin typeface="Times New Roman"/>
                    <a:cs typeface="Times New Roman"/>
                  </a:rPr>
                  <a:t> </a:t>
                </a:r>
                <a:r>
                  <a:rPr lang="en-US" i="1" spc="-15" dirty="0">
                    <a:solidFill>
                      <a:schemeClr val="tx1"/>
                    </a:solidFill>
                    <a:latin typeface="Times New Roman"/>
                    <a:cs typeface="Times New Roman"/>
                  </a:rPr>
                  <a:t>y</a:t>
                </a:r>
                <a:r>
                  <a:rPr lang="en-US" spc="67" baseline="-2500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15" dirty="0">
                    <a:solidFill>
                      <a:schemeClr val="tx1"/>
                    </a:solidFill>
                    <a:latin typeface="Times New Roman"/>
                    <a:cs typeface="Times New Roman"/>
                  </a:rPr>
                  <a:t>y</a:t>
                </a:r>
                <a:r>
                  <a:rPr lang="en-US" spc="75" baseline="-25000" dirty="0">
                    <a:solidFill>
                      <a:schemeClr val="tx1"/>
                    </a:solidFill>
                    <a:latin typeface="Times New Roman"/>
                    <a:cs typeface="Times New Roman"/>
                  </a:rPr>
                  <a:t>2</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15" dirty="0">
                    <a:solidFill>
                      <a:schemeClr val="tx1"/>
                    </a:solidFill>
                    <a:latin typeface="Times New Roman"/>
                    <a:cs typeface="Times New Roman"/>
                  </a:rPr>
                  <a:t>y</a:t>
                </a:r>
                <a:r>
                  <a:rPr lang="en-US" spc="75" baseline="-25000" dirty="0">
                    <a:solidFill>
                      <a:schemeClr val="tx1"/>
                    </a:solidFill>
                    <a:latin typeface="Times New Roman"/>
                    <a:cs typeface="Times New Roman"/>
                  </a:rPr>
                  <a:t>3</a:t>
                </a:r>
                <a:r>
                  <a:rPr lang="en-US" spc="-5" dirty="0">
                    <a:solidFill>
                      <a:schemeClr val="tx1"/>
                    </a:solidFill>
                    <a:latin typeface="Times New Roman"/>
                    <a:cs typeface="Times New Roman"/>
                  </a:rPr>
                  <a:t>,</a:t>
                </a:r>
                <a:r>
                  <a:rPr lang="en-US" spc="-85" dirty="0">
                    <a:solidFill>
                      <a:schemeClr val="tx1"/>
                    </a:solidFill>
                    <a:latin typeface="Times New Roman"/>
                    <a:cs typeface="Times New Roman"/>
                  </a:rPr>
                  <a:t> </a:t>
                </a:r>
                <a:r>
                  <a:rPr lang="en-US" i="1" spc="70" dirty="0">
                    <a:solidFill>
                      <a:schemeClr val="tx1"/>
                    </a:solidFill>
                    <a:latin typeface="Verdana"/>
                    <a:cs typeface="Verdana"/>
                  </a:rPr>
                  <a:t>..</a:t>
                </a:r>
                <a:r>
                  <a:rPr lang="en-US" i="1" spc="-95" dirty="0">
                    <a:solidFill>
                      <a:schemeClr val="tx1"/>
                    </a:solidFill>
                    <a:latin typeface="Verdana"/>
                    <a:cs typeface="Verdana"/>
                  </a:rPr>
                  <a:t>.</a:t>
                </a:r>
                <a:r>
                  <a:rPr lang="en-US" i="1" spc="-185" dirty="0">
                    <a:solidFill>
                      <a:schemeClr val="tx1"/>
                    </a:solidFill>
                    <a:latin typeface="Verdana"/>
                    <a:cs typeface="Verdana"/>
                  </a:rPr>
                  <a:t> </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15" dirty="0" err="1">
                    <a:solidFill>
                      <a:schemeClr val="tx1"/>
                    </a:solidFill>
                    <a:latin typeface="Times New Roman"/>
                    <a:cs typeface="Times New Roman"/>
                  </a:rPr>
                  <a:t>y</a:t>
                </a:r>
                <a:r>
                  <a:rPr lang="en-US" i="1" baseline="-25000" dirty="0" err="1">
                    <a:solidFill>
                      <a:schemeClr val="tx1"/>
                    </a:solidFill>
                    <a:latin typeface="Times New Roman"/>
                    <a:cs typeface="Times New Roman"/>
                  </a:rPr>
                  <a:t>n</a:t>
                </a:r>
                <a:r>
                  <a:rPr lang="en-US" i="1" baseline="-11111" dirty="0">
                    <a:solidFill>
                      <a:schemeClr val="tx1"/>
                    </a:solidFill>
                    <a:latin typeface="Times New Roman"/>
                    <a:cs typeface="Times New Roman"/>
                  </a:rPr>
                  <a:t> </a:t>
                </a:r>
                <a:r>
                  <a:rPr lang="en-US" spc="-5" dirty="0">
                    <a:solidFill>
                      <a:schemeClr val="tx1"/>
                    </a:solidFill>
                    <a:latin typeface="Times New Roman"/>
                    <a:cs typeface="Times New Roman"/>
                  </a:rPr>
                  <a:t>successively</a:t>
                </a:r>
                <a:r>
                  <a:rPr lang="en-US"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sing the formula</a:t>
                </a:r>
                <a:endParaRPr lang="en-US" dirty="0">
                  <a:solidFill>
                    <a:schemeClr val="tx1"/>
                  </a:solidFill>
                  <a:latin typeface="Times New Roman"/>
                  <a:cs typeface="Times New Roman"/>
                </a:endParaRPr>
              </a:p>
              <a:p>
                <a:pPr marL="0" marR="5080" indent="0" algn="ctr">
                  <a:lnSpc>
                    <a:spcPct val="100000"/>
                  </a:lnSpc>
                  <a:buNone/>
                </a:pPr>
                <a:r>
                  <a:rPr lang="en-US" i="1" spc="-15" dirty="0" err="1">
                    <a:solidFill>
                      <a:schemeClr val="tx1"/>
                    </a:solidFill>
                    <a:latin typeface="Times New Roman"/>
                    <a:cs typeface="Times New Roman"/>
                  </a:rPr>
                  <a:t>y</a:t>
                </a:r>
                <a:r>
                  <a:rPr lang="en-US" i="1" baseline="-25000" dirty="0" err="1">
                    <a:solidFill>
                      <a:schemeClr val="tx1"/>
                    </a:solidFill>
                    <a:latin typeface="Times New Roman"/>
                    <a:cs typeface="Times New Roman"/>
                  </a:rPr>
                  <a:t>k</a:t>
                </a:r>
                <a:r>
                  <a:rPr lang="en-US" i="1" baseline="-2500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15" dirty="0">
                    <a:solidFill>
                      <a:schemeClr val="tx1"/>
                    </a:solidFill>
                    <a:latin typeface="Times New Roman"/>
                    <a:cs typeface="Times New Roman"/>
                  </a:rPr>
                  <a:t>y</a:t>
                </a:r>
                <a:r>
                  <a:rPr lang="en-US" i="1" spc="67" baseline="-25000" dirty="0">
                    <a:solidFill>
                      <a:schemeClr val="tx1"/>
                    </a:solidFill>
                    <a:latin typeface="Times New Roman"/>
                    <a:cs typeface="Times New Roman"/>
                  </a:rPr>
                  <a:t>k</a:t>
                </a:r>
                <a:r>
                  <a:rPr lang="en-US" spc="-22" baseline="-25000" dirty="0">
                    <a:solidFill>
                      <a:schemeClr val="tx1"/>
                    </a:solidFill>
                    <a:latin typeface="Lucida Sans Unicode"/>
                    <a:cs typeface="Lucida Sans Unicode"/>
                  </a:rPr>
                  <a:t>−</a:t>
                </a:r>
                <a:r>
                  <a:rPr lang="en-US" baseline="-25000" dirty="0">
                    <a:solidFill>
                      <a:schemeClr val="tx1"/>
                    </a:solidFill>
                    <a:latin typeface="Times New Roman"/>
                    <a:cs typeface="Times New Roman"/>
                  </a:rPr>
                  <a:t>1</a:t>
                </a:r>
                <a:r>
                  <a:rPr lang="en-US" spc="120"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0" dirty="0">
                    <a:solidFill>
                      <a:schemeClr val="tx1"/>
                    </a:solidFill>
                    <a:latin typeface="Lucida Sans Unicode"/>
                    <a:cs typeface="Lucida Sans Unicode"/>
                  </a:rPr>
                  <a:t> </a:t>
                </a:r>
                <a:r>
                  <a:rPr lang="en-US" i="1" spc="110" dirty="0" err="1">
                    <a:solidFill>
                      <a:schemeClr val="tx1"/>
                    </a:solidFill>
                    <a:latin typeface="Times New Roman"/>
                    <a:cs typeface="Times New Roman"/>
                  </a:rPr>
                  <a:t>h</a:t>
                </a:r>
                <a:r>
                  <a:rPr lang="en-US" i="1" spc="-10" dirty="0" err="1">
                    <a:solidFill>
                      <a:schemeClr val="tx1"/>
                    </a:solidFill>
                    <a:latin typeface="Times New Roman"/>
                    <a:cs typeface="Times New Roman"/>
                  </a:rPr>
                  <a:t>F</a:t>
                </a:r>
                <a:r>
                  <a:rPr lang="en-US" i="1" spc="-16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i="1" spc="67" baseline="-25000" dirty="0">
                    <a:solidFill>
                      <a:schemeClr val="tx1"/>
                    </a:solidFill>
                    <a:latin typeface="Times New Roman"/>
                    <a:cs typeface="Times New Roman"/>
                  </a:rPr>
                  <a:t>k</a:t>
                </a:r>
                <a:r>
                  <a:rPr lang="en-US" spc="-22" baseline="-25000" dirty="0">
                    <a:solidFill>
                      <a:schemeClr val="tx1"/>
                    </a:solidFill>
                    <a:latin typeface="Lucida Sans Unicode"/>
                    <a:cs typeface="Lucida Sans Unicode"/>
                  </a:rPr>
                  <a:t>−</a:t>
                </a:r>
                <a:r>
                  <a:rPr lang="en-US" spc="67" baseline="-25000" dirty="0">
                    <a:solidFill>
                      <a:schemeClr val="tx1"/>
                    </a:solidFill>
                    <a:latin typeface="Times New Roman"/>
                    <a:cs typeface="Times New Roman"/>
                  </a:rPr>
                  <a:t>1</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i="1" spc="-15" dirty="0">
                    <a:solidFill>
                      <a:schemeClr val="tx1"/>
                    </a:solidFill>
                    <a:latin typeface="Times New Roman"/>
                    <a:cs typeface="Times New Roman"/>
                  </a:rPr>
                  <a:t>y</a:t>
                </a:r>
                <a:r>
                  <a:rPr lang="en-US" i="1" spc="67" baseline="-25000" dirty="0">
                    <a:solidFill>
                      <a:schemeClr val="tx1"/>
                    </a:solidFill>
                    <a:latin typeface="Times New Roman"/>
                    <a:cs typeface="Times New Roman"/>
                  </a:rPr>
                  <a:t>k</a:t>
                </a:r>
                <a:r>
                  <a:rPr lang="en-US" spc="-22" baseline="-25000" dirty="0">
                    <a:solidFill>
                      <a:schemeClr val="tx1"/>
                    </a:solidFill>
                    <a:latin typeface="Lucida Sans Unicode"/>
                    <a:cs typeface="Lucida Sans Unicode"/>
                  </a:rPr>
                  <a:t>−</a:t>
                </a:r>
                <a:r>
                  <a:rPr lang="en-US" spc="75" baseline="-25000" dirty="0">
                    <a:solidFill>
                      <a:schemeClr val="tx1"/>
                    </a:solidFill>
                    <a:latin typeface="Times New Roman"/>
                    <a:cs typeface="Times New Roman"/>
                  </a:rPr>
                  <a:t>1</a:t>
                </a:r>
                <a:r>
                  <a:rPr lang="en-US" spc="-5" dirty="0">
                    <a:solidFill>
                      <a:schemeClr val="tx1"/>
                    </a:solidFill>
                    <a:latin typeface="Times New Roman"/>
                    <a:cs typeface="Times New Roman"/>
                  </a:rPr>
                  <a:t>)</a:t>
                </a: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1280981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(4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526151" cy="4370567"/>
              </a:xfrm>
            </p:spPr>
            <p:txBody>
              <a:bodyPr>
                <a:noAutofit/>
              </a:bodyPr>
              <a:lstStyle/>
              <a:p>
                <a:pPr marR="5080">
                  <a:lnSpc>
                    <a:spcPct val="100000"/>
                  </a:lnSpc>
                </a:pPr>
                <a:r>
                  <a:rPr lang="en-US" spc="-10" dirty="0">
                    <a:solidFill>
                      <a:schemeClr val="tx1"/>
                    </a:solidFill>
                  </a:rPr>
                  <a:t>An</a:t>
                </a:r>
                <a:r>
                  <a:rPr lang="en-US" dirty="0">
                    <a:solidFill>
                      <a:schemeClr val="tx1"/>
                    </a:solidFill>
                  </a:rPr>
                  <a:t> </a:t>
                </a:r>
                <a:r>
                  <a:rPr lang="en-US" spc="-5" dirty="0">
                    <a:solidFill>
                      <a:schemeClr val="tx1"/>
                    </a:solidFill>
                  </a:rPr>
                  <a:t>expression</a:t>
                </a:r>
                <a:r>
                  <a:rPr lang="en-US" dirty="0">
                    <a:solidFill>
                      <a:schemeClr val="tx1"/>
                    </a:solidFill>
                  </a:rPr>
                  <a:t> </a:t>
                </a:r>
                <a:r>
                  <a:rPr lang="en-US" spc="-5" dirty="0">
                    <a:solidFill>
                      <a:schemeClr val="tx1"/>
                    </a:solidFill>
                  </a:rPr>
                  <a:t>for</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family</a:t>
                </a:r>
                <a:r>
                  <a:rPr lang="en-US" dirty="0">
                    <a:solidFill>
                      <a:schemeClr val="tx1"/>
                    </a:solidFill>
                  </a:rPr>
                  <a:t> </a:t>
                </a:r>
                <a:r>
                  <a:rPr lang="en-US" spc="-5" dirty="0">
                    <a:solidFill>
                      <a:schemeClr val="tx1"/>
                    </a:solidFill>
                  </a:rPr>
                  <a:t>of</a:t>
                </a:r>
                <a:r>
                  <a:rPr lang="en-US" dirty="0">
                    <a:solidFill>
                      <a:schemeClr val="tx1"/>
                    </a:solidFill>
                  </a:rPr>
                  <a:t> </a:t>
                </a:r>
                <a:r>
                  <a:rPr lang="en-US" spc="-5" dirty="0">
                    <a:solidFill>
                      <a:schemeClr val="tx1"/>
                    </a:solidFill>
                  </a:rPr>
                  <a:t>solutions</a:t>
                </a:r>
                <a:r>
                  <a:rPr lang="en-US"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a</a:t>
                </a:r>
                <a:r>
                  <a:rPr lang="en-US" dirty="0">
                    <a:solidFill>
                      <a:schemeClr val="tx1"/>
                    </a:solidFill>
                  </a:rPr>
                  <a:t> </a:t>
                </a:r>
                <a:r>
                  <a:rPr lang="en-US" spc="-10" dirty="0">
                    <a:solidFill>
                      <a:schemeClr val="tx1"/>
                    </a:solidFill>
                  </a:rPr>
                  <a:t>d</a:t>
                </a:r>
                <a:r>
                  <a:rPr lang="en-US" spc="-5" dirty="0">
                    <a:solidFill>
                      <a:schemeClr val="tx1"/>
                    </a:solidFill>
                  </a:rPr>
                  <a:t>ifferential</a:t>
                </a:r>
                <a:r>
                  <a:rPr lang="en-US" dirty="0">
                    <a:solidFill>
                      <a:schemeClr val="tx1"/>
                    </a:solidFill>
                  </a:rPr>
                  <a:t> </a:t>
                </a:r>
                <a:r>
                  <a:rPr lang="en-US" spc="-5" dirty="0">
                    <a:solidFill>
                      <a:schemeClr val="tx1"/>
                    </a:solidFill>
                  </a:rPr>
                  <a:t>equation,</a:t>
                </a:r>
                <a:r>
                  <a:rPr lang="en-US" dirty="0">
                    <a:solidFill>
                      <a:schemeClr val="tx1"/>
                    </a:solidFill>
                  </a:rPr>
                  <a:t> </a:t>
                </a:r>
                <a:r>
                  <a:rPr lang="en-US" spc="-5" dirty="0">
                    <a:solidFill>
                      <a:schemeClr val="tx1"/>
                    </a:solidFill>
                  </a:rPr>
                  <a:t>such </a:t>
                </a:r>
                <a:r>
                  <a:rPr lang="en-US" spc="-10" dirty="0">
                    <a:solidFill>
                      <a:schemeClr val="tx1"/>
                    </a:solidFill>
                  </a:rPr>
                  <a:t>a</a:t>
                </a:r>
                <a:r>
                  <a:rPr lang="en-US" spc="-5" dirty="0">
                    <a:solidFill>
                      <a:schemeClr val="tx1"/>
                    </a:solidFill>
                  </a:rPr>
                  <a:t>s</a:t>
                </a:r>
                <a:r>
                  <a:rPr lang="en-US" dirty="0">
                    <a:solidFill>
                      <a:schemeClr val="tx1"/>
                    </a:solidFill>
                  </a:rPr>
                  <a:t> </a:t>
                </a:r>
                <a:r>
                  <a:rPr lang="en-US" i="1" spc="45" dirty="0">
                    <a:solidFill>
                      <a:schemeClr val="tx1"/>
                    </a:solidFill>
                  </a:rPr>
                  <a:t>y</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6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3</a:t>
                </a:r>
                <a:r>
                  <a:rPr lang="en-US" i="1" spc="5" dirty="0">
                    <a:solidFill>
                      <a:schemeClr val="tx1"/>
                    </a:solidFill>
                  </a:rPr>
                  <a:t>e</a:t>
                </a:r>
                <a:r>
                  <a:rPr lang="en-US" spc="30" baseline="25925" dirty="0">
                    <a:solidFill>
                      <a:schemeClr val="tx1"/>
                    </a:solidFill>
                  </a:rPr>
                  <a:t>2</a:t>
                </a:r>
                <a:r>
                  <a:rPr lang="en-US" i="1" baseline="25925" dirty="0">
                    <a:solidFill>
                      <a:schemeClr val="tx1"/>
                    </a:solidFill>
                  </a:rPr>
                  <a:t>x </a:t>
                </a:r>
                <a:r>
                  <a:rPr lang="en-US" spc="-25" dirty="0">
                    <a:solidFill>
                      <a:schemeClr val="tx1"/>
                    </a:solidFill>
                  </a:rPr>
                  <a:t>+</a:t>
                </a:r>
                <a:r>
                  <a:rPr lang="en-US" spc="-100" dirty="0">
                    <a:solidFill>
                      <a:schemeClr val="tx1"/>
                    </a:solidFill>
                  </a:rPr>
                  <a:t> </a:t>
                </a:r>
                <a:r>
                  <a:rPr lang="en-US" i="1" spc="-10" dirty="0">
                    <a:solidFill>
                      <a:schemeClr val="tx1"/>
                    </a:solidFill>
                  </a:rPr>
                  <a:t>C</a:t>
                </a:r>
                <a:r>
                  <a:rPr lang="en-US" spc="-5" dirty="0">
                    <a:solidFill>
                      <a:schemeClr val="tx1"/>
                    </a:solidFill>
                  </a:rPr>
                  <a:t>,</a:t>
                </a:r>
                <a:r>
                  <a:rPr lang="en-US" dirty="0">
                    <a:solidFill>
                      <a:schemeClr val="tx1"/>
                    </a:solidFill>
                  </a:rPr>
                  <a:t> </a:t>
                </a:r>
                <a:r>
                  <a:rPr lang="en-US" spc="-5" dirty="0">
                    <a:solidFill>
                      <a:schemeClr val="tx1"/>
                    </a:solidFill>
                  </a:rPr>
                  <a:t>is</a:t>
                </a:r>
                <a:r>
                  <a:rPr lang="en-US" dirty="0">
                    <a:solidFill>
                      <a:schemeClr val="tx1"/>
                    </a:solidFill>
                  </a:rPr>
                  <a:t> </a:t>
                </a:r>
                <a:r>
                  <a:rPr lang="en-US" spc="-5" dirty="0">
                    <a:solidFill>
                      <a:schemeClr val="tx1"/>
                    </a:solidFill>
                  </a:rPr>
                  <a:t>called</a:t>
                </a:r>
                <a:r>
                  <a:rPr lang="en-US" dirty="0">
                    <a:solidFill>
                      <a:schemeClr val="tx1"/>
                    </a:solidFill>
                  </a:rPr>
                  <a:t> </a:t>
                </a:r>
                <a:r>
                  <a:rPr lang="en-US" spc="-5" dirty="0">
                    <a:solidFill>
                      <a:schemeClr val="tx1"/>
                    </a:solidFill>
                  </a:rPr>
                  <a:t>a</a:t>
                </a:r>
                <a:r>
                  <a:rPr lang="en-US" dirty="0">
                    <a:solidFill>
                      <a:schemeClr val="tx1"/>
                    </a:solidFill>
                  </a:rPr>
                  <a:t> </a:t>
                </a:r>
                <a:r>
                  <a:rPr lang="en-US" b="1" i="1" spc="-10" dirty="0">
                    <a:solidFill>
                      <a:schemeClr val="tx1"/>
                    </a:solidFill>
                  </a:rPr>
                  <a:t>genera</a:t>
                </a:r>
                <a:r>
                  <a:rPr lang="en-US" b="1" i="1" spc="-5" dirty="0">
                    <a:solidFill>
                      <a:schemeClr val="tx1"/>
                    </a:solidFill>
                  </a:rPr>
                  <a:t>l</a:t>
                </a:r>
                <a:r>
                  <a:rPr lang="en-US" b="1" i="1" dirty="0">
                    <a:solidFill>
                      <a:schemeClr val="tx1"/>
                    </a:solidFill>
                  </a:rPr>
                  <a:t> </a:t>
                </a:r>
                <a:r>
                  <a:rPr lang="en-US" b="1" i="1" spc="-10" dirty="0">
                    <a:solidFill>
                      <a:schemeClr val="tx1"/>
                    </a:solidFill>
                  </a:rPr>
                  <a:t>solution</a:t>
                </a:r>
                <a:r>
                  <a:rPr lang="en-US" spc="-5" dirty="0">
                    <a:solidFill>
                      <a:schemeClr val="tx1"/>
                    </a:solidFill>
                  </a:rPr>
                  <a:t>.</a:t>
                </a:r>
                <a:r>
                  <a:rPr lang="en-US" dirty="0">
                    <a:solidFill>
                      <a:schemeClr val="tx1"/>
                    </a:solidFill>
                  </a:rPr>
                  <a:t> </a:t>
                </a:r>
                <a:endParaRPr lang="en-US" spc="-80" dirty="0">
                  <a:solidFill>
                    <a:schemeClr val="tx1"/>
                  </a:solidFill>
                </a:endParaRPr>
              </a:p>
              <a:p>
                <a:pPr marR="5080">
                  <a:lnSpc>
                    <a:spcPct val="100000"/>
                  </a:lnSpc>
                </a:pPr>
                <a:r>
                  <a:rPr lang="en-US" spc="-15" dirty="0">
                    <a:solidFill>
                      <a:schemeClr val="tx1"/>
                    </a:solidFill>
                  </a:rPr>
                  <a:t>Fo</a:t>
                </a:r>
                <a:r>
                  <a:rPr lang="en-US" spc="-5" dirty="0">
                    <a:solidFill>
                      <a:schemeClr val="tx1"/>
                    </a:solidFill>
                  </a:rPr>
                  <a:t>r</a:t>
                </a:r>
                <a:r>
                  <a:rPr lang="en-US" dirty="0">
                    <a:solidFill>
                      <a:schemeClr val="tx1"/>
                    </a:solidFill>
                  </a:rPr>
                  <a:t> </a:t>
                </a:r>
                <a:r>
                  <a:rPr lang="en-US" spc="-10" dirty="0">
                    <a:solidFill>
                      <a:schemeClr val="tx1"/>
                    </a:solidFill>
                  </a:rPr>
                  <a:t>eac</a:t>
                </a:r>
                <a:r>
                  <a:rPr lang="en-US" spc="-5" dirty="0">
                    <a:solidFill>
                      <a:schemeClr val="tx1"/>
                    </a:solidFill>
                  </a:rPr>
                  <a:t>h</a:t>
                </a:r>
                <a:r>
                  <a:rPr lang="en-US" dirty="0">
                    <a:solidFill>
                      <a:schemeClr val="tx1"/>
                    </a:solidFill>
                  </a:rPr>
                  <a:t> </a:t>
                </a:r>
                <a:r>
                  <a:rPr lang="en-US" spc="-10" dirty="0">
                    <a:solidFill>
                      <a:schemeClr val="tx1"/>
                    </a:solidFill>
                  </a:rPr>
                  <a:t>value o</a:t>
                </a:r>
                <a:r>
                  <a:rPr lang="en-US" spc="-5" dirty="0">
                    <a:solidFill>
                      <a:schemeClr val="tx1"/>
                    </a:solidFill>
                  </a:rPr>
                  <a:t>f</a:t>
                </a:r>
                <a:r>
                  <a:rPr lang="en-US" dirty="0">
                    <a:solidFill>
                      <a:schemeClr val="tx1"/>
                    </a:solidFill>
                  </a:rPr>
                  <a:t> </a:t>
                </a:r>
                <a:r>
                  <a:rPr lang="en-US" i="1" spc="-10" dirty="0">
                    <a:solidFill>
                      <a:schemeClr val="tx1"/>
                    </a:solidFill>
                  </a:rPr>
                  <a:t>C</a:t>
                </a:r>
                <a:r>
                  <a:rPr lang="en-US" i="1" dirty="0">
                    <a:solidFill>
                      <a:schemeClr val="tx1"/>
                    </a:solidFill>
                  </a:rPr>
                  <a:t> </a:t>
                </a:r>
                <a:r>
                  <a:rPr lang="en-US" spc="-5" dirty="0">
                    <a:solidFill>
                      <a:schemeClr val="tx1"/>
                    </a:solidFill>
                  </a:rPr>
                  <a:t>in</a:t>
                </a:r>
                <a:r>
                  <a:rPr lang="en-US" dirty="0">
                    <a:solidFill>
                      <a:schemeClr val="tx1"/>
                    </a:solidFill>
                  </a:rPr>
                  <a:t> </a:t>
                </a:r>
                <a:r>
                  <a:rPr lang="en-US" spc="-5" dirty="0">
                    <a:solidFill>
                      <a:schemeClr val="tx1"/>
                    </a:solidFill>
                  </a:rPr>
                  <a:t>the</a:t>
                </a:r>
                <a:r>
                  <a:rPr lang="en-US" dirty="0">
                    <a:solidFill>
                      <a:schemeClr val="tx1"/>
                    </a:solidFill>
                  </a:rPr>
                  <a:t> </a:t>
                </a:r>
                <a:r>
                  <a:rPr lang="en-US" spc="-5" dirty="0">
                    <a:solidFill>
                      <a:schemeClr val="tx1"/>
                    </a:solidFill>
                  </a:rPr>
                  <a:t>general</a:t>
                </a:r>
                <a:r>
                  <a:rPr lang="en-US" dirty="0">
                    <a:solidFill>
                      <a:schemeClr val="tx1"/>
                    </a:solidFill>
                  </a:rPr>
                  <a:t> </a:t>
                </a:r>
                <a:r>
                  <a:rPr lang="en-US" spc="-5" dirty="0">
                    <a:solidFill>
                      <a:schemeClr val="tx1"/>
                    </a:solidFill>
                  </a:rPr>
                  <a:t>solution,</a:t>
                </a:r>
                <a:r>
                  <a:rPr lang="en-US" dirty="0">
                    <a:solidFill>
                      <a:schemeClr val="tx1"/>
                    </a:solidFill>
                  </a:rPr>
                  <a:t> </a:t>
                </a:r>
                <a:r>
                  <a:rPr lang="en-US" spc="-10" dirty="0">
                    <a:solidFill>
                      <a:schemeClr val="tx1"/>
                    </a:solidFill>
                  </a:rPr>
                  <a:t>we</a:t>
                </a:r>
                <a:r>
                  <a:rPr lang="en-US" dirty="0">
                    <a:solidFill>
                      <a:schemeClr val="tx1"/>
                    </a:solidFill>
                  </a:rPr>
                  <a:t> </a:t>
                </a:r>
                <a:r>
                  <a:rPr lang="en-US" spc="-5" dirty="0">
                    <a:solidFill>
                      <a:schemeClr val="tx1"/>
                    </a:solidFill>
                  </a:rPr>
                  <a:t>obtain</a:t>
                </a:r>
                <a:r>
                  <a:rPr lang="en-US" dirty="0">
                    <a:solidFill>
                      <a:schemeClr val="tx1"/>
                    </a:solidFill>
                  </a:rPr>
                  <a:t> </a:t>
                </a:r>
                <a:r>
                  <a:rPr lang="en-US" spc="-5" dirty="0">
                    <a:solidFill>
                      <a:schemeClr val="tx1"/>
                    </a:solidFill>
                  </a:rPr>
                  <a:t>a</a:t>
                </a:r>
                <a:r>
                  <a:rPr lang="en-US" dirty="0">
                    <a:solidFill>
                      <a:schemeClr val="tx1"/>
                    </a:solidFill>
                  </a:rPr>
                  <a:t> </a:t>
                </a:r>
                <a:r>
                  <a:rPr lang="en-US" b="1" i="1" spc="-5" dirty="0">
                    <a:solidFill>
                      <a:schemeClr val="tx1"/>
                    </a:solidFill>
                  </a:rPr>
                  <a:t>particular</a:t>
                </a:r>
                <a:r>
                  <a:rPr lang="en-US" b="1" i="1" dirty="0">
                    <a:solidFill>
                      <a:schemeClr val="tx1"/>
                    </a:solidFill>
                  </a:rPr>
                  <a:t> </a:t>
                </a:r>
                <a:r>
                  <a:rPr lang="en-US" b="1" i="1" spc="-5" dirty="0">
                    <a:solidFill>
                      <a:schemeClr val="tx1"/>
                    </a:solidFill>
                  </a:rPr>
                  <a:t>solutio</a:t>
                </a:r>
                <a:r>
                  <a:rPr lang="en-US" b="1" i="1" spc="-15" dirty="0">
                    <a:solidFill>
                      <a:schemeClr val="tx1"/>
                    </a:solidFill>
                  </a:rPr>
                  <a:t>n</a:t>
                </a:r>
                <a:r>
                  <a:rPr lang="en-US" spc="-5" dirty="0">
                    <a:solidFill>
                      <a:schemeClr val="tx1"/>
                    </a:solidFill>
                  </a:rPr>
                  <a:t>.</a:t>
                </a:r>
                <a:r>
                  <a:rPr lang="en-US" dirty="0">
                    <a:solidFill>
                      <a:schemeClr val="tx1"/>
                    </a:solidFill>
                  </a:rPr>
                  <a:t> </a:t>
                </a:r>
                <a:r>
                  <a:rPr lang="en-US" spc="-15"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functio</a:t>
                </a:r>
                <a:r>
                  <a:rPr lang="en-US" spc="-5" dirty="0">
                    <a:solidFill>
                      <a:schemeClr val="tx1"/>
                    </a:solidFill>
                  </a:rPr>
                  <a:t>n</a:t>
                </a:r>
                <a:r>
                  <a:rPr lang="en-US" dirty="0">
                    <a:solidFill>
                      <a:schemeClr val="tx1"/>
                    </a:solidFill>
                  </a:rPr>
                  <a:t> </a:t>
                </a:r>
                <a:r>
                  <a:rPr lang="en-US" i="1" spc="45" dirty="0">
                    <a:solidFill>
                      <a:schemeClr val="tx1"/>
                    </a:solidFill>
                  </a:rPr>
                  <a:t>y</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 </a:t>
                </a:r>
                <a:r>
                  <a:rPr lang="en-US" i="1" spc="-5" dirty="0">
                    <a:solidFill>
                      <a:schemeClr val="tx1"/>
                    </a:solidFill>
                  </a:rPr>
                  <a:t>x</a:t>
                </a:r>
                <a:r>
                  <a:rPr lang="en-US" i="1" spc="55"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3</a:t>
                </a:r>
                <a:r>
                  <a:rPr lang="en-US" i="1" spc="-5" dirty="0">
                    <a:solidFill>
                      <a:schemeClr val="tx1"/>
                    </a:solidFill>
                  </a:rPr>
                  <a:t>e</a:t>
                </a:r>
                <a:r>
                  <a:rPr lang="en-US" i="1" spc="-5" baseline="30000" dirty="0">
                    <a:solidFill>
                      <a:schemeClr val="tx1"/>
                    </a:solidFill>
                  </a:rPr>
                  <a:t>2x</a:t>
                </a:r>
                <a:r>
                  <a:rPr lang="en-US" spc="-25" dirty="0">
                    <a:solidFill>
                      <a:schemeClr val="tx1"/>
                    </a:solidFill>
                  </a:rPr>
                  <a:t>+</a:t>
                </a:r>
                <a:r>
                  <a:rPr lang="en-US" spc="-95" dirty="0">
                    <a:solidFill>
                      <a:schemeClr val="tx1"/>
                    </a:solidFill>
                  </a:rPr>
                  <a:t> </a:t>
                </a:r>
                <a:r>
                  <a:rPr lang="en-US" spc="-5" dirty="0">
                    <a:solidFill>
                      <a:schemeClr val="tx1"/>
                    </a:solidFill>
                  </a:rPr>
                  <a:t>8</a:t>
                </a:r>
                <a:r>
                  <a:rPr lang="en-US" spc="-35" dirty="0">
                    <a:solidFill>
                      <a:schemeClr val="tx1"/>
                    </a:solidFill>
                  </a:rPr>
                  <a:t> </a:t>
                </a:r>
                <a:r>
                  <a:rPr lang="en-US" spc="-5" dirty="0">
                    <a:solidFill>
                      <a:schemeClr val="tx1"/>
                    </a:solidFill>
                  </a:rPr>
                  <a:t>is</a:t>
                </a:r>
                <a:r>
                  <a:rPr lang="en-US" spc="-35"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particular</a:t>
                </a:r>
                <a:r>
                  <a:rPr lang="en-US" spc="-35" dirty="0">
                    <a:solidFill>
                      <a:schemeClr val="tx1"/>
                    </a:solidFill>
                  </a:rPr>
                  <a:t> </a:t>
                </a:r>
                <a:r>
                  <a:rPr lang="en-US" spc="-5" dirty="0">
                    <a:solidFill>
                      <a:schemeClr val="tx1"/>
                    </a:solidFill>
                  </a:rPr>
                  <a:t>solution</a:t>
                </a:r>
                <a:r>
                  <a:rPr lang="en-US" spc="-35" dirty="0">
                    <a:solidFill>
                      <a:schemeClr val="tx1"/>
                    </a:solidFill>
                  </a:rPr>
                  <a:t> </a:t>
                </a:r>
                <a:r>
                  <a:rPr lang="en-US" spc="-5" dirty="0">
                    <a:solidFill>
                      <a:schemeClr val="tx1"/>
                    </a:solidFill>
                  </a:rPr>
                  <a:t>to</a:t>
                </a:r>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𝑑𝑦</m:t>
                        </m:r>
                      </m:num>
                      <m:den>
                        <m:r>
                          <a:rPr lang="en-US" i="1">
                            <a:solidFill>
                              <a:schemeClr val="tx1"/>
                            </a:solidFill>
                            <a:latin typeface="Cambria Math" panose="02040503050406030204" pitchFamily="18" charset="0"/>
                          </a:rPr>
                          <m:t>𝑑𝑥</m:t>
                        </m:r>
                      </m:den>
                    </m:f>
                    <m:r>
                      <a:rPr lang="en-US" i="1">
                        <a:solidFill>
                          <a:schemeClr val="tx1"/>
                        </a:solidFill>
                        <a:latin typeface="Cambria Math" panose="02040503050406030204" pitchFamily="18" charset="0"/>
                      </a:rPr>
                      <m:t>=1−6</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𝑥</m:t>
                        </m:r>
                      </m:sup>
                    </m:sSup>
                    <m:r>
                      <a:rPr lang="en-US" i="1">
                        <a:solidFill>
                          <a:schemeClr val="tx1"/>
                        </a:solidFill>
                        <a:latin typeface="Cambria Math" panose="02040503050406030204" pitchFamily="18" charset="0"/>
                      </a:rPr>
                      <m:t> </m:t>
                    </m:r>
                  </m:oMath>
                </a14:m>
                <a:r>
                  <a:rPr lang="en-US" spc="-5" dirty="0">
                    <a:solidFill>
                      <a:schemeClr val="tx1"/>
                    </a:solidFill>
                  </a:rPr>
                  <a:t>satisfying</a:t>
                </a:r>
                <a:r>
                  <a:rPr lang="en-US" spc="25"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5</a:t>
                </a:r>
                <a:r>
                  <a:rPr lang="en-US" spc="-5" dirty="0">
                    <a:solidFill>
                      <a:schemeClr val="tx1"/>
                    </a:solidFill>
                  </a:rPr>
                  <a:t>.</a:t>
                </a:r>
                <a:r>
                  <a:rPr lang="en-US" spc="-35" dirty="0">
                    <a:solidFill>
                      <a:schemeClr val="tx1"/>
                    </a:solidFill>
                  </a:rPr>
                  <a:t> </a:t>
                </a:r>
              </a:p>
              <a:p>
                <a:pPr marR="5080">
                  <a:lnSpc>
                    <a:spcPct val="100000"/>
                  </a:lnSpc>
                </a:pPr>
                <a:r>
                  <a:rPr lang="en-US" spc="-10" dirty="0">
                    <a:solidFill>
                      <a:schemeClr val="tx1"/>
                    </a:solidFill>
                  </a:rPr>
                  <a:t>A</a:t>
                </a:r>
                <a:r>
                  <a:rPr lang="en-US" spc="-35" dirty="0">
                    <a:solidFill>
                      <a:schemeClr val="tx1"/>
                    </a:solidFill>
                  </a:rPr>
                  <a:t> </a:t>
                </a:r>
                <a:r>
                  <a:rPr lang="en-US" spc="-10" dirty="0">
                    <a:solidFill>
                      <a:schemeClr val="tx1"/>
                    </a:solidFill>
                  </a:rPr>
                  <a:t>condition </a:t>
                </a:r>
                <a:r>
                  <a:rPr lang="en-US" i="1" spc="45" dirty="0">
                    <a:solidFill>
                      <a:schemeClr val="tx1"/>
                    </a:solidFill>
                  </a:rPr>
                  <a:t>y</a:t>
                </a:r>
                <a:r>
                  <a:rPr lang="en-US" spc="20" dirty="0">
                    <a:solidFill>
                      <a:schemeClr val="tx1"/>
                    </a:solidFill>
                  </a:rPr>
                  <a:t>(</a:t>
                </a:r>
                <a:r>
                  <a:rPr lang="en-US" i="1" spc="20" dirty="0">
                    <a:solidFill>
                      <a:schemeClr val="tx1"/>
                    </a:solidFill>
                  </a:rPr>
                  <a:t>x</a:t>
                </a:r>
                <a:r>
                  <a:rPr lang="en-US" spc="67" baseline="-25000" dirty="0">
                    <a:solidFill>
                      <a:schemeClr val="tx1"/>
                    </a:solidFill>
                  </a:rPr>
                  <a:t>0</a:t>
                </a:r>
                <a:r>
                  <a:rPr lang="en-US" spc="-5" dirty="0">
                    <a:solidFill>
                      <a:schemeClr val="tx1"/>
                    </a:solidFill>
                  </a:rPr>
                  <a:t>)</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15" dirty="0">
                    <a:solidFill>
                      <a:schemeClr val="tx1"/>
                    </a:solidFill>
                  </a:rPr>
                  <a:t>y</a:t>
                </a:r>
                <a:r>
                  <a:rPr lang="en-US" baseline="-25000" dirty="0">
                    <a:solidFill>
                      <a:schemeClr val="tx1"/>
                    </a:solidFill>
                  </a:rPr>
                  <a:t>0</a:t>
                </a:r>
                <a:r>
                  <a:rPr lang="en-US" baseline="-11111" dirty="0">
                    <a:solidFill>
                      <a:schemeClr val="tx1"/>
                    </a:solidFill>
                  </a:rPr>
                  <a:t> </a:t>
                </a:r>
                <a:r>
                  <a:rPr lang="en-US" spc="-5" dirty="0">
                    <a:solidFill>
                      <a:schemeClr val="tx1"/>
                    </a:solidFill>
                  </a:rPr>
                  <a:t>for</a:t>
                </a:r>
                <a:r>
                  <a:rPr lang="en-US" spc="5" dirty="0">
                    <a:solidFill>
                      <a:schemeClr val="tx1"/>
                    </a:solidFill>
                  </a:rPr>
                  <a:t> </a:t>
                </a:r>
                <a:r>
                  <a:rPr lang="en-US" spc="-5" dirty="0">
                    <a:solidFill>
                      <a:schemeClr val="tx1"/>
                    </a:solidFill>
                  </a:rPr>
                  <a:t>identifying</a:t>
                </a:r>
                <a:r>
                  <a:rPr lang="en-US" spc="5" dirty="0">
                    <a:solidFill>
                      <a:schemeClr val="tx1"/>
                    </a:solidFill>
                  </a:rPr>
                  <a:t> </a:t>
                </a:r>
                <a:r>
                  <a:rPr lang="en-US" spc="-5" dirty="0">
                    <a:solidFill>
                      <a:schemeClr val="tx1"/>
                    </a:solidFill>
                  </a:rPr>
                  <a:t>a</a:t>
                </a:r>
                <a:r>
                  <a:rPr lang="en-US" spc="5" dirty="0">
                    <a:solidFill>
                      <a:schemeClr val="tx1"/>
                    </a:solidFill>
                  </a:rPr>
                  <a:t> </a:t>
                </a:r>
                <a:r>
                  <a:rPr lang="en-US" spc="-5" dirty="0">
                    <a:solidFill>
                      <a:schemeClr val="tx1"/>
                    </a:solidFill>
                  </a:rPr>
                  <a:t>particular</a:t>
                </a:r>
                <a:r>
                  <a:rPr lang="en-US" spc="10" dirty="0">
                    <a:solidFill>
                      <a:schemeClr val="tx1"/>
                    </a:solidFill>
                  </a:rPr>
                  <a:t> </a:t>
                </a:r>
                <a:r>
                  <a:rPr lang="en-US" spc="-5" dirty="0">
                    <a:solidFill>
                      <a:schemeClr val="tx1"/>
                    </a:solidFill>
                  </a:rPr>
                  <a:t>solution</a:t>
                </a:r>
                <a:r>
                  <a:rPr lang="en-US" spc="5" dirty="0">
                    <a:solidFill>
                      <a:schemeClr val="tx1"/>
                    </a:solidFill>
                  </a:rPr>
                  <a:t> </a:t>
                </a:r>
                <a:r>
                  <a:rPr lang="en-US" spc="-5" dirty="0">
                    <a:solidFill>
                      <a:schemeClr val="tx1"/>
                    </a:solidFill>
                  </a:rPr>
                  <a:t>is</a:t>
                </a:r>
                <a:r>
                  <a:rPr lang="en-US" spc="5" dirty="0">
                    <a:solidFill>
                      <a:schemeClr val="tx1"/>
                    </a:solidFill>
                  </a:rPr>
                  <a:t> </a:t>
                </a:r>
                <a:r>
                  <a:rPr lang="en-US" spc="-5" dirty="0">
                    <a:solidFill>
                      <a:schemeClr val="tx1"/>
                    </a:solidFill>
                  </a:rPr>
                  <a:t>called</a:t>
                </a:r>
                <a:r>
                  <a:rPr lang="en-US" spc="5" dirty="0">
                    <a:solidFill>
                      <a:schemeClr val="tx1"/>
                    </a:solidFill>
                  </a:rPr>
                  <a:t> </a:t>
                </a:r>
                <a:r>
                  <a:rPr lang="en-US" spc="-10" dirty="0">
                    <a:solidFill>
                      <a:schemeClr val="tx1"/>
                    </a:solidFill>
                  </a:rPr>
                  <a:t>a</a:t>
                </a:r>
                <a:r>
                  <a:rPr lang="en-US" spc="-5" dirty="0">
                    <a:solidFill>
                      <a:schemeClr val="tx1"/>
                    </a:solidFill>
                  </a:rPr>
                  <a:t>n</a:t>
                </a:r>
                <a:r>
                  <a:rPr lang="en-US" spc="5" dirty="0">
                    <a:solidFill>
                      <a:schemeClr val="tx1"/>
                    </a:solidFill>
                  </a:rPr>
                  <a:t> </a:t>
                </a:r>
                <a:r>
                  <a:rPr lang="en-US" b="1" spc="-5" dirty="0">
                    <a:solidFill>
                      <a:schemeClr val="tx1"/>
                    </a:solidFill>
                  </a:rPr>
                  <a:t>initial</a:t>
                </a:r>
                <a:r>
                  <a:rPr lang="en-US" b="1" spc="5" dirty="0">
                    <a:solidFill>
                      <a:schemeClr val="tx1"/>
                    </a:solidFill>
                  </a:rPr>
                  <a:t> </a:t>
                </a:r>
                <a:r>
                  <a:rPr lang="en-US" b="1" spc="-5" dirty="0">
                    <a:solidFill>
                      <a:schemeClr val="tx1"/>
                    </a:solidFill>
                  </a:rPr>
                  <a:t>conditio</a:t>
                </a:r>
                <a:r>
                  <a:rPr lang="en-US" b="1" spc="-15" dirty="0">
                    <a:solidFill>
                      <a:schemeClr val="tx1"/>
                    </a:solidFill>
                  </a:rPr>
                  <a:t>n</a:t>
                </a:r>
                <a:r>
                  <a:rPr lang="en-US" spc="-5" dirty="0">
                    <a:solidFill>
                      <a:schemeClr val="tx1"/>
                    </a:solidFill>
                  </a:rPr>
                  <a:t>.</a:t>
                </a:r>
                <a:r>
                  <a:rPr lang="en-US" spc="10" dirty="0">
                    <a:solidFill>
                      <a:schemeClr val="tx1"/>
                    </a:solidFill>
                  </a:rPr>
                  <a:t> </a:t>
                </a:r>
              </a:p>
              <a:p>
                <a:pPr marR="5080">
                  <a:lnSpc>
                    <a:spcPct val="100000"/>
                  </a:lnSpc>
                </a:pPr>
                <a:r>
                  <a:rPr lang="en-US" spc="-10" dirty="0">
                    <a:solidFill>
                      <a:schemeClr val="tx1"/>
                    </a:solidFill>
                  </a:rPr>
                  <a:t>A</a:t>
                </a:r>
                <a:r>
                  <a:rPr lang="en-US" spc="5" dirty="0">
                    <a:solidFill>
                      <a:schemeClr val="tx1"/>
                    </a:solidFill>
                  </a:rPr>
                  <a:t> </a:t>
                </a:r>
                <a:r>
                  <a:rPr lang="en-US" spc="-10" dirty="0">
                    <a:solidFill>
                      <a:schemeClr val="tx1"/>
                    </a:solidFill>
                  </a:rPr>
                  <a:t>problem </a:t>
                </a:r>
                <a:r>
                  <a:rPr lang="en-US" spc="-5" dirty="0">
                    <a:solidFill>
                      <a:schemeClr val="tx1"/>
                    </a:solidFill>
                  </a:rPr>
                  <a:t>consisting</a:t>
                </a:r>
                <a:r>
                  <a:rPr lang="en-US" spc="95" dirty="0">
                    <a:solidFill>
                      <a:schemeClr val="tx1"/>
                    </a:solidFill>
                  </a:rPr>
                  <a:t> </a:t>
                </a:r>
                <a:r>
                  <a:rPr lang="en-US" spc="-10" dirty="0">
                    <a:solidFill>
                      <a:schemeClr val="tx1"/>
                    </a:solidFill>
                  </a:rPr>
                  <a:t>o</a:t>
                </a:r>
                <a:r>
                  <a:rPr lang="en-US" spc="-5" dirty="0">
                    <a:solidFill>
                      <a:schemeClr val="tx1"/>
                    </a:solidFill>
                  </a:rPr>
                  <a:t>f</a:t>
                </a:r>
                <a:r>
                  <a:rPr lang="en-US" spc="100" dirty="0">
                    <a:solidFill>
                      <a:schemeClr val="tx1"/>
                    </a:solidFill>
                  </a:rPr>
                  <a:t> </a:t>
                </a:r>
                <a:r>
                  <a:rPr lang="en-US" spc="-5" dirty="0">
                    <a:solidFill>
                      <a:schemeClr val="tx1"/>
                    </a:solidFill>
                  </a:rPr>
                  <a:t>a</a:t>
                </a:r>
                <a:r>
                  <a:rPr lang="en-US" spc="95" dirty="0">
                    <a:solidFill>
                      <a:schemeClr val="tx1"/>
                    </a:solidFill>
                  </a:rPr>
                  <a:t> </a:t>
                </a:r>
                <a:r>
                  <a:rPr lang="en-US" spc="-5" dirty="0">
                    <a:solidFill>
                      <a:schemeClr val="tx1"/>
                    </a:solidFill>
                  </a:rPr>
                  <a:t>differential</a:t>
                </a:r>
                <a:r>
                  <a:rPr lang="en-US" spc="100" dirty="0">
                    <a:solidFill>
                      <a:schemeClr val="tx1"/>
                    </a:solidFill>
                  </a:rPr>
                  <a:t> </a:t>
                </a:r>
                <a:r>
                  <a:rPr lang="en-US" spc="-5" dirty="0">
                    <a:solidFill>
                      <a:schemeClr val="tx1"/>
                    </a:solidFill>
                  </a:rPr>
                  <a:t>equation</a:t>
                </a:r>
                <a:r>
                  <a:rPr lang="en-US" spc="100" dirty="0">
                    <a:solidFill>
                      <a:schemeClr val="tx1"/>
                    </a:solidFill>
                  </a:rPr>
                  <a:t> </a:t>
                </a:r>
                <a:r>
                  <a:rPr lang="en-US" spc="-5" dirty="0">
                    <a:solidFill>
                      <a:schemeClr val="tx1"/>
                    </a:solidFill>
                  </a:rPr>
                  <a:t>and</a:t>
                </a:r>
                <a:r>
                  <a:rPr lang="en-US" spc="100" dirty="0">
                    <a:solidFill>
                      <a:schemeClr val="tx1"/>
                    </a:solidFill>
                  </a:rPr>
                  <a:t> </a:t>
                </a:r>
                <a:r>
                  <a:rPr lang="en-US" spc="-5" dirty="0">
                    <a:solidFill>
                      <a:schemeClr val="tx1"/>
                    </a:solidFill>
                  </a:rPr>
                  <a:t>an</a:t>
                </a:r>
                <a:r>
                  <a:rPr lang="en-US" spc="100" dirty="0">
                    <a:solidFill>
                      <a:schemeClr val="tx1"/>
                    </a:solidFill>
                  </a:rPr>
                  <a:t> </a:t>
                </a:r>
                <a:r>
                  <a:rPr lang="en-US" spc="-5" dirty="0">
                    <a:solidFill>
                      <a:schemeClr val="tx1"/>
                    </a:solidFill>
                  </a:rPr>
                  <a:t>initial</a:t>
                </a:r>
                <a:r>
                  <a:rPr lang="en-US" spc="100" dirty="0">
                    <a:solidFill>
                      <a:schemeClr val="tx1"/>
                    </a:solidFill>
                  </a:rPr>
                  <a:t> </a:t>
                </a:r>
                <a:r>
                  <a:rPr lang="en-US" spc="-5" dirty="0">
                    <a:solidFill>
                      <a:schemeClr val="tx1"/>
                    </a:solidFill>
                  </a:rPr>
                  <a:t>condition</a:t>
                </a:r>
                <a:r>
                  <a:rPr lang="en-US" spc="100" dirty="0">
                    <a:solidFill>
                      <a:schemeClr val="tx1"/>
                    </a:solidFill>
                  </a:rPr>
                  <a:t> </a:t>
                </a:r>
                <a:r>
                  <a:rPr lang="en-US" spc="-5" dirty="0">
                    <a:solidFill>
                      <a:schemeClr val="tx1"/>
                    </a:solidFill>
                  </a:rPr>
                  <a:t>is</a:t>
                </a:r>
                <a:r>
                  <a:rPr lang="en-US" spc="100" dirty="0">
                    <a:solidFill>
                      <a:schemeClr val="tx1"/>
                    </a:solidFill>
                  </a:rPr>
                  <a:t> </a:t>
                </a:r>
                <a:r>
                  <a:rPr lang="en-US" spc="-5" dirty="0">
                    <a:solidFill>
                      <a:schemeClr val="tx1"/>
                    </a:solidFill>
                  </a:rPr>
                  <a:t>called</a:t>
                </a:r>
                <a:r>
                  <a:rPr lang="en-US" spc="100" dirty="0">
                    <a:solidFill>
                      <a:schemeClr val="tx1"/>
                    </a:solidFill>
                  </a:rPr>
                  <a:t> </a:t>
                </a:r>
                <a:r>
                  <a:rPr lang="en-US" spc="-10" dirty="0">
                    <a:solidFill>
                      <a:schemeClr val="tx1"/>
                    </a:solidFill>
                  </a:rPr>
                  <a:t>a</a:t>
                </a:r>
                <a:r>
                  <a:rPr lang="en-US" spc="-5" dirty="0">
                    <a:solidFill>
                      <a:schemeClr val="tx1"/>
                    </a:solidFill>
                  </a:rPr>
                  <a:t>n</a:t>
                </a:r>
                <a:r>
                  <a:rPr lang="en-US" spc="95" dirty="0">
                    <a:solidFill>
                      <a:schemeClr val="tx1"/>
                    </a:solidFill>
                  </a:rPr>
                  <a:t> </a:t>
                </a:r>
                <a:r>
                  <a:rPr lang="en-US" b="1" i="1" spc="-5" dirty="0">
                    <a:solidFill>
                      <a:schemeClr val="tx1"/>
                    </a:solidFill>
                  </a:rPr>
                  <a:t>Initial</a:t>
                </a:r>
                <a:r>
                  <a:rPr lang="en-US" b="1" i="1" spc="95" dirty="0">
                    <a:solidFill>
                      <a:schemeClr val="tx1"/>
                    </a:solidFill>
                  </a:rPr>
                  <a:t> </a:t>
                </a:r>
                <a:r>
                  <a:rPr lang="en-US" b="1" i="1" spc="-15" dirty="0">
                    <a:solidFill>
                      <a:schemeClr val="tx1"/>
                    </a:solidFill>
                  </a:rPr>
                  <a:t>V</a:t>
                </a:r>
                <a:r>
                  <a:rPr lang="en-US" b="1" i="1" spc="-5" dirty="0">
                    <a:solidFill>
                      <a:schemeClr val="tx1"/>
                    </a:solidFill>
                  </a:rPr>
                  <a:t>alue </a:t>
                </a:r>
                <a:r>
                  <a:rPr lang="en-US" b="1" i="1" spc="-10" dirty="0">
                    <a:solidFill>
                      <a:schemeClr val="tx1"/>
                    </a:solidFill>
                  </a:rPr>
                  <a:t>Problem</a:t>
                </a:r>
                <a:r>
                  <a:rPr lang="en-US" spc="-5" dirty="0">
                    <a:solidFill>
                      <a:schemeClr val="tx1"/>
                    </a:solidFill>
                  </a:rPr>
                  <a:t>.</a:t>
                </a:r>
                <a:endParaRPr lang="en-US" dirty="0">
                  <a:solidFill>
                    <a:schemeClr val="tx1"/>
                  </a:solidFill>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526151" cy="4370567"/>
              </a:xfrm>
              <a:blipFill>
                <a:blip r:embed="rId2"/>
                <a:stretch>
                  <a:fillRect l="-695" t="-976" r="-579"/>
                </a:stretch>
              </a:blipFill>
            </p:spPr>
            <p:txBody>
              <a:bodyPr/>
              <a:lstStyle/>
              <a:p>
                <a:r>
                  <a:rPr lang="en-US">
                    <a:noFill/>
                  </a:rPr>
                  <a:t> </a:t>
                </a:r>
              </a:p>
            </p:txBody>
          </p:sp>
        </mc:Fallback>
      </mc:AlternateContent>
    </p:spTree>
    <p:extLst>
      <p:ext uri="{BB962C8B-B14F-4D97-AF65-F5344CB8AC3E}">
        <p14:creationId xmlns:p14="http://schemas.microsoft.com/office/powerpoint/2010/main" val="4048697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11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923628" cy="4370567"/>
          </a:xfrm>
        </p:spPr>
        <p:txBody>
          <a:bodyPr>
            <a:noAutofit/>
          </a:bodyPr>
          <a:lstStyle/>
          <a:p>
            <a:pPr marL="0" indent="0">
              <a:lnSpc>
                <a:spcPct val="100000"/>
              </a:lnSpc>
              <a:buNone/>
            </a:pPr>
            <a:r>
              <a:rPr lang="en-US" spc="-10" dirty="0">
                <a:latin typeface="Times New Roman"/>
                <a:cs typeface="Times New Roman"/>
              </a:rPr>
              <a:t>Eac</a:t>
            </a:r>
            <a:r>
              <a:rPr lang="en-US" spc="-5" dirty="0">
                <a:latin typeface="Times New Roman"/>
                <a:cs typeface="Times New Roman"/>
              </a:rPr>
              <a:t>h</a:t>
            </a:r>
            <a:r>
              <a:rPr lang="en-US" spc="105" dirty="0">
                <a:latin typeface="Times New Roman"/>
                <a:cs typeface="Times New Roman"/>
              </a:rPr>
              <a:t> </a:t>
            </a:r>
            <a:r>
              <a:rPr lang="en-US" i="1" spc="-15" dirty="0" err="1">
                <a:latin typeface="Times New Roman"/>
                <a:cs typeface="Times New Roman"/>
              </a:rPr>
              <a:t>y</a:t>
            </a:r>
            <a:r>
              <a:rPr lang="en-US" i="1" baseline="-25000" dirty="0" err="1">
                <a:latin typeface="Times New Roman"/>
                <a:cs typeface="Times New Roman"/>
              </a:rPr>
              <a:t>k</a:t>
            </a:r>
            <a:r>
              <a:rPr lang="en-US" i="1" baseline="-11111"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4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40" dirty="0">
                <a:latin typeface="Times New Roman"/>
                <a:cs typeface="Times New Roman"/>
              </a:rPr>
              <a:t> </a:t>
            </a:r>
            <a:r>
              <a:rPr lang="en-US" spc="-10" dirty="0">
                <a:latin typeface="Times New Roman"/>
                <a:cs typeface="Times New Roman"/>
              </a:rPr>
              <a:t>approximatio</a:t>
            </a:r>
            <a:r>
              <a:rPr lang="en-US" spc="-5" dirty="0">
                <a:latin typeface="Times New Roman"/>
                <a:cs typeface="Times New Roman"/>
              </a:rPr>
              <a:t>n</a:t>
            </a:r>
            <a:r>
              <a:rPr lang="en-US" spc="40" dirty="0">
                <a:latin typeface="Times New Roman"/>
                <a:cs typeface="Times New Roman"/>
              </a:rPr>
              <a:t> </a:t>
            </a:r>
            <a:r>
              <a:rPr lang="en-US" spc="-5" dirty="0">
                <a:latin typeface="Times New Roman"/>
                <a:cs typeface="Times New Roman"/>
              </a:rPr>
              <a:t>to</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valu</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4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40" dirty="0">
                <a:latin typeface="Times New Roman"/>
                <a:cs typeface="Times New Roman"/>
              </a:rPr>
              <a:t> </a:t>
            </a:r>
            <a:r>
              <a:rPr lang="en-US" spc="-5" dirty="0">
                <a:latin typeface="Times New Roman"/>
                <a:cs typeface="Times New Roman"/>
              </a:rPr>
              <a:t>s</a:t>
            </a:r>
            <a:r>
              <a:rPr lang="en-US" spc="-10" dirty="0">
                <a:latin typeface="Times New Roman"/>
                <a:cs typeface="Times New Roman"/>
              </a:rPr>
              <a:t>olutio</a:t>
            </a:r>
            <a:r>
              <a:rPr lang="en-US" spc="-5" dirty="0">
                <a:latin typeface="Times New Roman"/>
                <a:cs typeface="Times New Roman"/>
              </a:rPr>
              <a:t>n</a:t>
            </a:r>
            <a:r>
              <a:rPr lang="en-US" spc="40" dirty="0">
                <a:latin typeface="Times New Roman"/>
                <a:cs typeface="Times New Roman"/>
              </a:rPr>
              <a:t> </a:t>
            </a:r>
            <a:r>
              <a:rPr lang="en-US" spc="-5" dirty="0">
                <a:latin typeface="Times New Roman"/>
                <a:cs typeface="Times New Roman"/>
              </a:rPr>
              <a:t>to</a:t>
            </a:r>
            <a:r>
              <a:rPr lang="en-US" spc="4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Initia</a:t>
            </a:r>
            <a:r>
              <a:rPr lang="en-US" spc="-5" dirty="0">
                <a:latin typeface="Times New Roman"/>
                <a:cs typeface="Times New Roman"/>
              </a:rPr>
              <a:t>l</a:t>
            </a:r>
            <a:r>
              <a:rPr lang="en-US" spc="40" dirty="0">
                <a:latin typeface="Times New Roman"/>
                <a:cs typeface="Times New Roman"/>
              </a:rPr>
              <a:t> </a:t>
            </a:r>
            <a:r>
              <a:rPr lang="en-US" spc="-10" dirty="0">
                <a:latin typeface="Times New Roman"/>
                <a:cs typeface="Times New Roman"/>
              </a:rPr>
              <a:t>Valu</a:t>
            </a:r>
            <a:r>
              <a:rPr lang="en-US" spc="-5" dirty="0">
                <a:latin typeface="Times New Roman"/>
                <a:cs typeface="Times New Roman"/>
              </a:rPr>
              <a:t>e</a:t>
            </a:r>
            <a:r>
              <a:rPr lang="en-US" spc="40" dirty="0">
                <a:latin typeface="Times New Roman"/>
                <a:cs typeface="Times New Roman"/>
              </a:rPr>
              <a:t> </a:t>
            </a:r>
            <a:r>
              <a:rPr lang="en-US" spc="-10" dirty="0">
                <a:latin typeface="Times New Roman"/>
                <a:cs typeface="Times New Roman"/>
              </a:rPr>
              <a:t>Problem</a:t>
            </a:r>
            <a:r>
              <a:rPr lang="en-US" spc="40" dirty="0">
                <a:latin typeface="Times New Roman"/>
                <a:cs typeface="Times New Roman"/>
              </a:rPr>
              <a:t> </a:t>
            </a:r>
            <a:r>
              <a:rPr lang="en-US" spc="-10" dirty="0">
                <a:latin typeface="Times New Roman"/>
                <a:cs typeface="Times New Roman"/>
              </a:rPr>
              <a:t>at </a:t>
            </a:r>
            <a:r>
              <a:rPr lang="en-US" i="1" spc="-5" dirty="0" err="1">
                <a:latin typeface="Times New Roman"/>
                <a:cs typeface="Times New Roman"/>
              </a:rPr>
              <a:t>t</a:t>
            </a:r>
            <a:r>
              <a:rPr lang="en-US" i="1" spc="-7" baseline="-25000" dirty="0" err="1">
                <a:latin typeface="Times New Roman"/>
                <a:cs typeface="Times New Roman"/>
              </a:rPr>
              <a:t>k</a:t>
            </a:r>
            <a:r>
              <a:rPr lang="en-US" i="1" spc="-142" baseline="-11111" dirty="0">
                <a:latin typeface="Times New Roman"/>
                <a:cs typeface="Times New Roman"/>
              </a:rPr>
              <a:t> </a:t>
            </a:r>
            <a:r>
              <a:rPr lang="en-US" spc="-5" dirty="0">
                <a:latin typeface="Times New Roman"/>
                <a:cs typeface="Times New Roman"/>
              </a:rPr>
              <a:t>; that is,</a:t>
            </a:r>
            <a:r>
              <a:rPr lang="en-US" spc="60" dirty="0">
                <a:latin typeface="Times New Roman"/>
                <a:cs typeface="Times New Roman"/>
              </a:rPr>
              <a:t> </a:t>
            </a:r>
            <a:r>
              <a:rPr lang="en-US" i="1" spc="-15" dirty="0" err="1">
                <a:latin typeface="Times New Roman"/>
                <a:cs typeface="Times New Roman"/>
              </a:rPr>
              <a:t>y</a:t>
            </a:r>
            <a:r>
              <a:rPr lang="en-US" i="1" baseline="-25000" dirty="0" err="1">
                <a:latin typeface="Times New Roman"/>
                <a:cs typeface="Times New Roman"/>
              </a:rPr>
              <a:t>k</a:t>
            </a:r>
            <a:r>
              <a:rPr lang="en-US" i="1" baseline="-11111"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45" dirty="0">
                <a:latin typeface="Times New Roman"/>
                <a:cs typeface="Times New Roman"/>
              </a:rPr>
              <a:t>y</a:t>
            </a:r>
            <a:r>
              <a:rPr lang="en-US" spc="-5" dirty="0">
                <a:latin typeface="Times New Roman"/>
                <a:cs typeface="Times New Roman"/>
              </a:rPr>
              <a:t>(</a:t>
            </a:r>
            <a:r>
              <a:rPr lang="en-US" i="1" spc="-5" dirty="0" err="1">
                <a:latin typeface="Times New Roman"/>
                <a:cs typeface="Times New Roman"/>
              </a:rPr>
              <a:t>t</a:t>
            </a:r>
            <a:r>
              <a:rPr lang="en-US" i="1" baseline="-25000" dirty="0" err="1">
                <a:latin typeface="Times New Roman"/>
                <a:cs typeface="Times New Roman"/>
              </a:rPr>
              <a:t>k</a:t>
            </a:r>
            <a:r>
              <a:rPr lang="en-US" i="1" spc="-142" baseline="-11111" dirty="0">
                <a:latin typeface="Times New Roman"/>
                <a:cs typeface="Times New Roman"/>
              </a:rPr>
              <a:t> </a:t>
            </a:r>
            <a:r>
              <a:rPr lang="en-US" spc="-5" dirty="0">
                <a:latin typeface="Times New Roman"/>
                <a:cs typeface="Times New Roman"/>
              </a:rPr>
              <a:t>). </a:t>
            </a:r>
            <a:r>
              <a:rPr lang="en-US" spc="-15" dirty="0">
                <a:latin typeface="Times New Roman"/>
                <a:cs typeface="Times New Roman"/>
              </a:rPr>
              <a:t>S</a:t>
            </a:r>
            <a:r>
              <a:rPr lang="en-US" spc="-5" dirty="0">
                <a:latin typeface="Times New Roman"/>
                <a:cs typeface="Times New Roman"/>
              </a:rPr>
              <a:t>tarting </a:t>
            </a:r>
            <a:r>
              <a:rPr lang="en-US" spc="-15" dirty="0">
                <a:latin typeface="Times New Roman"/>
                <a:cs typeface="Times New Roman"/>
              </a:rPr>
              <a:t>w</a:t>
            </a:r>
            <a:r>
              <a:rPr lang="en-US" spc="-5" dirty="0">
                <a:latin typeface="Times New Roman"/>
                <a:cs typeface="Times New Roman"/>
              </a:rPr>
              <a:t>ith the initial value</a:t>
            </a:r>
            <a:r>
              <a:rPr lang="en-US" spc="60" dirty="0">
                <a:latin typeface="Times New Roman"/>
                <a:cs typeface="Times New Roman"/>
              </a:rPr>
              <a:t> </a:t>
            </a:r>
            <a:r>
              <a:rPr lang="en-US" i="1" spc="-15" dirty="0">
                <a:latin typeface="Times New Roman"/>
                <a:cs typeface="Times New Roman"/>
              </a:rPr>
              <a:t>y</a:t>
            </a:r>
            <a:r>
              <a:rPr lang="en-US" baseline="-25000" dirty="0">
                <a:latin typeface="Times New Roman"/>
                <a:cs typeface="Times New Roman"/>
              </a:rPr>
              <a:t>0</a:t>
            </a:r>
            <a:r>
              <a:rPr lang="en-US" baseline="-11111"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45" dirty="0">
                <a:latin typeface="Times New Roman"/>
                <a:cs typeface="Times New Roman"/>
              </a:rPr>
              <a:t>y</a:t>
            </a:r>
            <a:r>
              <a:rPr lang="en-US" spc="-5" dirty="0">
                <a:latin typeface="Times New Roman"/>
                <a:cs typeface="Times New Roman"/>
              </a:rPr>
              <a:t>(</a:t>
            </a:r>
            <a:r>
              <a:rPr lang="en-US" i="1" spc="-5" dirty="0">
                <a:latin typeface="Times New Roman"/>
                <a:cs typeface="Times New Roman"/>
              </a:rPr>
              <a:t>t</a:t>
            </a:r>
            <a:r>
              <a:rPr lang="en-US" spc="67" baseline="-25000" dirty="0">
                <a:latin typeface="Times New Roman"/>
                <a:cs typeface="Times New Roman"/>
              </a:rPr>
              <a:t>0</a:t>
            </a:r>
            <a:r>
              <a:rPr lang="en-US" spc="-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compute</a:t>
            </a:r>
            <a:endParaRPr lang="en-US" dirty="0">
              <a:latin typeface="Times New Roman"/>
              <a:cs typeface="Times New Roman"/>
            </a:endParaRPr>
          </a:p>
          <a:p>
            <a:pPr marL="0" indent="0" algn="ctr">
              <a:lnSpc>
                <a:spcPct val="100000"/>
              </a:lnSpc>
              <a:spcBef>
                <a:spcPts val="785"/>
              </a:spcBef>
              <a:buNone/>
              <a:tabLst>
                <a:tab pos="1258570" algn="l"/>
                <a:tab pos="2501265" algn="l"/>
              </a:tabLst>
            </a:pPr>
            <a:r>
              <a:rPr lang="en-US" i="1" spc="-15" dirty="0">
                <a:latin typeface="Times New Roman"/>
                <a:cs typeface="Times New Roman"/>
              </a:rPr>
              <a:t>y</a:t>
            </a:r>
            <a:r>
              <a:rPr lang="en-US" baseline="-11111" dirty="0">
                <a:latin typeface="Times New Roman"/>
                <a:cs typeface="Times New Roman"/>
              </a:rPr>
              <a:t>1 </a:t>
            </a:r>
            <a:r>
              <a:rPr lang="en-US" spc="-25" dirty="0">
                <a:latin typeface="Lucida Sans Unicode"/>
                <a:cs typeface="Lucida Sans Unicode"/>
              </a:rPr>
              <a:t>=</a:t>
            </a:r>
            <a:r>
              <a:rPr lang="en-US" spc="20" dirty="0">
                <a:latin typeface="Lucida Sans Unicode"/>
                <a:cs typeface="Lucida Sans Unicode"/>
              </a:rPr>
              <a:t> </a:t>
            </a:r>
            <a:r>
              <a:rPr lang="en-US" i="1" spc="-15" dirty="0">
                <a:latin typeface="Times New Roman"/>
                <a:cs typeface="Times New Roman"/>
              </a:rPr>
              <a:t>y</a:t>
            </a:r>
            <a:r>
              <a:rPr lang="en-US" baseline="-11111" dirty="0">
                <a:latin typeface="Times New Roman"/>
                <a:cs typeface="Times New Roman"/>
              </a:rPr>
              <a:t>0</a:t>
            </a:r>
            <a:r>
              <a:rPr lang="en-US" spc="120" baseline="-11111" dirty="0">
                <a:latin typeface="Times New Roman"/>
                <a:cs typeface="Times New Roman"/>
              </a:rPr>
              <a:t> </a:t>
            </a:r>
            <a:r>
              <a:rPr lang="en-US" spc="-25" dirty="0">
                <a:latin typeface="Lucida Sans Unicode"/>
                <a:cs typeface="Lucida Sans Unicode"/>
              </a:rPr>
              <a:t>+</a:t>
            </a:r>
            <a:r>
              <a:rPr lang="en-US" spc="-90" dirty="0">
                <a:latin typeface="Lucida Sans Unicode"/>
                <a:cs typeface="Lucida Sans Unicode"/>
              </a:rPr>
              <a:t> </a:t>
            </a:r>
            <a:r>
              <a:rPr lang="en-US" i="1" spc="110" dirty="0" err="1">
                <a:latin typeface="Times New Roman"/>
                <a:cs typeface="Times New Roman"/>
              </a:rPr>
              <a:t>h</a:t>
            </a:r>
            <a:r>
              <a:rPr lang="en-US" i="1" spc="-10" dirty="0" err="1">
                <a:latin typeface="Times New Roman"/>
                <a:cs typeface="Times New Roman"/>
              </a:rPr>
              <a:t>F</a:t>
            </a:r>
            <a:r>
              <a:rPr lang="en-US" i="1" spc="-160" dirty="0">
                <a:latin typeface="Times New Roman"/>
                <a:cs typeface="Times New Roman"/>
              </a:rPr>
              <a:t> </a:t>
            </a:r>
            <a:r>
              <a:rPr lang="en-US" spc="-5" dirty="0">
                <a:latin typeface="Times New Roman"/>
                <a:cs typeface="Times New Roman"/>
              </a:rPr>
              <a:t>(</a:t>
            </a:r>
            <a:r>
              <a:rPr lang="en-US" i="1" spc="-5" dirty="0">
                <a:latin typeface="Times New Roman"/>
                <a:cs typeface="Times New Roman"/>
              </a:rPr>
              <a:t>t</a:t>
            </a:r>
            <a:r>
              <a:rPr lang="en-US" spc="67" baseline="-11111" dirty="0">
                <a:latin typeface="Times New Roman"/>
                <a:cs typeface="Times New Roman"/>
              </a:rPr>
              <a:t>0</a:t>
            </a:r>
            <a:r>
              <a:rPr lang="en-US" spc="-5" dirty="0">
                <a:latin typeface="Times New Roman"/>
                <a:cs typeface="Times New Roman"/>
              </a:rPr>
              <a:t>,</a:t>
            </a:r>
            <a:r>
              <a:rPr lang="en-US" spc="-25" dirty="0">
                <a:latin typeface="Times New Roman"/>
                <a:cs typeface="Times New Roman"/>
              </a:rPr>
              <a:t> </a:t>
            </a:r>
            <a:r>
              <a:rPr lang="en-US" i="1" spc="-15" dirty="0">
                <a:latin typeface="Times New Roman"/>
                <a:cs typeface="Times New Roman"/>
              </a:rPr>
              <a:t>y</a:t>
            </a:r>
            <a:r>
              <a:rPr lang="en-US" spc="75" baseline="-11111" dirty="0">
                <a:latin typeface="Times New Roman"/>
                <a:cs typeface="Times New Roman"/>
              </a:rPr>
              <a:t>0</a:t>
            </a:r>
            <a:r>
              <a:rPr lang="en-US" spc="-5" dirty="0">
                <a:latin typeface="Times New Roman"/>
                <a:cs typeface="Times New Roman"/>
              </a:rPr>
              <a:t>),</a:t>
            </a:r>
            <a:r>
              <a:rPr lang="en-US" dirty="0">
                <a:latin typeface="Times New Roman"/>
                <a:cs typeface="Times New Roman"/>
              </a:rPr>
              <a:t>	</a:t>
            </a:r>
            <a:r>
              <a:rPr lang="en-US" i="1" spc="-15" dirty="0">
                <a:latin typeface="Times New Roman"/>
                <a:cs typeface="Times New Roman"/>
              </a:rPr>
              <a:t>y</a:t>
            </a:r>
            <a:r>
              <a:rPr lang="en-US" baseline="-11111" dirty="0">
                <a:latin typeface="Times New Roman"/>
                <a:cs typeface="Times New Roman"/>
              </a:rPr>
              <a:t>2 </a:t>
            </a:r>
            <a:r>
              <a:rPr lang="en-US" spc="-25" dirty="0">
                <a:latin typeface="Lucida Sans Unicode"/>
                <a:cs typeface="Lucida Sans Unicode"/>
              </a:rPr>
              <a:t>=</a:t>
            </a:r>
            <a:r>
              <a:rPr lang="en-US" spc="20" dirty="0">
                <a:latin typeface="Lucida Sans Unicode"/>
                <a:cs typeface="Lucida Sans Unicode"/>
              </a:rPr>
              <a:t> </a:t>
            </a:r>
            <a:r>
              <a:rPr lang="en-US" i="1" spc="-15" dirty="0">
                <a:latin typeface="Times New Roman"/>
                <a:cs typeface="Times New Roman"/>
              </a:rPr>
              <a:t>y</a:t>
            </a:r>
            <a:r>
              <a:rPr lang="en-US" baseline="-11111" dirty="0">
                <a:latin typeface="Times New Roman"/>
                <a:cs typeface="Times New Roman"/>
              </a:rPr>
              <a:t>1</a:t>
            </a:r>
            <a:r>
              <a:rPr lang="en-US" spc="120" baseline="-11111" dirty="0">
                <a:latin typeface="Times New Roman"/>
                <a:cs typeface="Times New Roman"/>
              </a:rPr>
              <a:t> </a:t>
            </a:r>
            <a:r>
              <a:rPr lang="en-US" spc="-25" dirty="0">
                <a:latin typeface="Lucida Sans Unicode"/>
                <a:cs typeface="Lucida Sans Unicode"/>
              </a:rPr>
              <a:t>+</a:t>
            </a:r>
            <a:r>
              <a:rPr lang="en-US" spc="-90" dirty="0">
                <a:latin typeface="Lucida Sans Unicode"/>
                <a:cs typeface="Lucida Sans Unicode"/>
              </a:rPr>
              <a:t> </a:t>
            </a:r>
            <a:r>
              <a:rPr lang="en-US" i="1" spc="110" dirty="0" err="1">
                <a:latin typeface="Times New Roman"/>
                <a:cs typeface="Times New Roman"/>
              </a:rPr>
              <a:t>h</a:t>
            </a:r>
            <a:r>
              <a:rPr lang="en-US" i="1" spc="-10" dirty="0" err="1">
                <a:latin typeface="Times New Roman"/>
                <a:cs typeface="Times New Roman"/>
              </a:rPr>
              <a:t>F</a:t>
            </a:r>
            <a:r>
              <a:rPr lang="en-US" i="1" spc="-160" dirty="0">
                <a:latin typeface="Times New Roman"/>
                <a:cs typeface="Times New Roman"/>
              </a:rPr>
              <a:t> </a:t>
            </a:r>
            <a:r>
              <a:rPr lang="en-US" spc="-5" dirty="0">
                <a:latin typeface="Times New Roman"/>
                <a:cs typeface="Times New Roman"/>
              </a:rPr>
              <a:t>(</a:t>
            </a:r>
            <a:r>
              <a:rPr lang="en-US" i="1" spc="-5" dirty="0">
                <a:latin typeface="Times New Roman"/>
                <a:cs typeface="Times New Roman"/>
              </a:rPr>
              <a:t>t</a:t>
            </a:r>
            <a:r>
              <a:rPr lang="en-US" spc="67" baseline="-11111" dirty="0">
                <a:latin typeface="Times New Roman"/>
                <a:cs typeface="Times New Roman"/>
              </a:rPr>
              <a:t>1</a:t>
            </a:r>
            <a:r>
              <a:rPr lang="en-US" spc="-5" dirty="0">
                <a:latin typeface="Times New Roman"/>
                <a:cs typeface="Times New Roman"/>
              </a:rPr>
              <a:t>,</a:t>
            </a:r>
            <a:r>
              <a:rPr lang="en-US" spc="-25" dirty="0">
                <a:latin typeface="Times New Roman"/>
                <a:cs typeface="Times New Roman"/>
              </a:rPr>
              <a:t> </a:t>
            </a:r>
            <a:r>
              <a:rPr lang="en-US" i="1" spc="-15" dirty="0">
                <a:latin typeface="Times New Roman"/>
                <a:cs typeface="Times New Roman"/>
              </a:rPr>
              <a:t>y</a:t>
            </a:r>
            <a:r>
              <a:rPr lang="en-US" spc="75" baseline="-11111" dirty="0">
                <a:latin typeface="Times New Roman"/>
                <a:cs typeface="Times New Roman"/>
              </a:rPr>
              <a:t>1</a:t>
            </a:r>
            <a:r>
              <a:rPr lang="en-US" spc="-5" dirty="0">
                <a:latin typeface="Times New Roman"/>
                <a:cs typeface="Times New Roman"/>
              </a:rPr>
              <a:t>), </a:t>
            </a:r>
            <a:r>
              <a:rPr lang="en-US" spc="-10" dirty="0">
                <a:latin typeface="Times New Roman"/>
                <a:cs typeface="Times New Roman"/>
              </a:rPr>
              <a:t>etc.</a:t>
            </a:r>
            <a:endParaRPr lang="en-US" dirty="0">
              <a:latin typeface="Times New Roman"/>
              <a:cs typeface="Times New Roman"/>
            </a:endParaRPr>
          </a:p>
          <a:p>
            <a:pPr marL="0" indent="0">
              <a:lnSpc>
                <a:spcPct val="100000"/>
              </a:lnSpc>
              <a:spcBef>
                <a:spcPts val="785"/>
              </a:spcBef>
              <a:buNone/>
            </a:pPr>
            <a:r>
              <a:rPr lang="en-US" spc="-15" dirty="0">
                <a:latin typeface="Times New Roman"/>
                <a:cs typeface="Times New Roman"/>
              </a:rPr>
              <a:t>W</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connec</a:t>
            </a:r>
            <a:r>
              <a:rPr lang="en-US" spc="-5" dirty="0">
                <a:latin typeface="Times New Roman"/>
                <a:cs typeface="Times New Roman"/>
              </a:rPr>
              <a:t>t</a:t>
            </a:r>
            <a:r>
              <a:rPr lang="en-US" spc="8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point</a:t>
            </a:r>
            <a:r>
              <a:rPr lang="en-US" spc="-5" dirty="0">
                <a:latin typeface="Times New Roman"/>
                <a:cs typeface="Times New Roman"/>
              </a:rPr>
              <a:t>s</a:t>
            </a:r>
            <a:r>
              <a:rPr lang="en-US" spc="75" dirty="0">
                <a:latin typeface="Times New Roman"/>
                <a:cs typeface="Times New Roman"/>
              </a:rPr>
              <a:t> </a:t>
            </a:r>
            <a:r>
              <a:rPr lang="en-US" spc="-5" dirty="0">
                <a:latin typeface="Times New Roman"/>
                <a:cs typeface="Times New Roman"/>
              </a:rPr>
              <a:t>(</a:t>
            </a:r>
            <a:r>
              <a:rPr lang="en-US" i="1" spc="-5" dirty="0" err="1">
                <a:latin typeface="Times New Roman"/>
                <a:cs typeface="Times New Roman"/>
              </a:rPr>
              <a:t>t</a:t>
            </a:r>
            <a:r>
              <a:rPr lang="en-US" i="1" baseline="-25000" dirty="0" err="1">
                <a:latin typeface="Times New Roman"/>
                <a:cs typeface="Times New Roman"/>
              </a:rPr>
              <a:t>k</a:t>
            </a:r>
            <a:r>
              <a:rPr lang="en-US" i="1" spc="-142" baseline="-25000" dirty="0">
                <a:latin typeface="Times New Roman"/>
                <a:cs typeface="Times New Roman"/>
              </a:rPr>
              <a:t> </a:t>
            </a:r>
            <a:r>
              <a:rPr lang="en-US" spc="-5" dirty="0">
                <a:latin typeface="Times New Roman"/>
                <a:cs typeface="Times New Roman"/>
              </a:rPr>
              <a:t>,</a:t>
            </a:r>
            <a:r>
              <a:rPr lang="en-US" spc="-25" dirty="0">
                <a:latin typeface="Times New Roman"/>
                <a:cs typeface="Times New Roman"/>
              </a:rPr>
              <a:t> </a:t>
            </a:r>
            <a:r>
              <a:rPr lang="en-US" i="1" spc="-15" dirty="0" err="1">
                <a:latin typeface="Times New Roman"/>
                <a:cs typeface="Times New Roman"/>
              </a:rPr>
              <a:t>y</a:t>
            </a:r>
            <a:r>
              <a:rPr lang="en-US" i="1" baseline="-25000" dirty="0" err="1">
                <a:latin typeface="Times New Roman"/>
                <a:cs typeface="Times New Roman"/>
              </a:rPr>
              <a:t>k</a:t>
            </a:r>
            <a:r>
              <a:rPr lang="en-US" i="1" spc="-142" baseline="-11111" dirty="0">
                <a:latin typeface="Times New Roman"/>
                <a:cs typeface="Times New Roman"/>
              </a:rPr>
              <a:t> </a:t>
            </a:r>
            <a:r>
              <a:rPr lang="en-US" spc="-5" dirty="0">
                <a:latin typeface="Times New Roman"/>
                <a:cs typeface="Times New Roman"/>
              </a:rPr>
              <a:t>)</a:t>
            </a:r>
            <a:r>
              <a:rPr lang="en-US" spc="7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75" dirty="0">
                <a:latin typeface="Times New Roman"/>
                <a:cs typeface="Times New Roman"/>
              </a:rPr>
              <a:t> </a:t>
            </a:r>
            <a:r>
              <a:rPr lang="en-US" spc="-10" dirty="0">
                <a:latin typeface="Times New Roman"/>
                <a:cs typeface="Times New Roman"/>
              </a:rPr>
              <a:t>segment</a:t>
            </a:r>
            <a:r>
              <a:rPr lang="en-US" spc="-5" dirty="0">
                <a:latin typeface="Times New Roman"/>
                <a:cs typeface="Times New Roman"/>
              </a:rPr>
              <a:t>s</a:t>
            </a:r>
            <a:r>
              <a:rPr lang="en-US" spc="75" dirty="0">
                <a:latin typeface="Times New Roman"/>
                <a:cs typeface="Times New Roman"/>
              </a:rPr>
              <a:t> </a:t>
            </a:r>
            <a:r>
              <a:rPr lang="en-US" spc="-5" dirty="0">
                <a:latin typeface="Times New Roman"/>
                <a:cs typeface="Times New Roman"/>
              </a:rPr>
              <a:t>to</a:t>
            </a:r>
            <a:r>
              <a:rPr lang="en-US" spc="75" dirty="0">
                <a:latin typeface="Times New Roman"/>
                <a:cs typeface="Times New Roman"/>
              </a:rPr>
              <a:t> </a:t>
            </a:r>
            <a:r>
              <a:rPr lang="en-US" spc="-10" dirty="0">
                <a:latin typeface="Times New Roman"/>
                <a:cs typeface="Times New Roman"/>
              </a:rPr>
              <a:t>obtai</a:t>
            </a:r>
            <a:r>
              <a:rPr lang="en-US" spc="-5" dirty="0">
                <a:latin typeface="Times New Roman"/>
                <a:cs typeface="Times New Roman"/>
              </a:rPr>
              <a:t>n</a:t>
            </a:r>
            <a:r>
              <a:rPr lang="en-US" spc="7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75" dirty="0">
                <a:latin typeface="Times New Roman"/>
                <a:cs typeface="Times New Roman"/>
              </a:rPr>
              <a:t> </a:t>
            </a:r>
            <a:r>
              <a:rPr lang="en-US" spc="-10" dirty="0">
                <a:latin typeface="Times New Roman"/>
                <a:cs typeface="Times New Roman"/>
              </a:rPr>
              <a:t>approximatio</a:t>
            </a:r>
            <a:r>
              <a:rPr lang="en-US" spc="-5" dirty="0">
                <a:latin typeface="Times New Roman"/>
                <a:cs typeface="Times New Roman"/>
              </a:rPr>
              <a:t>n</a:t>
            </a:r>
            <a:r>
              <a:rPr lang="en-US" spc="80" dirty="0">
                <a:latin typeface="Times New Roman"/>
                <a:cs typeface="Times New Roman"/>
              </a:rPr>
              <a:t> </a:t>
            </a:r>
            <a:r>
              <a:rPr lang="en-US" spc="-5" dirty="0">
                <a:latin typeface="Times New Roman"/>
                <a:cs typeface="Times New Roman"/>
              </a:rPr>
              <a:t>to</a:t>
            </a:r>
            <a:r>
              <a:rPr lang="en-US" spc="7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75" dirty="0">
                <a:latin typeface="Times New Roman"/>
                <a:cs typeface="Times New Roman"/>
              </a:rPr>
              <a:t> </a:t>
            </a:r>
            <a:r>
              <a:rPr lang="en-US" spc="-10" dirty="0">
                <a:latin typeface="Times New Roman"/>
                <a:cs typeface="Times New Roman"/>
              </a:rPr>
              <a:t>grap</a:t>
            </a:r>
            <a:r>
              <a:rPr lang="en-US" spc="-5" dirty="0">
                <a:latin typeface="Times New Roman"/>
                <a:cs typeface="Times New Roman"/>
              </a:rPr>
              <a:t>h</a:t>
            </a:r>
            <a:r>
              <a:rPr lang="en-US" spc="75" dirty="0">
                <a:latin typeface="Times New Roman"/>
                <a:cs typeface="Times New Roman"/>
              </a:rPr>
              <a:t> </a:t>
            </a:r>
            <a:r>
              <a:rPr lang="en-US" spc="-10" dirty="0">
                <a:latin typeface="Times New Roman"/>
                <a:cs typeface="Times New Roman"/>
              </a:rPr>
              <a:t>of </a:t>
            </a:r>
            <a:r>
              <a:rPr lang="en-US" i="1" spc="45" dirty="0">
                <a:latin typeface="Times New Roman"/>
                <a:cs typeface="Times New Roman"/>
              </a:rPr>
              <a:t>y</a:t>
            </a:r>
            <a:r>
              <a:rPr lang="en-US" spc="-5" dirty="0">
                <a:latin typeface="Times New Roman"/>
                <a:cs typeface="Times New Roman"/>
              </a:rPr>
              <a:t>(</a:t>
            </a:r>
            <a:r>
              <a:rPr lang="en-US" i="1" spc="-5" dirty="0">
                <a:latin typeface="Times New Roman"/>
                <a:cs typeface="Times New Roman"/>
              </a:rPr>
              <a:t>t</a:t>
            </a:r>
            <a:r>
              <a:rPr lang="en-US" spc="-5" dirty="0">
                <a:latin typeface="Times New Roman"/>
                <a:cs typeface="Times New Roman"/>
              </a:rPr>
              <a:t>) (Figure </a:t>
            </a:r>
            <a:r>
              <a:rPr lang="en-US" spc="-10" dirty="0">
                <a:latin typeface="Times New Roman"/>
                <a:cs typeface="Times New Roman"/>
              </a:rPr>
              <a:t>7</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p:pic>
        <p:nvPicPr>
          <p:cNvPr id="5" name="Picture 2" descr="The slope field shows an example of Euler's Method, where the line segments connect from one point to the next by traveling along the line indicated by the slope field. The line is not a necessarily an integral curve, but it provides a connected set of linear approximations to one. The t axis is labeled with t subscript 0, t subscript 0 plus h,  t subscript 0 plus 2h,  t subscript 0 plus 3h,  t subscript 0 plus 4h,  t subscript 0 plus 5h spaced at even intervals representing h. The slope field consists of slope lines along each t value throughout  quadrant 1. A slope line has a marking at the point (t subscript 0, y subscript 0), joined by a line segment with positive slope to a point marked at point (t subscript 1, y subscript 1) on a slope line, joined to a slope line with a negative slope line segment at a marked point at (t subscript 2, y subscript 2), joined to a fourth slope line with a negative slope at a point marked (t subscript 3, y subscript 3), joined to a fifth slope line with negative slope at a point marked (t subscript 4, y subscript 4), then joined to a sixth marked point at (t subscript 5, y subscript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2820" y="2139885"/>
            <a:ext cx="4171921" cy="450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814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12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10" dirty="0">
                    <a:solidFill>
                      <a:schemeClr val="tx1"/>
                    </a:solidFill>
                  </a:rPr>
                  <a:t>Use</a:t>
                </a:r>
                <a:r>
                  <a:rPr lang="en-US" spc="65" dirty="0">
                    <a:solidFill>
                      <a:schemeClr val="tx1"/>
                    </a:solidFill>
                  </a:rPr>
                  <a:t> </a:t>
                </a:r>
                <a:r>
                  <a:rPr lang="en-US" spc="-15" dirty="0">
                    <a:solidFill>
                      <a:schemeClr val="tx1"/>
                    </a:solidFill>
                  </a:rPr>
                  <a:t>E</a:t>
                </a:r>
                <a:r>
                  <a:rPr lang="en-US" spc="-5" dirty="0">
                    <a:solidFill>
                      <a:schemeClr val="tx1"/>
                    </a:solidFill>
                  </a:rPr>
                  <a:t>uler’s</a:t>
                </a:r>
                <a:r>
                  <a:rPr lang="en-US" spc="65" dirty="0">
                    <a:solidFill>
                      <a:schemeClr val="tx1"/>
                    </a:solidFill>
                  </a:rPr>
                  <a:t> </a:t>
                </a:r>
                <a:r>
                  <a:rPr lang="en-US" spc="-10" dirty="0">
                    <a:solidFill>
                      <a:schemeClr val="tx1"/>
                    </a:solidFill>
                  </a:rPr>
                  <a:t>Method</a:t>
                </a:r>
                <a:r>
                  <a:rPr lang="en-US" spc="65" dirty="0">
                    <a:solidFill>
                      <a:schemeClr val="tx1"/>
                    </a:solidFill>
                  </a:rPr>
                  <a:t> </a:t>
                </a:r>
                <a:r>
                  <a:rPr lang="en-US" spc="-5" dirty="0">
                    <a:solidFill>
                      <a:schemeClr val="tx1"/>
                    </a:solidFill>
                  </a:rPr>
                  <a:t>with</a:t>
                </a:r>
                <a:r>
                  <a:rPr lang="en-US" spc="65" dirty="0">
                    <a:solidFill>
                      <a:schemeClr val="tx1"/>
                    </a:solidFill>
                  </a:rPr>
                  <a:t> </a:t>
                </a:r>
                <a:r>
                  <a:rPr lang="en-US" spc="-5" dirty="0">
                    <a:solidFill>
                      <a:schemeClr val="tx1"/>
                    </a:solidFill>
                  </a:rPr>
                  <a:t>time</a:t>
                </a:r>
                <a:r>
                  <a:rPr lang="en-US" spc="65" dirty="0">
                    <a:solidFill>
                      <a:schemeClr val="tx1"/>
                    </a:solidFill>
                  </a:rPr>
                  <a:t> </a:t>
                </a:r>
                <a:r>
                  <a:rPr lang="en-US" spc="-5" dirty="0">
                    <a:solidFill>
                      <a:schemeClr val="tx1"/>
                    </a:solidFill>
                  </a:rPr>
                  <a:t>step</a:t>
                </a:r>
                <a:r>
                  <a:rPr lang="en-US" spc="70" dirty="0">
                    <a:solidFill>
                      <a:schemeClr val="tx1"/>
                    </a:solidFill>
                  </a:rPr>
                  <a:t> </a:t>
                </a:r>
                <a:r>
                  <a:rPr lang="en-US" i="1" spc="-5" dirty="0">
                    <a:solidFill>
                      <a:schemeClr val="tx1"/>
                    </a:solidFill>
                  </a:rPr>
                  <a:t>h</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0.2</a:t>
                </a:r>
                <a:r>
                  <a:rPr lang="en-US" spc="65" dirty="0">
                    <a:solidFill>
                      <a:schemeClr val="tx1"/>
                    </a:solidFill>
                  </a:rPr>
                  <a:t> </a:t>
                </a:r>
                <a:r>
                  <a:rPr lang="en-US" spc="-10" dirty="0">
                    <a:solidFill>
                      <a:schemeClr val="tx1"/>
                    </a:solidFill>
                  </a:rPr>
                  <a:t>an</a:t>
                </a:r>
                <a:r>
                  <a:rPr lang="en-US" spc="-5" dirty="0">
                    <a:solidFill>
                      <a:schemeClr val="tx1"/>
                    </a:solidFill>
                  </a:rPr>
                  <a:t>d</a:t>
                </a:r>
                <a:r>
                  <a:rPr lang="en-US" spc="65" dirty="0">
                    <a:solidFill>
                      <a:schemeClr val="tx1"/>
                    </a:solidFill>
                  </a:rPr>
                  <a:t> </a:t>
                </a:r>
                <a:r>
                  <a:rPr lang="en-US" i="1" spc="-5" dirty="0">
                    <a:solidFill>
                      <a:schemeClr val="tx1"/>
                    </a:solidFill>
                  </a:rPr>
                  <a:t>n</a:t>
                </a:r>
                <a:r>
                  <a:rPr lang="en-US" i="1" spc="70"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4</a:t>
                </a:r>
                <a:r>
                  <a:rPr lang="en-US" spc="65" dirty="0">
                    <a:solidFill>
                      <a:schemeClr val="tx1"/>
                    </a:solidFill>
                  </a:rPr>
                  <a:t> </a:t>
                </a:r>
                <a:r>
                  <a:rPr lang="en-US" spc="-5" dirty="0">
                    <a:solidFill>
                      <a:schemeClr val="tx1"/>
                    </a:solidFill>
                  </a:rPr>
                  <a:t>steps</a:t>
                </a:r>
                <a:r>
                  <a:rPr lang="en-US" spc="65" dirty="0">
                    <a:solidFill>
                      <a:schemeClr val="tx1"/>
                    </a:solidFill>
                  </a:rPr>
                  <a:t> </a:t>
                </a:r>
                <a:r>
                  <a:rPr lang="en-US" spc="-5" dirty="0">
                    <a:solidFill>
                      <a:schemeClr val="tx1"/>
                    </a:solidFill>
                  </a:rPr>
                  <a:t>to</a:t>
                </a:r>
                <a:r>
                  <a:rPr lang="en-US" spc="65" dirty="0">
                    <a:solidFill>
                      <a:schemeClr val="tx1"/>
                    </a:solidFill>
                  </a:rPr>
                  <a:t> </a:t>
                </a:r>
                <a:r>
                  <a:rPr lang="en-US" spc="-5" dirty="0">
                    <a:solidFill>
                      <a:schemeClr val="tx1"/>
                    </a:solidFill>
                  </a:rPr>
                  <a:t>approximate the solution </a:t>
                </a:r>
                <a:r>
                  <a:rPr lang="en-US" spc="-10" dirty="0">
                    <a:solidFill>
                      <a:schemeClr val="tx1"/>
                    </a:solidFill>
                  </a:rPr>
                  <a:t>o</a:t>
                </a:r>
                <a:r>
                  <a:rPr lang="en-US" spc="-5" dirty="0">
                    <a:solidFill>
                      <a:schemeClr val="tx1"/>
                    </a:solidFill>
                  </a:rPr>
                  <a:t>f</a:t>
                </a:r>
                <a:r>
                  <a:rPr lang="en-US" dirty="0">
                    <a:solidFill>
                      <a:schemeClr val="tx1"/>
                    </a:solidFill>
                  </a:rPr>
                  <a:t> </a:t>
                </a:r>
                <a14:m>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𝑑𝑦</m:t>
                        </m:r>
                      </m:num>
                      <m:den>
                        <m:r>
                          <a:rPr lang="en-US" b="0" i="1" smtClean="0">
                            <a:solidFill>
                              <a:schemeClr val="tx1"/>
                            </a:solidFill>
                            <a:latin typeface="Cambria Math" panose="02040503050406030204" pitchFamily="18" charset="0"/>
                            <a:cs typeface="Times New Roman"/>
                          </a:rPr>
                          <m:t>𝑑𝑡</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𝑦</m:t>
                    </m:r>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𝑡</m:t>
                        </m:r>
                      </m:e>
                      <m:sup>
                        <m:r>
                          <a:rPr lang="en-US" b="0" i="1" smtClean="0">
                            <a:solidFill>
                              <a:schemeClr val="tx1"/>
                            </a:solidFill>
                            <a:latin typeface="Cambria Math" panose="02040503050406030204" pitchFamily="18" charset="0"/>
                            <a:cs typeface="Times New Roman"/>
                          </a:rPr>
                          <m:t>2</m:t>
                        </m:r>
                      </m:sup>
                    </m:sSup>
                  </m:oMath>
                </a14:m>
                <a:r>
                  <a:rPr lang="en-US" spc="60"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3 </a:t>
                </a:r>
                <a:r>
                  <a:rPr lang="en-US" spc="-10" dirty="0">
                    <a:solidFill>
                      <a:schemeClr val="tx1"/>
                    </a:solidFill>
                  </a:rPr>
                  <a:t>a</a:t>
                </a:r>
                <a:r>
                  <a:rPr lang="en-US" spc="-5" dirty="0">
                    <a:solidFill>
                      <a:schemeClr val="tx1"/>
                    </a:solidFill>
                  </a:rPr>
                  <a:t>t </a:t>
                </a:r>
                <a:r>
                  <a:rPr lang="en-US" i="1" spc="-5" dirty="0">
                    <a:solidFill>
                      <a:schemeClr val="tx1"/>
                    </a:solidFill>
                  </a:rPr>
                  <a:t>t</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10" dirty="0">
                    <a:solidFill>
                      <a:schemeClr val="tx1"/>
                    </a:solidFill>
                  </a:rPr>
                  <a:t>2</a:t>
                </a:r>
                <a:r>
                  <a:rPr lang="en-US" spc="-5" dirty="0">
                    <a:solidFill>
                      <a:schemeClr val="tx1"/>
                    </a:solidFill>
                  </a:rPr>
                  <a:t>, 0.</a:t>
                </a:r>
                <a:r>
                  <a:rPr lang="en-US" spc="-10" dirty="0">
                    <a:solidFill>
                      <a:schemeClr val="tx1"/>
                    </a:solidFill>
                  </a:rPr>
                  <a:t>4</a:t>
                </a:r>
                <a:r>
                  <a:rPr lang="en-US" spc="-5" dirty="0">
                    <a:solidFill>
                      <a:schemeClr val="tx1"/>
                    </a:solidFill>
                  </a:rPr>
                  <a:t>,</a:t>
                </a:r>
                <a:r>
                  <a:rPr lang="en-US" dirty="0">
                    <a:solidFill>
                      <a:schemeClr val="tx1"/>
                    </a:solidFill>
                  </a:rPr>
                  <a:t> </a:t>
                </a:r>
                <a:r>
                  <a:rPr lang="en-US" spc="-5" dirty="0">
                    <a:solidFill>
                      <a:schemeClr val="tx1"/>
                    </a:solidFill>
                  </a:rPr>
                  <a:t>0.</a:t>
                </a:r>
                <a:r>
                  <a:rPr lang="en-US" spc="-10" dirty="0">
                    <a:solidFill>
                      <a:schemeClr val="tx1"/>
                    </a:solidFill>
                  </a:rPr>
                  <a:t>6</a:t>
                </a:r>
                <a:r>
                  <a:rPr lang="en-US" spc="-5" dirty="0">
                    <a:solidFill>
                      <a:schemeClr val="tx1"/>
                    </a:solidFill>
                  </a:rPr>
                  <a:t>, </a:t>
                </a:r>
                <a:r>
                  <a:rPr lang="en-US" spc="-10" dirty="0">
                    <a:solidFill>
                      <a:schemeClr val="tx1"/>
                    </a:solidFill>
                  </a:rPr>
                  <a:t>an</a:t>
                </a:r>
                <a:r>
                  <a:rPr lang="en-US" spc="-5" dirty="0">
                    <a:solidFill>
                      <a:schemeClr val="tx1"/>
                    </a:solidFill>
                  </a:rPr>
                  <a:t>d 0.</a:t>
                </a:r>
                <a:r>
                  <a:rPr lang="en-US" spc="-10" dirty="0">
                    <a:solidFill>
                      <a:schemeClr val="tx1"/>
                    </a:solidFill>
                  </a:rPr>
                  <a:t>8</a:t>
                </a:r>
                <a:r>
                  <a:rPr lang="en-US" spc="-5" dirty="0">
                    <a:solidFill>
                      <a:schemeClr val="tx1"/>
                    </a:solidFill>
                  </a:rPr>
                  <a:t>.</a:t>
                </a:r>
              </a:p>
              <a:p>
                <a:pPr marL="0" indent="0" algn="just">
                  <a:lnSpc>
                    <a:spcPct val="100000"/>
                  </a:lnSpc>
                  <a:spcBef>
                    <a:spcPts val="350"/>
                  </a:spcBef>
                  <a:buNone/>
                </a:pPr>
                <a:r>
                  <a:rPr lang="en-US" b="1" spc="-5" dirty="0">
                    <a:solidFill>
                      <a:schemeClr val="tx1"/>
                    </a:solidFill>
                  </a:rPr>
                  <a:t>Solution </a:t>
                </a:r>
                <a:r>
                  <a:rPr lang="en-US" spc="-15" dirty="0">
                    <a:solidFill>
                      <a:schemeClr val="tx1"/>
                    </a:solidFill>
                  </a:rPr>
                  <a:t>Ou</a:t>
                </a:r>
                <a:r>
                  <a:rPr lang="en-US" spc="-5" dirty="0">
                    <a:solidFill>
                      <a:schemeClr val="tx1"/>
                    </a:solidFill>
                  </a:rPr>
                  <a:t>r</a:t>
                </a:r>
                <a:r>
                  <a:rPr lang="en-US" spc="85" dirty="0">
                    <a:solidFill>
                      <a:schemeClr val="tx1"/>
                    </a:solidFill>
                  </a:rPr>
                  <a:t> </a:t>
                </a:r>
                <a:r>
                  <a:rPr lang="en-US" spc="-5" dirty="0">
                    <a:solidFill>
                      <a:schemeClr val="tx1"/>
                    </a:solidFill>
                  </a:rPr>
                  <a:t>i</a:t>
                </a:r>
                <a:r>
                  <a:rPr lang="en-US" spc="-10" dirty="0">
                    <a:solidFill>
                      <a:schemeClr val="tx1"/>
                    </a:solidFill>
                  </a:rPr>
                  <a:t>nitia</a:t>
                </a:r>
                <a:r>
                  <a:rPr lang="en-US" spc="-5" dirty="0">
                    <a:solidFill>
                      <a:schemeClr val="tx1"/>
                    </a:solidFill>
                  </a:rPr>
                  <a:t>l</a:t>
                </a:r>
                <a:r>
                  <a:rPr lang="en-US" spc="85" dirty="0">
                    <a:solidFill>
                      <a:schemeClr val="tx1"/>
                    </a:solidFill>
                  </a:rPr>
                  <a:t> </a:t>
                </a:r>
                <a:r>
                  <a:rPr lang="en-US" spc="-10" dirty="0">
                    <a:solidFill>
                      <a:schemeClr val="tx1"/>
                    </a:solidFill>
                  </a:rPr>
                  <a:t>valu</a:t>
                </a:r>
                <a:r>
                  <a:rPr lang="en-US" spc="-5" dirty="0">
                    <a:solidFill>
                      <a:schemeClr val="tx1"/>
                    </a:solidFill>
                  </a:rPr>
                  <a:t>e</a:t>
                </a:r>
                <a:r>
                  <a:rPr lang="en-US" spc="85" dirty="0">
                    <a:solidFill>
                      <a:schemeClr val="tx1"/>
                    </a:solidFill>
                  </a:rPr>
                  <a:t> </a:t>
                </a:r>
                <a:r>
                  <a:rPr lang="en-US" spc="-10" dirty="0">
                    <a:solidFill>
                      <a:schemeClr val="tx1"/>
                    </a:solidFill>
                  </a:rPr>
                  <a:t>a</a:t>
                </a:r>
                <a:r>
                  <a:rPr lang="en-US" spc="-5" dirty="0">
                    <a:solidFill>
                      <a:schemeClr val="tx1"/>
                    </a:solidFill>
                  </a:rPr>
                  <a:t>t</a:t>
                </a:r>
                <a:r>
                  <a:rPr lang="en-US" spc="85" dirty="0">
                    <a:solidFill>
                      <a:schemeClr val="tx1"/>
                    </a:solidFill>
                  </a:rPr>
                  <a:t> </a:t>
                </a:r>
                <a:r>
                  <a:rPr lang="en-US" i="1" spc="-5" dirty="0">
                    <a:solidFill>
                      <a:schemeClr val="tx1"/>
                    </a:solidFill>
                  </a:rPr>
                  <a:t>t</a:t>
                </a:r>
                <a:r>
                  <a:rPr lang="en-US" baseline="-25000" dirty="0">
                    <a:solidFill>
                      <a:schemeClr val="tx1"/>
                    </a:solidFill>
                  </a:rPr>
                  <a:t>0</a:t>
                </a:r>
                <a:r>
                  <a:rPr lang="en-US" baseline="-11111"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85" dirty="0">
                    <a:solidFill>
                      <a:schemeClr val="tx1"/>
                    </a:solidFill>
                  </a:rPr>
                  <a:t> </a:t>
                </a:r>
                <a:r>
                  <a:rPr lang="en-US" spc="-5" dirty="0">
                    <a:solidFill>
                      <a:schemeClr val="tx1"/>
                    </a:solidFill>
                  </a:rPr>
                  <a:t>is</a:t>
                </a:r>
                <a:r>
                  <a:rPr lang="en-US" dirty="0">
                    <a:solidFill>
                      <a:schemeClr val="tx1"/>
                    </a:solidFill>
                  </a:rPr>
                  <a:t> </a:t>
                </a:r>
                <a:r>
                  <a:rPr lang="en-US" i="1" spc="-15" dirty="0">
                    <a:solidFill>
                      <a:schemeClr val="tx1"/>
                    </a:solidFill>
                  </a:rPr>
                  <a:t>y</a:t>
                </a:r>
                <a:r>
                  <a:rPr lang="en-US" baseline="-25000" dirty="0">
                    <a:solidFill>
                      <a:schemeClr val="tx1"/>
                    </a:solidFill>
                  </a:rPr>
                  <a:t>0</a:t>
                </a:r>
                <a:r>
                  <a:rPr lang="en-US" baseline="-11111"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3</a:t>
                </a:r>
                <a:r>
                  <a:rPr lang="en-US" spc="-5" dirty="0">
                    <a:solidFill>
                      <a:schemeClr val="tx1"/>
                    </a:solidFill>
                  </a:rPr>
                  <a:t>.</a:t>
                </a:r>
                <a:r>
                  <a:rPr lang="en-US" spc="85" dirty="0">
                    <a:solidFill>
                      <a:schemeClr val="tx1"/>
                    </a:solidFill>
                  </a:rPr>
                  <a:t> </a:t>
                </a:r>
                <a:r>
                  <a:rPr lang="en-US" spc="-15" dirty="0">
                    <a:solidFill>
                      <a:schemeClr val="tx1"/>
                    </a:solidFill>
                  </a:rPr>
                  <a:t>Th</a:t>
                </a:r>
                <a:r>
                  <a:rPr lang="en-US" spc="-5" dirty="0">
                    <a:solidFill>
                      <a:schemeClr val="tx1"/>
                    </a:solidFill>
                  </a:rPr>
                  <a:t>e</a:t>
                </a:r>
                <a:r>
                  <a:rPr lang="en-US" spc="85" dirty="0">
                    <a:solidFill>
                      <a:schemeClr val="tx1"/>
                    </a:solidFill>
                  </a:rPr>
                  <a:t> </a:t>
                </a:r>
                <a:r>
                  <a:rPr lang="en-US" spc="-10" dirty="0">
                    <a:solidFill>
                      <a:schemeClr val="tx1"/>
                    </a:solidFill>
                  </a:rPr>
                  <a:t>tim</a:t>
                </a:r>
                <a:r>
                  <a:rPr lang="en-US" spc="-5" dirty="0">
                    <a:solidFill>
                      <a:schemeClr val="tx1"/>
                    </a:solidFill>
                  </a:rPr>
                  <a:t>e</a:t>
                </a:r>
                <a:r>
                  <a:rPr lang="en-US" spc="85" dirty="0">
                    <a:solidFill>
                      <a:schemeClr val="tx1"/>
                    </a:solidFill>
                  </a:rPr>
                  <a:t> </a:t>
                </a:r>
                <a:r>
                  <a:rPr lang="en-US" spc="-10" dirty="0">
                    <a:solidFill>
                      <a:schemeClr val="tx1"/>
                    </a:solidFill>
                  </a:rPr>
                  <a:t>value</a:t>
                </a:r>
                <a:r>
                  <a:rPr lang="en-US" spc="-5" dirty="0">
                    <a:solidFill>
                      <a:schemeClr val="tx1"/>
                    </a:solidFill>
                  </a:rPr>
                  <a:t>s</a:t>
                </a:r>
                <a:r>
                  <a:rPr lang="en-US" spc="85" dirty="0">
                    <a:solidFill>
                      <a:schemeClr val="tx1"/>
                    </a:solidFill>
                  </a:rPr>
                  <a:t> </a:t>
                </a:r>
                <a:r>
                  <a:rPr lang="en-US" spc="-10" dirty="0">
                    <a:solidFill>
                      <a:schemeClr val="tx1"/>
                    </a:solidFill>
                  </a:rPr>
                  <a:t>ar</a:t>
                </a:r>
                <a:r>
                  <a:rPr lang="en-US" spc="-5" dirty="0">
                    <a:solidFill>
                      <a:schemeClr val="tx1"/>
                    </a:solidFill>
                  </a:rPr>
                  <a:t>e</a:t>
                </a:r>
                <a:r>
                  <a:rPr lang="en-US" spc="85" dirty="0">
                    <a:solidFill>
                      <a:schemeClr val="tx1"/>
                    </a:solidFill>
                  </a:rPr>
                  <a:t> </a:t>
                </a:r>
                <a:r>
                  <a:rPr lang="en-US" i="1" spc="-5" dirty="0">
                    <a:solidFill>
                      <a:schemeClr val="tx1"/>
                    </a:solidFill>
                  </a:rPr>
                  <a:t>t</a:t>
                </a:r>
                <a:r>
                  <a:rPr lang="en-US" baseline="-25000" dirty="0">
                    <a:solidFill>
                      <a:schemeClr val="tx1"/>
                    </a:solidFill>
                  </a:rPr>
                  <a:t>1</a:t>
                </a:r>
                <a:r>
                  <a:rPr lang="en-US" baseline="-11111"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10" dirty="0">
                    <a:solidFill>
                      <a:schemeClr val="tx1"/>
                    </a:solidFill>
                  </a:rPr>
                  <a:t>2</a:t>
                </a:r>
                <a:r>
                  <a:rPr lang="en-US" spc="-5" dirty="0">
                    <a:solidFill>
                      <a:schemeClr val="tx1"/>
                    </a:solidFill>
                  </a:rPr>
                  <a:t>,</a:t>
                </a:r>
                <a:r>
                  <a:rPr lang="en-US" spc="85" dirty="0">
                    <a:solidFill>
                      <a:schemeClr val="tx1"/>
                    </a:solidFill>
                  </a:rPr>
                  <a:t> </a:t>
                </a:r>
                <a:r>
                  <a:rPr lang="en-US" i="1" spc="-5" dirty="0">
                    <a:solidFill>
                      <a:schemeClr val="tx1"/>
                    </a:solidFill>
                  </a:rPr>
                  <a:t>t</a:t>
                </a:r>
                <a:r>
                  <a:rPr lang="en-US" baseline="-25000" dirty="0">
                    <a:solidFill>
                      <a:schemeClr val="tx1"/>
                    </a:solidFill>
                  </a:rPr>
                  <a:t>2</a:t>
                </a:r>
                <a:r>
                  <a:rPr lang="en-US" baseline="-11111" dirty="0">
                    <a:solidFill>
                      <a:schemeClr val="tx1"/>
                    </a:solidFill>
                  </a:rPr>
                  <a:t> </a:t>
                </a:r>
                <a:r>
                  <a:rPr lang="en-US" spc="-25" dirty="0">
                    <a:solidFill>
                      <a:schemeClr val="tx1"/>
                    </a:solidFill>
                  </a:rPr>
                  <a:t>=</a:t>
                </a:r>
                <a:r>
                  <a:rPr lang="en-US" spc="-45" dirty="0">
                    <a:solidFill>
                      <a:schemeClr val="tx1"/>
                    </a:solidFill>
                  </a:rPr>
                  <a:t> </a:t>
                </a:r>
                <a:r>
                  <a:rPr lang="en-US" spc="-5" dirty="0">
                    <a:solidFill>
                      <a:schemeClr val="tx1"/>
                    </a:solidFill>
                  </a:rPr>
                  <a:t>0.</a:t>
                </a:r>
                <a:r>
                  <a:rPr lang="en-US" spc="-10" dirty="0">
                    <a:solidFill>
                      <a:schemeClr val="tx1"/>
                    </a:solidFill>
                  </a:rPr>
                  <a:t>4</a:t>
                </a:r>
                <a:r>
                  <a:rPr lang="en-US" spc="-5" dirty="0">
                    <a:solidFill>
                      <a:schemeClr val="tx1"/>
                    </a:solidFill>
                  </a:rPr>
                  <a:t>,</a:t>
                </a:r>
                <a:endParaRPr lang="en-US" dirty="0">
                  <a:solidFill>
                    <a:schemeClr val="tx1"/>
                  </a:solidFill>
                </a:endParaRPr>
              </a:p>
              <a:p>
                <a:pPr marL="12065" indent="0">
                  <a:lnSpc>
                    <a:spcPct val="100000"/>
                  </a:lnSpc>
                  <a:spcBef>
                    <a:spcPts val="130"/>
                  </a:spcBef>
                  <a:buNone/>
                </a:pPr>
                <a:r>
                  <a:rPr lang="en-US" i="1" spc="-5" dirty="0">
                    <a:solidFill>
                      <a:schemeClr val="tx1"/>
                    </a:solidFill>
                  </a:rPr>
                  <a:t>t</a:t>
                </a:r>
                <a:r>
                  <a:rPr lang="en-US" spc="-7" baseline="-25000" dirty="0">
                    <a:solidFill>
                      <a:schemeClr val="tx1"/>
                    </a:solidFill>
                  </a:rPr>
                  <a:t>3 </a:t>
                </a:r>
                <a:r>
                  <a:rPr lang="en-US" spc="-25" dirty="0">
                    <a:solidFill>
                      <a:schemeClr val="tx1"/>
                    </a:solidFill>
                  </a:rPr>
                  <a:t>=</a:t>
                </a:r>
                <a:r>
                  <a:rPr lang="en-US" spc="-40" dirty="0">
                    <a:solidFill>
                      <a:schemeClr val="tx1"/>
                    </a:solidFill>
                  </a:rPr>
                  <a:t> </a:t>
                </a:r>
                <a:r>
                  <a:rPr lang="en-US" spc="-5" dirty="0">
                    <a:solidFill>
                      <a:schemeClr val="tx1"/>
                    </a:solidFill>
                  </a:rPr>
                  <a:t>0.</a:t>
                </a:r>
                <a:r>
                  <a:rPr lang="en-US" spc="-10" dirty="0">
                    <a:solidFill>
                      <a:schemeClr val="tx1"/>
                    </a:solidFill>
                  </a:rPr>
                  <a:t>6</a:t>
                </a:r>
                <a:r>
                  <a:rPr lang="en-US" spc="-5" dirty="0">
                    <a:solidFill>
                      <a:schemeClr val="tx1"/>
                    </a:solidFill>
                  </a:rPr>
                  <a:t>, </a:t>
                </a:r>
                <a:r>
                  <a:rPr lang="en-US" spc="-10" dirty="0">
                    <a:solidFill>
                      <a:schemeClr val="tx1"/>
                    </a:solidFill>
                  </a:rPr>
                  <a:t>an</a:t>
                </a:r>
                <a:r>
                  <a:rPr lang="en-US" spc="-5" dirty="0">
                    <a:solidFill>
                      <a:schemeClr val="tx1"/>
                    </a:solidFill>
                  </a:rPr>
                  <a:t>d </a:t>
                </a:r>
                <a:r>
                  <a:rPr lang="en-US" i="1" spc="-5" dirty="0">
                    <a:solidFill>
                      <a:schemeClr val="tx1"/>
                    </a:solidFill>
                  </a:rPr>
                  <a:t>t</a:t>
                </a:r>
                <a:r>
                  <a:rPr lang="en-US" baseline="-25000" dirty="0">
                    <a:solidFill>
                      <a:schemeClr val="tx1"/>
                    </a:solidFill>
                  </a:rPr>
                  <a:t>4</a:t>
                </a:r>
                <a:r>
                  <a:rPr lang="en-US" baseline="-11111"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10" dirty="0">
                    <a:solidFill>
                      <a:schemeClr val="tx1"/>
                    </a:solidFill>
                  </a:rPr>
                  <a:t>8</a:t>
                </a:r>
                <a:r>
                  <a:rPr lang="en-US" spc="-5" dirty="0">
                    <a:solidFill>
                      <a:schemeClr val="tx1"/>
                    </a:solidFill>
                  </a:rPr>
                  <a:t>. </a:t>
                </a:r>
                <a:r>
                  <a:rPr lang="en-US" spc="-10" dirty="0">
                    <a:solidFill>
                      <a:schemeClr val="tx1"/>
                    </a:solidFill>
                  </a:rPr>
                  <a:t>We</a:t>
                </a:r>
                <a:r>
                  <a:rPr lang="en-US" spc="-5" dirty="0">
                    <a:solidFill>
                      <a:schemeClr val="tx1"/>
                    </a:solidFill>
                  </a:rPr>
                  <a:t> </a:t>
                </a:r>
                <a:r>
                  <a:rPr lang="en-US" spc="-10" dirty="0">
                    <a:solidFill>
                      <a:schemeClr val="tx1"/>
                    </a:solidFill>
                  </a:rPr>
                  <a:t>u</a:t>
                </a:r>
                <a:r>
                  <a:rPr lang="en-US" spc="-5" dirty="0">
                    <a:solidFill>
                      <a:schemeClr val="tx1"/>
                    </a:solidFill>
                  </a:rPr>
                  <a:t>se </a:t>
                </a:r>
                <a:r>
                  <a:rPr lang="en-US" spc="-15" dirty="0">
                    <a:solidFill>
                      <a:schemeClr val="tx1"/>
                    </a:solidFill>
                  </a:rPr>
                  <a:t>Eq</a:t>
                </a:r>
                <a:r>
                  <a:rPr lang="en-US" spc="-5" dirty="0">
                    <a:solidFill>
                      <a:schemeClr val="tx1"/>
                    </a:solidFill>
                  </a:rPr>
                  <a:t>. (</a:t>
                </a:r>
                <a:r>
                  <a:rPr lang="en-US" spc="-10" dirty="0">
                    <a:solidFill>
                      <a:schemeClr val="tx1"/>
                    </a:solidFill>
                  </a:rPr>
                  <a:t>3</a:t>
                </a:r>
                <a:r>
                  <a:rPr lang="en-US" spc="-5" dirty="0">
                    <a:solidFill>
                      <a:schemeClr val="tx1"/>
                    </a:solidFill>
                  </a:rPr>
                  <a:t>) </a:t>
                </a:r>
                <a:r>
                  <a:rPr lang="en-US" spc="-15" dirty="0">
                    <a:solidFill>
                      <a:schemeClr val="tx1"/>
                    </a:solidFill>
                  </a:rPr>
                  <a:t>w</a:t>
                </a:r>
                <a:r>
                  <a:rPr lang="en-US" spc="-5" dirty="0">
                    <a:solidFill>
                      <a:schemeClr val="tx1"/>
                    </a:solidFill>
                  </a:rPr>
                  <a:t>ith</a:t>
                </a:r>
                <a:r>
                  <a:rPr lang="en-US" spc="65" dirty="0">
                    <a:solidFill>
                      <a:schemeClr val="tx1"/>
                    </a:solidFill>
                  </a:rPr>
                  <a:t> </a:t>
                </a:r>
                <a:r>
                  <a:rPr lang="en-US" i="1" spc="-10" dirty="0">
                    <a:solidFill>
                      <a:schemeClr val="tx1"/>
                    </a:solidFill>
                  </a:rPr>
                  <a:t>F</a:t>
                </a:r>
                <a:r>
                  <a:rPr lang="en-US" i="1" spc="-160" dirty="0">
                    <a:solidFill>
                      <a:schemeClr val="tx1"/>
                    </a:solidFill>
                  </a:rPr>
                  <a:t> </a:t>
                </a:r>
                <a:r>
                  <a:rPr lang="en-US" spc="-5" dirty="0">
                    <a:solidFill>
                      <a:schemeClr val="tx1"/>
                    </a:solidFill>
                  </a:rPr>
                  <a:t>(</a:t>
                </a:r>
                <a:r>
                  <a:rPr lang="en-US" i="1" spc="-5" dirty="0">
                    <a:solidFill>
                      <a:schemeClr val="tx1"/>
                    </a:solidFill>
                  </a:rPr>
                  <a:t>t</a:t>
                </a:r>
                <a:r>
                  <a:rPr lang="en-US" i="1" spc="-160" dirty="0">
                    <a:solidFill>
                      <a:schemeClr val="tx1"/>
                    </a:solidFill>
                  </a:rPr>
                  <a:t> </a:t>
                </a:r>
                <a:r>
                  <a:rPr lang="en-US" spc="-5" dirty="0">
                    <a:solidFill>
                      <a:schemeClr val="tx1"/>
                    </a:solidFill>
                  </a:rPr>
                  <a:t>,</a:t>
                </a:r>
                <a:r>
                  <a:rPr lang="en-US" spc="-25" dirty="0">
                    <a:solidFill>
                      <a:schemeClr val="tx1"/>
                    </a:solidFill>
                  </a:rPr>
                  <a:t> </a:t>
                </a:r>
                <a:r>
                  <a:rPr lang="en-US" i="1" spc="45" dirty="0">
                    <a:solidFill>
                      <a:schemeClr val="tx1"/>
                    </a:solidFill>
                  </a:rPr>
                  <a:t>y</a:t>
                </a:r>
                <a:r>
                  <a:rPr lang="en-US" spc="-5" dirty="0">
                    <a:solidFill>
                      <a:schemeClr val="tx1"/>
                    </a:solidFill>
                  </a:rPr>
                  <a:t>)</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5" dirty="0">
                    <a:solidFill>
                      <a:schemeClr val="tx1"/>
                    </a:solidFill>
                  </a:rPr>
                  <a:t>y</a:t>
                </a:r>
                <a:r>
                  <a:rPr lang="en-US" i="1" spc="20" dirty="0">
                    <a:solidFill>
                      <a:schemeClr val="tx1"/>
                    </a:solidFill>
                  </a:rPr>
                  <a:t> </a:t>
                </a:r>
                <a:r>
                  <a:rPr lang="en-US" spc="-25" dirty="0">
                    <a:solidFill>
                      <a:schemeClr val="tx1"/>
                    </a:solidFill>
                  </a:rPr>
                  <a:t>−</a:t>
                </a:r>
                <a:r>
                  <a:rPr lang="en-US" spc="-95" dirty="0">
                    <a:solidFill>
                      <a:schemeClr val="tx1"/>
                    </a:solidFill>
                  </a:rPr>
                  <a:t> </a:t>
                </a:r>
                <a:r>
                  <a:rPr lang="en-US" i="1" spc="-5" dirty="0">
                    <a:solidFill>
                      <a:schemeClr val="tx1"/>
                    </a:solidFill>
                  </a:rPr>
                  <a:t>t</a:t>
                </a:r>
                <a:r>
                  <a:rPr lang="en-US" i="1" spc="-160" dirty="0">
                    <a:solidFill>
                      <a:schemeClr val="tx1"/>
                    </a:solidFill>
                  </a:rPr>
                  <a:t> </a:t>
                </a:r>
                <a:r>
                  <a:rPr lang="en-US" baseline="25925" dirty="0">
                    <a:solidFill>
                      <a:schemeClr val="tx1"/>
                    </a:solidFill>
                  </a:rPr>
                  <a:t>2 </a:t>
                </a:r>
                <a:r>
                  <a:rPr lang="en-US" spc="-5" dirty="0">
                    <a:solidFill>
                      <a:schemeClr val="tx1"/>
                    </a:solidFill>
                  </a:rPr>
                  <a:t>to calculate</a:t>
                </a:r>
                <a:endParaRPr lang="en-US" dirty="0">
                  <a:solidFill>
                    <a:schemeClr val="tx1"/>
                  </a:solidFill>
                </a:endParaRPr>
              </a:p>
              <a:p>
                <a:pPr marL="703580" indent="-342900">
                  <a:lnSpc>
                    <a:spcPct val="100000"/>
                  </a:lnSpc>
                  <a:spcBef>
                    <a:spcPts val="785"/>
                  </a:spcBef>
                </a:pPr>
                <a:r>
                  <a:rPr lang="en-US" i="1" spc="45" dirty="0">
                    <a:solidFill>
                      <a:schemeClr val="tx1"/>
                    </a:solidFill>
                  </a:rPr>
                  <a:t>y</a:t>
                </a:r>
                <a:r>
                  <a:rPr lang="en-US" spc="-5" dirty="0">
                    <a:solidFill>
                      <a:schemeClr val="tx1"/>
                    </a:solidFill>
                  </a:rPr>
                  <a:t>(0.2)</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15" dirty="0">
                    <a:solidFill>
                      <a:schemeClr val="tx1"/>
                    </a:solidFill>
                  </a:rPr>
                  <a:t>y</a:t>
                </a:r>
                <a:r>
                  <a:rPr lang="en-US" baseline="-25000" dirty="0">
                    <a:solidFill>
                      <a:schemeClr val="tx1"/>
                    </a:solidFill>
                  </a:rPr>
                  <a:t>1</a:t>
                </a:r>
                <a:r>
                  <a:rPr lang="en-US" baseline="-11111" dirty="0">
                    <a:solidFill>
                      <a:schemeClr val="tx1"/>
                    </a:solidFill>
                  </a:rPr>
                  <a:t> </a:t>
                </a:r>
                <a:r>
                  <a:rPr lang="en-US" spc="-25" dirty="0">
                    <a:solidFill>
                      <a:schemeClr val="tx1"/>
                    </a:solidFill>
                  </a:rPr>
                  <a:t>=</a:t>
                </a:r>
                <a:r>
                  <a:rPr lang="en-US" spc="20" dirty="0">
                    <a:solidFill>
                      <a:schemeClr val="tx1"/>
                    </a:solidFill>
                  </a:rPr>
                  <a:t> </a:t>
                </a:r>
                <a:r>
                  <a:rPr lang="en-US" i="1" spc="-15" dirty="0">
                    <a:solidFill>
                      <a:schemeClr val="tx1"/>
                    </a:solidFill>
                  </a:rPr>
                  <a:t>y</a:t>
                </a:r>
                <a:r>
                  <a:rPr lang="en-US" baseline="-25000" dirty="0">
                    <a:solidFill>
                      <a:schemeClr val="tx1"/>
                    </a:solidFill>
                  </a:rPr>
                  <a:t>0</a:t>
                </a:r>
                <a:r>
                  <a:rPr lang="en-US" spc="120" baseline="-11111" dirty="0">
                    <a:solidFill>
                      <a:schemeClr val="tx1"/>
                    </a:solidFill>
                  </a:rPr>
                  <a:t> </a:t>
                </a:r>
                <a:r>
                  <a:rPr lang="en-US" spc="-25" dirty="0">
                    <a:solidFill>
                      <a:schemeClr val="tx1"/>
                    </a:solidFill>
                  </a:rPr>
                  <a:t>+</a:t>
                </a:r>
                <a:r>
                  <a:rPr lang="en-US" spc="-90" dirty="0">
                    <a:solidFill>
                      <a:schemeClr val="tx1"/>
                    </a:solidFill>
                  </a:rPr>
                  <a:t> </a:t>
                </a:r>
                <a:r>
                  <a:rPr lang="en-US" i="1" spc="110" dirty="0" err="1">
                    <a:solidFill>
                      <a:schemeClr val="tx1"/>
                    </a:solidFill>
                  </a:rPr>
                  <a:t>h</a:t>
                </a:r>
                <a:r>
                  <a:rPr lang="en-US" i="1" spc="-10" dirty="0" err="1">
                    <a:solidFill>
                      <a:schemeClr val="tx1"/>
                    </a:solidFill>
                  </a:rPr>
                  <a:t>F</a:t>
                </a:r>
                <a:r>
                  <a:rPr lang="en-US" i="1" spc="-160" dirty="0">
                    <a:solidFill>
                      <a:schemeClr val="tx1"/>
                    </a:solidFill>
                  </a:rPr>
                  <a:t> </a:t>
                </a:r>
                <a:r>
                  <a:rPr lang="en-US" spc="-5" dirty="0">
                    <a:solidFill>
                      <a:schemeClr val="tx1"/>
                    </a:solidFill>
                  </a:rPr>
                  <a:t>(</a:t>
                </a:r>
                <a:r>
                  <a:rPr lang="en-US" i="1" spc="-5" dirty="0">
                    <a:solidFill>
                      <a:schemeClr val="tx1"/>
                    </a:solidFill>
                  </a:rPr>
                  <a:t>t</a:t>
                </a:r>
                <a:r>
                  <a:rPr lang="en-US" spc="67" baseline="-25000" dirty="0">
                    <a:solidFill>
                      <a:schemeClr val="tx1"/>
                    </a:solidFill>
                  </a:rPr>
                  <a:t>0</a:t>
                </a:r>
                <a:r>
                  <a:rPr lang="en-US" spc="-5" dirty="0">
                    <a:solidFill>
                      <a:schemeClr val="tx1"/>
                    </a:solidFill>
                  </a:rPr>
                  <a:t>,</a:t>
                </a:r>
                <a:r>
                  <a:rPr lang="en-US" spc="-25" dirty="0">
                    <a:solidFill>
                      <a:schemeClr val="tx1"/>
                    </a:solidFill>
                  </a:rPr>
                  <a:t> </a:t>
                </a:r>
                <a:r>
                  <a:rPr lang="en-US" i="1" spc="-15" dirty="0">
                    <a:solidFill>
                      <a:schemeClr val="tx1"/>
                    </a:solidFill>
                  </a:rPr>
                  <a:t>y</a:t>
                </a:r>
                <a:r>
                  <a:rPr lang="en-US" spc="75" baseline="-25000" dirty="0">
                    <a:solidFill>
                      <a:schemeClr val="tx1"/>
                    </a:solidFill>
                  </a:rPr>
                  <a:t>0</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3</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0.2(3</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(0)</a:t>
                </a:r>
                <a:r>
                  <a:rPr lang="en-US" spc="67" baseline="29629" dirty="0">
                    <a:solidFill>
                      <a:schemeClr val="tx1"/>
                    </a:solidFill>
                  </a:rPr>
                  <a:t>2</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3.6</a:t>
                </a:r>
                <a:endParaRPr lang="en-US" dirty="0">
                  <a:solidFill>
                    <a:schemeClr val="tx1"/>
                  </a:solidFill>
                </a:endParaRPr>
              </a:p>
              <a:p>
                <a:pPr marL="703580" indent="-342900">
                  <a:lnSpc>
                    <a:spcPct val="100000"/>
                  </a:lnSpc>
                  <a:spcBef>
                    <a:spcPts val="1080"/>
                  </a:spcBef>
                </a:pPr>
                <a:r>
                  <a:rPr lang="en-US" i="1" spc="45" dirty="0">
                    <a:solidFill>
                      <a:schemeClr val="tx1"/>
                    </a:solidFill>
                  </a:rPr>
                  <a:t>y</a:t>
                </a:r>
                <a:r>
                  <a:rPr lang="en-US" spc="-5" dirty="0">
                    <a:solidFill>
                      <a:schemeClr val="tx1"/>
                    </a:solidFill>
                  </a:rPr>
                  <a:t>(0.4)</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15" dirty="0">
                    <a:solidFill>
                      <a:schemeClr val="tx1"/>
                    </a:solidFill>
                  </a:rPr>
                  <a:t>y</a:t>
                </a:r>
                <a:r>
                  <a:rPr lang="en-US" baseline="-25000" dirty="0">
                    <a:solidFill>
                      <a:schemeClr val="tx1"/>
                    </a:solidFill>
                  </a:rPr>
                  <a:t>2</a:t>
                </a:r>
                <a:r>
                  <a:rPr lang="en-US" baseline="-11111" dirty="0">
                    <a:solidFill>
                      <a:schemeClr val="tx1"/>
                    </a:solidFill>
                  </a:rPr>
                  <a:t> </a:t>
                </a:r>
                <a:r>
                  <a:rPr lang="en-US" spc="-25" dirty="0">
                    <a:solidFill>
                      <a:schemeClr val="tx1"/>
                    </a:solidFill>
                  </a:rPr>
                  <a:t>=</a:t>
                </a:r>
                <a:r>
                  <a:rPr lang="en-US" spc="20" dirty="0">
                    <a:solidFill>
                      <a:schemeClr val="tx1"/>
                    </a:solidFill>
                  </a:rPr>
                  <a:t> </a:t>
                </a:r>
                <a:r>
                  <a:rPr lang="en-US" i="1" spc="-15" dirty="0">
                    <a:solidFill>
                      <a:schemeClr val="tx1"/>
                    </a:solidFill>
                  </a:rPr>
                  <a:t>y</a:t>
                </a:r>
                <a:r>
                  <a:rPr lang="en-US" baseline="-25000" dirty="0">
                    <a:solidFill>
                      <a:schemeClr val="tx1"/>
                    </a:solidFill>
                  </a:rPr>
                  <a:t>1</a:t>
                </a:r>
                <a:r>
                  <a:rPr lang="en-US" spc="120" baseline="-11111" dirty="0">
                    <a:solidFill>
                      <a:schemeClr val="tx1"/>
                    </a:solidFill>
                  </a:rPr>
                  <a:t> </a:t>
                </a:r>
                <a:r>
                  <a:rPr lang="en-US" spc="-25" dirty="0">
                    <a:solidFill>
                      <a:schemeClr val="tx1"/>
                    </a:solidFill>
                  </a:rPr>
                  <a:t>+</a:t>
                </a:r>
                <a:r>
                  <a:rPr lang="en-US" spc="-90" dirty="0">
                    <a:solidFill>
                      <a:schemeClr val="tx1"/>
                    </a:solidFill>
                  </a:rPr>
                  <a:t> </a:t>
                </a:r>
                <a:r>
                  <a:rPr lang="en-US" i="1" spc="110" dirty="0" err="1">
                    <a:solidFill>
                      <a:schemeClr val="tx1"/>
                    </a:solidFill>
                  </a:rPr>
                  <a:t>h</a:t>
                </a:r>
                <a:r>
                  <a:rPr lang="en-US" i="1" spc="-10" dirty="0" err="1">
                    <a:solidFill>
                      <a:schemeClr val="tx1"/>
                    </a:solidFill>
                  </a:rPr>
                  <a:t>F</a:t>
                </a:r>
                <a:r>
                  <a:rPr lang="en-US" i="1" spc="-160" dirty="0">
                    <a:solidFill>
                      <a:schemeClr val="tx1"/>
                    </a:solidFill>
                  </a:rPr>
                  <a:t> </a:t>
                </a:r>
                <a:r>
                  <a:rPr lang="en-US" spc="-5" dirty="0">
                    <a:solidFill>
                      <a:schemeClr val="tx1"/>
                    </a:solidFill>
                  </a:rPr>
                  <a:t>(</a:t>
                </a:r>
                <a:r>
                  <a:rPr lang="en-US" i="1" spc="-5" dirty="0">
                    <a:solidFill>
                      <a:schemeClr val="tx1"/>
                    </a:solidFill>
                  </a:rPr>
                  <a:t>t</a:t>
                </a:r>
                <a:r>
                  <a:rPr lang="en-US" spc="67" baseline="-25000" dirty="0">
                    <a:solidFill>
                      <a:schemeClr val="tx1"/>
                    </a:solidFill>
                  </a:rPr>
                  <a:t>1</a:t>
                </a:r>
                <a:r>
                  <a:rPr lang="en-US" spc="-5" dirty="0">
                    <a:solidFill>
                      <a:schemeClr val="tx1"/>
                    </a:solidFill>
                  </a:rPr>
                  <a:t>,</a:t>
                </a:r>
                <a:r>
                  <a:rPr lang="en-US" spc="-25" dirty="0">
                    <a:solidFill>
                      <a:schemeClr val="tx1"/>
                    </a:solidFill>
                  </a:rPr>
                  <a:t> </a:t>
                </a:r>
                <a:r>
                  <a:rPr lang="en-US" i="1" spc="-15" dirty="0">
                    <a:solidFill>
                      <a:schemeClr val="tx1"/>
                    </a:solidFill>
                  </a:rPr>
                  <a:t>y</a:t>
                </a:r>
                <a:r>
                  <a:rPr lang="en-US" spc="75" baseline="-25000" dirty="0">
                    <a:solidFill>
                      <a:schemeClr val="tx1"/>
                    </a:solidFill>
                  </a:rPr>
                  <a:t>1</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3.6</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0.2(3.6</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(0.2)</a:t>
                </a:r>
                <a:r>
                  <a:rPr lang="en-US" spc="67" baseline="29629" dirty="0">
                    <a:solidFill>
                      <a:schemeClr val="tx1"/>
                    </a:solidFill>
                  </a:rPr>
                  <a:t>2</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4.3</a:t>
                </a:r>
                <a:endParaRPr lang="en-US" dirty="0">
                  <a:solidFill>
                    <a:schemeClr val="tx1"/>
                  </a:solidFill>
                </a:endParaRPr>
              </a:p>
              <a:p>
                <a:pPr marL="703580" indent="-342900">
                  <a:lnSpc>
                    <a:spcPct val="100000"/>
                  </a:lnSpc>
                  <a:spcBef>
                    <a:spcPts val="1080"/>
                  </a:spcBef>
                </a:pPr>
                <a:r>
                  <a:rPr lang="en-US" i="1" spc="45" dirty="0">
                    <a:solidFill>
                      <a:schemeClr val="tx1"/>
                    </a:solidFill>
                  </a:rPr>
                  <a:t>y</a:t>
                </a:r>
                <a:r>
                  <a:rPr lang="en-US" spc="-5" dirty="0">
                    <a:solidFill>
                      <a:schemeClr val="tx1"/>
                    </a:solidFill>
                  </a:rPr>
                  <a:t>(0.6)</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15" dirty="0">
                    <a:solidFill>
                      <a:schemeClr val="tx1"/>
                    </a:solidFill>
                  </a:rPr>
                  <a:t>y</a:t>
                </a:r>
                <a:r>
                  <a:rPr lang="en-US" baseline="-25000" dirty="0">
                    <a:solidFill>
                      <a:schemeClr val="tx1"/>
                    </a:solidFill>
                  </a:rPr>
                  <a:t>3</a:t>
                </a:r>
                <a:r>
                  <a:rPr lang="en-US" baseline="-11111" dirty="0">
                    <a:solidFill>
                      <a:schemeClr val="tx1"/>
                    </a:solidFill>
                  </a:rPr>
                  <a:t> </a:t>
                </a:r>
                <a:r>
                  <a:rPr lang="en-US" spc="-25" dirty="0">
                    <a:solidFill>
                      <a:schemeClr val="tx1"/>
                    </a:solidFill>
                  </a:rPr>
                  <a:t>=</a:t>
                </a:r>
                <a:r>
                  <a:rPr lang="en-US" spc="20" dirty="0">
                    <a:solidFill>
                      <a:schemeClr val="tx1"/>
                    </a:solidFill>
                  </a:rPr>
                  <a:t> </a:t>
                </a:r>
                <a:r>
                  <a:rPr lang="en-US" i="1" spc="-15" dirty="0">
                    <a:solidFill>
                      <a:schemeClr val="tx1"/>
                    </a:solidFill>
                  </a:rPr>
                  <a:t>y</a:t>
                </a:r>
                <a:r>
                  <a:rPr lang="en-US" baseline="-25000" dirty="0">
                    <a:solidFill>
                      <a:schemeClr val="tx1"/>
                    </a:solidFill>
                  </a:rPr>
                  <a:t>2</a:t>
                </a:r>
                <a:r>
                  <a:rPr lang="en-US" spc="120" baseline="-11111" dirty="0">
                    <a:solidFill>
                      <a:schemeClr val="tx1"/>
                    </a:solidFill>
                  </a:rPr>
                  <a:t> </a:t>
                </a:r>
                <a:r>
                  <a:rPr lang="en-US" spc="-25" dirty="0">
                    <a:solidFill>
                      <a:schemeClr val="tx1"/>
                    </a:solidFill>
                  </a:rPr>
                  <a:t>+</a:t>
                </a:r>
                <a:r>
                  <a:rPr lang="en-US" spc="-90" dirty="0">
                    <a:solidFill>
                      <a:schemeClr val="tx1"/>
                    </a:solidFill>
                  </a:rPr>
                  <a:t> </a:t>
                </a:r>
                <a:r>
                  <a:rPr lang="en-US" i="1" spc="110" dirty="0" err="1">
                    <a:solidFill>
                      <a:schemeClr val="tx1"/>
                    </a:solidFill>
                  </a:rPr>
                  <a:t>h</a:t>
                </a:r>
                <a:r>
                  <a:rPr lang="en-US" i="1" spc="-10" dirty="0" err="1">
                    <a:solidFill>
                      <a:schemeClr val="tx1"/>
                    </a:solidFill>
                  </a:rPr>
                  <a:t>F</a:t>
                </a:r>
                <a:r>
                  <a:rPr lang="en-US" i="1" spc="-160" dirty="0">
                    <a:solidFill>
                      <a:schemeClr val="tx1"/>
                    </a:solidFill>
                  </a:rPr>
                  <a:t> </a:t>
                </a:r>
                <a:r>
                  <a:rPr lang="en-US" spc="-5" dirty="0">
                    <a:solidFill>
                      <a:schemeClr val="tx1"/>
                    </a:solidFill>
                  </a:rPr>
                  <a:t>(</a:t>
                </a:r>
                <a:r>
                  <a:rPr lang="en-US" i="1" spc="-5" dirty="0">
                    <a:solidFill>
                      <a:schemeClr val="tx1"/>
                    </a:solidFill>
                  </a:rPr>
                  <a:t>t</a:t>
                </a:r>
                <a:r>
                  <a:rPr lang="en-US" spc="67" baseline="-25000" dirty="0">
                    <a:solidFill>
                      <a:schemeClr val="tx1"/>
                    </a:solidFill>
                  </a:rPr>
                  <a:t>2</a:t>
                </a:r>
                <a:r>
                  <a:rPr lang="en-US" spc="-5" dirty="0">
                    <a:solidFill>
                      <a:schemeClr val="tx1"/>
                    </a:solidFill>
                  </a:rPr>
                  <a:t>,</a:t>
                </a:r>
                <a:r>
                  <a:rPr lang="en-US" spc="-25" dirty="0">
                    <a:solidFill>
                      <a:schemeClr val="tx1"/>
                    </a:solidFill>
                  </a:rPr>
                  <a:t> </a:t>
                </a:r>
                <a:r>
                  <a:rPr lang="en-US" i="1" spc="-15" dirty="0">
                    <a:solidFill>
                      <a:schemeClr val="tx1"/>
                    </a:solidFill>
                  </a:rPr>
                  <a:t>y</a:t>
                </a:r>
                <a:r>
                  <a:rPr lang="en-US" spc="75" baseline="-25000" dirty="0">
                    <a:solidFill>
                      <a:schemeClr val="tx1"/>
                    </a:solidFill>
                  </a:rPr>
                  <a:t>2</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4.3</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0.2(4.3</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(0.4)</a:t>
                </a:r>
                <a:r>
                  <a:rPr lang="en-US" spc="67" baseline="29629" dirty="0">
                    <a:solidFill>
                      <a:schemeClr val="tx1"/>
                    </a:solidFill>
                  </a:rPr>
                  <a:t>2</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5.14</a:t>
                </a:r>
                <a:endParaRPr lang="en-US" dirty="0">
                  <a:solidFill>
                    <a:schemeClr val="tx1"/>
                  </a:solidFill>
                </a:endParaRPr>
              </a:p>
              <a:p>
                <a:pPr marL="703580" indent="-342900">
                  <a:lnSpc>
                    <a:spcPct val="100000"/>
                  </a:lnSpc>
                  <a:spcBef>
                    <a:spcPts val="1080"/>
                  </a:spcBef>
                </a:pPr>
                <a:r>
                  <a:rPr lang="en-US" i="1" spc="45" dirty="0">
                    <a:solidFill>
                      <a:schemeClr val="tx1"/>
                    </a:solidFill>
                  </a:rPr>
                  <a:t>y</a:t>
                </a:r>
                <a:r>
                  <a:rPr lang="en-US" spc="-5" dirty="0">
                    <a:solidFill>
                      <a:schemeClr val="tx1"/>
                    </a:solidFill>
                  </a:rPr>
                  <a:t>(0.8)</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15" dirty="0">
                    <a:solidFill>
                      <a:schemeClr val="tx1"/>
                    </a:solidFill>
                  </a:rPr>
                  <a:t>y</a:t>
                </a:r>
                <a:r>
                  <a:rPr lang="en-US" baseline="-25000" dirty="0">
                    <a:solidFill>
                      <a:schemeClr val="tx1"/>
                    </a:solidFill>
                  </a:rPr>
                  <a:t>4</a:t>
                </a:r>
                <a:r>
                  <a:rPr lang="en-US" baseline="-11111" dirty="0">
                    <a:solidFill>
                      <a:schemeClr val="tx1"/>
                    </a:solidFill>
                  </a:rPr>
                  <a:t> </a:t>
                </a:r>
                <a:r>
                  <a:rPr lang="en-US" spc="-25" dirty="0">
                    <a:solidFill>
                      <a:schemeClr val="tx1"/>
                    </a:solidFill>
                  </a:rPr>
                  <a:t>=</a:t>
                </a:r>
                <a:r>
                  <a:rPr lang="en-US" spc="20" dirty="0">
                    <a:solidFill>
                      <a:schemeClr val="tx1"/>
                    </a:solidFill>
                  </a:rPr>
                  <a:t> </a:t>
                </a:r>
                <a:r>
                  <a:rPr lang="en-US" i="1" spc="-15" dirty="0">
                    <a:solidFill>
                      <a:schemeClr val="tx1"/>
                    </a:solidFill>
                  </a:rPr>
                  <a:t>y</a:t>
                </a:r>
                <a:r>
                  <a:rPr lang="en-US" baseline="-25000" dirty="0">
                    <a:solidFill>
                      <a:schemeClr val="tx1"/>
                    </a:solidFill>
                  </a:rPr>
                  <a:t>3</a:t>
                </a:r>
                <a:r>
                  <a:rPr lang="en-US" spc="120" baseline="-11111" dirty="0">
                    <a:solidFill>
                      <a:schemeClr val="tx1"/>
                    </a:solidFill>
                  </a:rPr>
                  <a:t> </a:t>
                </a:r>
                <a:r>
                  <a:rPr lang="en-US" spc="-25" dirty="0">
                    <a:solidFill>
                      <a:schemeClr val="tx1"/>
                    </a:solidFill>
                  </a:rPr>
                  <a:t>+</a:t>
                </a:r>
                <a:r>
                  <a:rPr lang="en-US" spc="-90" dirty="0">
                    <a:solidFill>
                      <a:schemeClr val="tx1"/>
                    </a:solidFill>
                  </a:rPr>
                  <a:t> </a:t>
                </a:r>
                <a:r>
                  <a:rPr lang="en-US" i="1" spc="110" dirty="0" err="1">
                    <a:solidFill>
                      <a:schemeClr val="tx1"/>
                    </a:solidFill>
                  </a:rPr>
                  <a:t>h</a:t>
                </a:r>
                <a:r>
                  <a:rPr lang="en-US" i="1" spc="-10" dirty="0" err="1">
                    <a:solidFill>
                      <a:schemeClr val="tx1"/>
                    </a:solidFill>
                  </a:rPr>
                  <a:t>F</a:t>
                </a:r>
                <a:r>
                  <a:rPr lang="en-US" i="1" spc="-160" dirty="0">
                    <a:solidFill>
                      <a:schemeClr val="tx1"/>
                    </a:solidFill>
                  </a:rPr>
                  <a:t> </a:t>
                </a:r>
                <a:r>
                  <a:rPr lang="en-US" spc="-5" dirty="0">
                    <a:solidFill>
                      <a:schemeClr val="tx1"/>
                    </a:solidFill>
                  </a:rPr>
                  <a:t>(</a:t>
                </a:r>
                <a:r>
                  <a:rPr lang="en-US" i="1" spc="-5" dirty="0">
                    <a:solidFill>
                      <a:schemeClr val="tx1"/>
                    </a:solidFill>
                  </a:rPr>
                  <a:t>t</a:t>
                </a:r>
                <a:r>
                  <a:rPr lang="en-US" spc="67" baseline="-25000" dirty="0">
                    <a:solidFill>
                      <a:schemeClr val="tx1"/>
                    </a:solidFill>
                  </a:rPr>
                  <a:t>3</a:t>
                </a:r>
                <a:r>
                  <a:rPr lang="en-US" spc="-5" dirty="0">
                    <a:solidFill>
                      <a:schemeClr val="tx1"/>
                    </a:solidFill>
                  </a:rPr>
                  <a:t>,</a:t>
                </a:r>
                <a:r>
                  <a:rPr lang="en-US" spc="-25" dirty="0">
                    <a:solidFill>
                      <a:schemeClr val="tx1"/>
                    </a:solidFill>
                  </a:rPr>
                  <a:t> </a:t>
                </a:r>
                <a:r>
                  <a:rPr lang="en-US" i="1" spc="-15" dirty="0">
                    <a:solidFill>
                      <a:schemeClr val="tx1"/>
                    </a:solidFill>
                  </a:rPr>
                  <a:t>y</a:t>
                </a:r>
                <a:r>
                  <a:rPr lang="en-US" spc="75" baseline="-25000" dirty="0">
                    <a:solidFill>
                      <a:schemeClr val="tx1"/>
                    </a:solidFill>
                  </a:rPr>
                  <a:t>3</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5.1</a:t>
                </a:r>
                <a:r>
                  <a:rPr lang="en-US" spc="-5" dirty="0">
                    <a:solidFill>
                      <a:schemeClr val="tx1"/>
                    </a:solidFill>
                  </a:rPr>
                  <a:t>4</a:t>
                </a:r>
                <a:r>
                  <a:rPr lang="en-US" spc="-30" dirty="0">
                    <a:solidFill>
                      <a:schemeClr val="tx1"/>
                    </a:solidFill>
                  </a:rPr>
                  <a:t> </a:t>
                </a:r>
                <a:r>
                  <a:rPr lang="en-US" spc="-25" dirty="0">
                    <a:solidFill>
                      <a:schemeClr val="tx1"/>
                    </a:solidFill>
                  </a:rPr>
                  <a:t>+</a:t>
                </a:r>
                <a:r>
                  <a:rPr lang="en-US" spc="-95" dirty="0">
                    <a:solidFill>
                      <a:schemeClr val="tx1"/>
                    </a:solidFill>
                  </a:rPr>
                  <a:t> </a:t>
                </a:r>
                <a:r>
                  <a:rPr lang="en-US" spc="-10" dirty="0">
                    <a:solidFill>
                      <a:schemeClr val="tx1"/>
                    </a:solidFill>
                  </a:rPr>
                  <a:t>0.2(5.1</a:t>
                </a:r>
                <a:r>
                  <a:rPr lang="en-US" spc="-5" dirty="0">
                    <a:solidFill>
                      <a:schemeClr val="tx1"/>
                    </a:solidFill>
                  </a:rPr>
                  <a:t>4</a:t>
                </a:r>
                <a:r>
                  <a:rPr lang="en-US" spc="-30"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(0.6)</a:t>
                </a:r>
                <a:r>
                  <a:rPr lang="en-US" spc="67" baseline="29629" dirty="0">
                    <a:solidFill>
                      <a:schemeClr val="tx1"/>
                    </a:solidFill>
                  </a:rPr>
                  <a:t>2</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6.1</a:t>
                </a:r>
                <a:endParaRPr lang="en-US" dirty="0">
                  <a:solidFill>
                    <a:schemeClr val="tx1"/>
                  </a:solidFill>
                </a:endParaRPr>
              </a:p>
              <a:p>
                <a:pPr>
                  <a:lnSpc>
                    <a:spcPct val="100000"/>
                  </a:lnSpc>
                  <a:spcBef>
                    <a:spcPts val="23"/>
                  </a:spcBef>
                </a:pPr>
                <a:endParaRPr lang="en-US" sz="4000"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566373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13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15" dirty="0"/>
              <a:t>Fo</a:t>
            </a:r>
            <a:r>
              <a:rPr lang="en-US" spc="-5" dirty="0"/>
              <a:t>r</a:t>
            </a:r>
            <a:r>
              <a:rPr lang="en-US" spc="95" dirty="0"/>
              <a:t> </a:t>
            </a:r>
            <a:r>
              <a:rPr lang="en-US" spc="-10" dirty="0"/>
              <a:t>comparison</a:t>
            </a:r>
            <a:r>
              <a:rPr lang="en-US" spc="-5" dirty="0"/>
              <a:t>,</a:t>
            </a:r>
            <a:r>
              <a:rPr lang="en-US" spc="95" dirty="0"/>
              <a:t> </a:t>
            </a:r>
            <a:r>
              <a:rPr lang="en-US" spc="-10" dirty="0"/>
              <a:t>Figur</a:t>
            </a:r>
            <a:r>
              <a:rPr lang="en-US" spc="-5" dirty="0"/>
              <a:t>e</a:t>
            </a:r>
            <a:r>
              <a:rPr lang="en-US" spc="95" dirty="0"/>
              <a:t> </a:t>
            </a:r>
            <a:r>
              <a:rPr lang="en-US" spc="-15" dirty="0"/>
              <a:t>8(A</a:t>
            </a:r>
            <a:r>
              <a:rPr lang="en-US" spc="-5" dirty="0"/>
              <a:t>)</a:t>
            </a:r>
            <a:r>
              <a:rPr lang="en-US" spc="95" dirty="0"/>
              <a:t> </a:t>
            </a:r>
            <a:r>
              <a:rPr lang="en-US" spc="-5" dirty="0"/>
              <a:t>s</a:t>
            </a:r>
            <a:r>
              <a:rPr lang="en-US" spc="-15" dirty="0"/>
              <a:t>how</a:t>
            </a:r>
            <a:r>
              <a:rPr lang="en-US" spc="-5" dirty="0"/>
              <a:t>s</a:t>
            </a:r>
            <a:r>
              <a:rPr lang="en-US" spc="95" dirty="0"/>
              <a:t> </a:t>
            </a:r>
            <a:r>
              <a:rPr lang="en-US" spc="-5" dirty="0"/>
              <a:t>t</a:t>
            </a:r>
            <a:r>
              <a:rPr lang="en-US" spc="-10" dirty="0"/>
              <a:t>h</a:t>
            </a:r>
            <a:r>
              <a:rPr lang="en-US" spc="-5" dirty="0"/>
              <a:t>e</a:t>
            </a:r>
            <a:r>
              <a:rPr lang="en-US" spc="95" dirty="0"/>
              <a:t> </a:t>
            </a:r>
            <a:r>
              <a:rPr lang="en-US" spc="-10" dirty="0"/>
              <a:t>exac</a:t>
            </a:r>
            <a:r>
              <a:rPr lang="en-US" spc="-5" dirty="0"/>
              <a:t>t</a:t>
            </a:r>
            <a:r>
              <a:rPr lang="en-US" spc="95" dirty="0"/>
              <a:t> </a:t>
            </a:r>
            <a:r>
              <a:rPr lang="en-US" spc="-10" dirty="0"/>
              <a:t>solution</a:t>
            </a:r>
            <a:r>
              <a:rPr lang="en-US" spc="-5" dirty="0"/>
              <a:t>,</a:t>
            </a:r>
            <a:r>
              <a:rPr lang="en-US" dirty="0"/>
              <a:t> </a:t>
            </a:r>
            <a:r>
              <a:rPr lang="en-US" i="1" spc="45" dirty="0"/>
              <a:t>y</a:t>
            </a:r>
            <a:r>
              <a:rPr lang="en-US" spc="-5" dirty="0"/>
              <a:t>(</a:t>
            </a:r>
            <a:r>
              <a:rPr lang="en-US" i="1" spc="-5" dirty="0"/>
              <a:t>t</a:t>
            </a:r>
            <a:r>
              <a:rPr lang="en-US" i="1" spc="-160" dirty="0"/>
              <a:t> </a:t>
            </a:r>
            <a:r>
              <a:rPr lang="en-US" spc="-5" dirty="0"/>
              <a:t>)</a:t>
            </a:r>
            <a:r>
              <a:rPr lang="en-US" spc="25" dirty="0"/>
              <a:t> </a:t>
            </a:r>
            <a:r>
              <a:rPr lang="en-US" spc="-25" dirty="0"/>
              <a:t>=</a:t>
            </a:r>
            <a:r>
              <a:rPr lang="en-US" spc="-40" dirty="0"/>
              <a:t> </a:t>
            </a:r>
            <a:r>
              <a:rPr lang="en-US" spc="-5" dirty="0"/>
              <a:t>2</a:t>
            </a:r>
            <a:r>
              <a:rPr lang="en-US" spc="-30" dirty="0"/>
              <a:t> </a:t>
            </a:r>
            <a:r>
              <a:rPr lang="en-US" spc="-25" dirty="0"/>
              <a:t>+</a:t>
            </a:r>
            <a:r>
              <a:rPr lang="en-US" spc="-95" dirty="0"/>
              <a:t> </a:t>
            </a:r>
            <a:r>
              <a:rPr lang="en-US" spc="-10" dirty="0"/>
              <a:t>2</a:t>
            </a:r>
            <a:r>
              <a:rPr lang="en-US" i="1" spc="-5" dirty="0"/>
              <a:t>t</a:t>
            </a:r>
            <a:r>
              <a:rPr lang="en-US" i="1" spc="60" dirty="0"/>
              <a:t> </a:t>
            </a:r>
            <a:r>
              <a:rPr lang="en-US" spc="-25" dirty="0"/>
              <a:t>+</a:t>
            </a:r>
            <a:r>
              <a:rPr lang="en-US" spc="-95" dirty="0"/>
              <a:t> </a:t>
            </a:r>
            <a:r>
              <a:rPr lang="en-US" i="1" spc="-5" dirty="0"/>
              <a:t>t</a:t>
            </a:r>
            <a:r>
              <a:rPr lang="en-US" i="1" spc="-165" dirty="0"/>
              <a:t> </a:t>
            </a:r>
            <a:r>
              <a:rPr lang="en-US" baseline="25925" dirty="0"/>
              <a:t>2</a:t>
            </a:r>
            <a:r>
              <a:rPr lang="en-US" spc="120" baseline="25925" dirty="0"/>
              <a:t> </a:t>
            </a:r>
            <a:r>
              <a:rPr lang="en-US" spc="-25" dirty="0"/>
              <a:t>+</a:t>
            </a:r>
            <a:r>
              <a:rPr lang="en-US" spc="-95" dirty="0"/>
              <a:t> </a:t>
            </a:r>
            <a:r>
              <a:rPr lang="en-US" i="1" spc="5" dirty="0"/>
              <a:t>e</a:t>
            </a:r>
            <a:r>
              <a:rPr lang="en-US" i="1" baseline="25925" dirty="0"/>
              <a:t>t</a:t>
            </a:r>
            <a:r>
              <a:rPr lang="en-US" i="1" spc="-104" baseline="25925" dirty="0"/>
              <a:t> </a:t>
            </a:r>
            <a:r>
              <a:rPr lang="en-US" spc="-5" dirty="0"/>
              <a:t>,</a:t>
            </a:r>
            <a:r>
              <a:rPr lang="en-US" spc="95" dirty="0"/>
              <a:t> </a:t>
            </a:r>
            <a:r>
              <a:rPr lang="en-US" spc="-5" dirty="0"/>
              <a:t>to</a:t>
            </a:r>
            <a:r>
              <a:rPr lang="en-US" spc="95" dirty="0"/>
              <a:t> </a:t>
            </a:r>
            <a:r>
              <a:rPr lang="en-US" spc="-5" dirty="0"/>
              <a:t>t</a:t>
            </a:r>
            <a:r>
              <a:rPr lang="en-US" spc="-10" dirty="0"/>
              <a:t>h</a:t>
            </a:r>
            <a:r>
              <a:rPr lang="en-US" spc="-5" dirty="0"/>
              <a:t>e </a:t>
            </a:r>
            <a:r>
              <a:rPr lang="en-US" spc="-10" dirty="0"/>
              <a:t>Initia</a:t>
            </a:r>
            <a:r>
              <a:rPr lang="en-US" spc="-5" dirty="0"/>
              <a:t>l</a:t>
            </a:r>
            <a:r>
              <a:rPr lang="en-US" spc="20" dirty="0"/>
              <a:t> </a:t>
            </a:r>
            <a:r>
              <a:rPr lang="en-US" spc="-10" dirty="0"/>
              <a:t>Valu</a:t>
            </a:r>
            <a:r>
              <a:rPr lang="en-US" spc="-5" dirty="0"/>
              <a:t>e</a:t>
            </a:r>
            <a:r>
              <a:rPr lang="en-US" spc="25" dirty="0"/>
              <a:t> </a:t>
            </a:r>
            <a:r>
              <a:rPr lang="en-US" spc="-10" dirty="0"/>
              <a:t>Problem</a:t>
            </a:r>
            <a:r>
              <a:rPr lang="en-US" spc="25" dirty="0"/>
              <a:t> </a:t>
            </a:r>
            <a:r>
              <a:rPr lang="en-US" spc="-10" dirty="0"/>
              <a:t>i</a:t>
            </a:r>
            <a:r>
              <a:rPr lang="en-US" spc="-5" dirty="0"/>
              <a:t>n</a:t>
            </a:r>
            <a:r>
              <a:rPr lang="en-US" spc="25" dirty="0"/>
              <a:t> </a:t>
            </a:r>
            <a:r>
              <a:rPr lang="en-US" spc="-10" dirty="0"/>
              <a:t>th</a:t>
            </a:r>
            <a:r>
              <a:rPr lang="en-US" spc="-5" dirty="0"/>
              <a:t>e</a:t>
            </a:r>
            <a:r>
              <a:rPr lang="en-US" spc="25" dirty="0"/>
              <a:t> </a:t>
            </a:r>
            <a:r>
              <a:rPr lang="en-US" spc="-10" dirty="0"/>
              <a:t>previou</a:t>
            </a:r>
            <a:r>
              <a:rPr lang="en-US" spc="-5" dirty="0"/>
              <a:t>s</a:t>
            </a:r>
            <a:r>
              <a:rPr lang="en-US" spc="25" dirty="0"/>
              <a:t> </a:t>
            </a:r>
            <a:r>
              <a:rPr lang="en-US" spc="-10" dirty="0"/>
              <a:t>example</a:t>
            </a:r>
            <a:r>
              <a:rPr lang="en-US" spc="-5" dirty="0"/>
              <a:t>,</a:t>
            </a:r>
            <a:r>
              <a:rPr lang="en-US" spc="25" dirty="0"/>
              <a:t> </a:t>
            </a:r>
            <a:r>
              <a:rPr lang="en-US" spc="-10" dirty="0"/>
              <a:t>togethe</a:t>
            </a:r>
            <a:r>
              <a:rPr lang="en-US" spc="-5" dirty="0"/>
              <a:t>r</a:t>
            </a:r>
            <a:r>
              <a:rPr lang="en-US" spc="25" dirty="0"/>
              <a:t> </a:t>
            </a:r>
            <a:r>
              <a:rPr lang="en-US" spc="-10" dirty="0"/>
              <a:t>wit</a:t>
            </a:r>
            <a:r>
              <a:rPr lang="en-US" spc="-5" dirty="0"/>
              <a:t>h</a:t>
            </a:r>
            <a:r>
              <a:rPr lang="en-US" spc="25" dirty="0"/>
              <a:t> </a:t>
            </a:r>
            <a:r>
              <a:rPr lang="en-US" spc="-5" dirty="0"/>
              <a:t>a</a:t>
            </a:r>
            <a:r>
              <a:rPr lang="en-US" spc="25" dirty="0"/>
              <a:t> </a:t>
            </a:r>
            <a:r>
              <a:rPr lang="en-US" spc="-10" dirty="0"/>
              <a:t>plo</a:t>
            </a:r>
            <a:r>
              <a:rPr lang="en-US" spc="-5" dirty="0"/>
              <a:t>t</a:t>
            </a:r>
            <a:r>
              <a:rPr lang="en-US" spc="25" dirty="0"/>
              <a:t> </a:t>
            </a:r>
            <a:r>
              <a:rPr lang="en-US" spc="-10" dirty="0"/>
              <a:t>o</a:t>
            </a:r>
            <a:r>
              <a:rPr lang="en-US" spc="-5" dirty="0"/>
              <a:t>f</a:t>
            </a:r>
            <a:r>
              <a:rPr lang="en-US" spc="25" dirty="0"/>
              <a:t> </a:t>
            </a:r>
            <a:r>
              <a:rPr lang="en-US" spc="-5" dirty="0"/>
              <a:t>t</a:t>
            </a:r>
            <a:r>
              <a:rPr lang="en-US" spc="-10" dirty="0"/>
              <a:t>h</a:t>
            </a:r>
            <a:r>
              <a:rPr lang="en-US" spc="-5" dirty="0"/>
              <a:t>e</a:t>
            </a:r>
            <a:r>
              <a:rPr lang="en-US" spc="25" dirty="0"/>
              <a:t> </a:t>
            </a:r>
            <a:r>
              <a:rPr lang="en-US" spc="-10" dirty="0"/>
              <a:t>point</a:t>
            </a:r>
            <a:r>
              <a:rPr lang="en-US" spc="-5" dirty="0"/>
              <a:t>s</a:t>
            </a:r>
            <a:r>
              <a:rPr lang="en-US" spc="25" dirty="0"/>
              <a:t> </a:t>
            </a:r>
            <a:r>
              <a:rPr lang="en-US" spc="-5" dirty="0"/>
              <a:t>(</a:t>
            </a:r>
            <a:r>
              <a:rPr lang="en-US" i="1" spc="-5" dirty="0" err="1"/>
              <a:t>t</a:t>
            </a:r>
            <a:r>
              <a:rPr lang="en-US" i="1" baseline="-25000" dirty="0" err="1"/>
              <a:t>k</a:t>
            </a:r>
            <a:r>
              <a:rPr lang="en-US" i="1" spc="-142" baseline="-11111" dirty="0"/>
              <a:t> </a:t>
            </a:r>
            <a:r>
              <a:rPr lang="en-US" spc="-5" dirty="0"/>
              <a:t>,</a:t>
            </a:r>
            <a:r>
              <a:rPr lang="en-US" spc="-25" dirty="0"/>
              <a:t> </a:t>
            </a:r>
            <a:r>
              <a:rPr lang="en-US" i="1" spc="-15" dirty="0" err="1"/>
              <a:t>y</a:t>
            </a:r>
            <a:r>
              <a:rPr lang="en-US" i="1" baseline="-25000" dirty="0" err="1"/>
              <a:t>k</a:t>
            </a:r>
            <a:r>
              <a:rPr lang="en-US" i="1" spc="-142" baseline="-11111" dirty="0"/>
              <a:t> </a:t>
            </a:r>
            <a:r>
              <a:rPr lang="en-US" spc="-5" dirty="0"/>
              <a:t>) for </a:t>
            </a:r>
            <a:r>
              <a:rPr lang="en-US" i="1" spc="-5" dirty="0"/>
              <a:t>k</a:t>
            </a:r>
            <a:r>
              <a:rPr lang="en-US" i="1" spc="85" dirty="0"/>
              <a:t> </a:t>
            </a:r>
            <a:r>
              <a:rPr lang="en-US" spc="-25" dirty="0"/>
              <a:t>=</a:t>
            </a:r>
            <a:r>
              <a:rPr lang="en-US" spc="-40" dirty="0"/>
              <a:t> </a:t>
            </a:r>
            <a:r>
              <a:rPr lang="en-US" spc="-10" dirty="0"/>
              <a:t>0</a:t>
            </a:r>
            <a:r>
              <a:rPr lang="en-US" spc="-5" dirty="0"/>
              <a:t>,</a:t>
            </a:r>
            <a:r>
              <a:rPr lang="en-US" spc="-85" dirty="0"/>
              <a:t> </a:t>
            </a:r>
            <a:r>
              <a:rPr lang="en-US" spc="-10" dirty="0"/>
              <a:t>1</a:t>
            </a:r>
            <a:r>
              <a:rPr lang="en-US" spc="-5" dirty="0"/>
              <a:t>,</a:t>
            </a:r>
            <a:r>
              <a:rPr lang="en-US" spc="-85" dirty="0"/>
              <a:t> </a:t>
            </a:r>
            <a:r>
              <a:rPr lang="en-US" spc="-10" dirty="0"/>
              <a:t>2</a:t>
            </a:r>
            <a:r>
              <a:rPr lang="en-US" spc="-5" dirty="0"/>
              <a:t>,</a:t>
            </a:r>
            <a:r>
              <a:rPr lang="en-US" spc="-85" dirty="0"/>
              <a:t> </a:t>
            </a:r>
            <a:r>
              <a:rPr lang="en-US" spc="-10" dirty="0"/>
              <a:t>3</a:t>
            </a:r>
            <a:r>
              <a:rPr lang="en-US" spc="-5" dirty="0"/>
              <a:t>,</a:t>
            </a:r>
            <a:r>
              <a:rPr lang="en-US" spc="-85" dirty="0"/>
              <a:t> </a:t>
            </a:r>
            <a:r>
              <a:rPr lang="en-US" spc="-5" dirty="0"/>
              <a:t>4</a:t>
            </a:r>
            <a:r>
              <a:rPr lang="en-US" dirty="0"/>
              <a:t> </a:t>
            </a:r>
            <a:r>
              <a:rPr lang="en-US" spc="-10" dirty="0"/>
              <a:t>connecte</a:t>
            </a:r>
            <a:r>
              <a:rPr lang="en-US" spc="-5" dirty="0"/>
              <a:t>d</a:t>
            </a:r>
            <a:r>
              <a:rPr lang="en-US" dirty="0"/>
              <a:t> </a:t>
            </a:r>
            <a:r>
              <a:rPr lang="en-US" spc="-10" dirty="0"/>
              <a:t>b</a:t>
            </a:r>
            <a:r>
              <a:rPr lang="en-US" spc="-5" dirty="0"/>
              <a:t>y </a:t>
            </a:r>
            <a:r>
              <a:rPr lang="en-US" spc="-10" dirty="0"/>
              <a:t>lin</a:t>
            </a:r>
            <a:r>
              <a:rPr lang="en-US" spc="-5" dirty="0"/>
              <a:t>e s</a:t>
            </a:r>
            <a:r>
              <a:rPr lang="en-US" spc="-10" dirty="0"/>
              <a:t>egments.</a:t>
            </a:r>
            <a:endParaRPr lang="en-US" dirty="0"/>
          </a:p>
          <a:p>
            <a:pPr marL="0" marR="5080" indent="0" algn="just">
              <a:lnSpc>
                <a:spcPct val="100000"/>
              </a:lnSpc>
              <a:buNone/>
            </a:pPr>
            <a:endParaRPr lang="en-US" dirty="0">
              <a:solidFill>
                <a:schemeClr val="tx1"/>
              </a:solidFill>
            </a:endParaRPr>
          </a:p>
        </p:txBody>
      </p:sp>
      <p:pic>
        <p:nvPicPr>
          <p:cNvPr id="5" name="Picture 4" descr="Figure 8: Euler's Method applied to the derivative of y with respect to t equals y minus t squared, y of 0 equals 3.">
            <a:extLst>
              <a:ext uri="{FF2B5EF4-FFF2-40B4-BE49-F238E27FC236}">
                <a16:creationId xmlns="" xmlns:a16="http://schemas.microsoft.com/office/drawing/2014/main" id="{CFCCF0C2-BB5F-4A86-8218-52A35E3378FF}"/>
              </a:ext>
            </a:extLst>
          </p:cNvPr>
          <p:cNvPicPr>
            <a:picLocks noChangeAspect="1"/>
          </p:cNvPicPr>
          <p:nvPr/>
        </p:nvPicPr>
        <p:blipFill>
          <a:blip r:embed="rId2"/>
          <a:stretch>
            <a:fillRect/>
          </a:stretch>
        </p:blipFill>
        <p:spPr>
          <a:xfrm>
            <a:off x="1299346" y="4495275"/>
            <a:ext cx="2139549" cy="709313"/>
          </a:xfrm>
          <a:prstGeom prst="rect">
            <a:avLst/>
          </a:prstGeom>
        </p:spPr>
      </p:pic>
      <p:pic>
        <p:nvPicPr>
          <p:cNvPr id="6" name="Picture 2" descr="Two graphs, referred to as A and B in Example 3, show exact solutions for and Euler graphs applied to d y over d t equals y minus t squared, y of 0 equals 3. On graph A, four  points are plotted with line segments connecting them for time step h equals 0.2 and on graph B, 8 points are plotted for time step h equals 0.1. All coordinates are approximate. The left graph, referred to as A in Example 3, shows the graph of the solution to d y over d t equals minus t squared with  initial condition y of 0 equals 3 and the associated Euler's Method plot for time step h equals 0.2 in quadrant 1. The t axis ranges from 0 to 0.8 in increments of 0.2 and the y axis ranges from 0 to 6, with tick marks at 3, 4, 5, and 6. The solution curve starts at (0, 3) and increases slowly through (0.2, 3.6), (0.4, 4.3), (0.6, 5.1), and (0.8, 6.1). The Euler's Method points are plotted and marked at  (0.2, 3.5), (0.4, 4), (0.6, 5), and (0.8, 6), and starting at (0, 3) are connected sequentially by line segments. The right graph, referred to as B in Example 3, shows the graph of the solution to d y over d t equals minus t squared with  initial condition y of 0 equals 3 and the associated Euler's Method plot for time step h equals 0.1 in quadrant 1. The t axis ranges from 0 to 0.8 in increments of 0.1 and the y axis ranges from 0 to 6, with tick marks at 3, 4, 5, and 6. The solution curve starts at (0, 3) and increases slowly through (0.2, 3.6), (0.4, 4.3), (0.6, 5.1), and (0.8, 6.1). The Euler's Method points are plotted and marked at  (0.2, 3.1), (0.2, 3.5), (0.3, 3.8), (0.4, 4), (0.5, 4.5), (0.6, 5), (0.7, 5.4), and (0.8, 6), and starting at (0, 3) are connected sequentially by line segment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8895" y="2770695"/>
            <a:ext cx="8318218" cy="344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158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14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12700" indent="0">
                  <a:lnSpc>
                    <a:spcPct val="100000"/>
                  </a:lnSpc>
                  <a:buNone/>
                  <a:tabLst>
                    <a:tab pos="223520" algn="l"/>
                  </a:tabLst>
                </a:pPr>
                <a:r>
                  <a:rPr lang="en-US" b="1" u="sng" spc="-15" dirty="0">
                    <a:solidFill>
                      <a:schemeClr val="tx1"/>
                    </a:solidFill>
                  </a:rPr>
                  <a:t>EXAMPLE</a:t>
                </a:r>
                <a:r>
                  <a:rPr lang="en-US" b="1" spc="-15" dirty="0">
                    <a:solidFill>
                      <a:schemeClr val="tx1"/>
                    </a:solidFill>
                  </a:rPr>
                  <a:t>: </a:t>
                </a:r>
                <a:r>
                  <a:rPr lang="en-US" spc="-15" dirty="0">
                    <a:solidFill>
                      <a:schemeClr val="tx1"/>
                    </a:solidFill>
                  </a:rPr>
                  <a:t>Le</a:t>
                </a:r>
                <a:r>
                  <a:rPr lang="en-US" spc="-5" dirty="0">
                    <a:solidFill>
                      <a:schemeClr val="tx1"/>
                    </a:solidFill>
                  </a:rPr>
                  <a:t>t</a:t>
                </a:r>
                <a:r>
                  <a:rPr lang="en-US" spc="60" dirty="0">
                    <a:solidFill>
                      <a:schemeClr val="tx1"/>
                    </a:solidFill>
                  </a:rPr>
                  <a:t> </a:t>
                </a:r>
                <a:r>
                  <a:rPr lang="en-US" i="1" spc="45" dirty="0">
                    <a:solidFill>
                      <a:schemeClr val="tx1"/>
                    </a:solidFill>
                  </a:rPr>
                  <a:t>y</a:t>
                </a:r>
                <a:r>
                  <a:rPr lang="en-US" spc="-5" dirty="0">
                    <a:solidFill>
                      <a:schemeClr val="tx1"/>
                    </a:solidFill>
                  </a:rPr>
                  <a:t>(</a:t>
                </a:r>
                <a:r>
                  <a:rPr lang="en-US" i="1" spc="-5" dirty="0">
                    <a:solidFill>
                      <a:schemeClr val="tx1"/>
                    </a:solidFill>
                  </a:rPr>
                  <a:t>t</a:t>
                </a:r>
                <a:r>
                  <a:rPr lang="en-US" spc="-5" dirty="0">
                    <a:solidFill>
                      <a:schemeClr val="tx1"/>
                    </a:solidFill>
                  </a:rPr>
                  <a:t>) </a:t>
                </a:r>
                <a:r>
                  <a:rPr lang="en-US" spc="-10" dirty="0">
                    <a:solidFill>
                      <a:schemeClr val="tx1"/>
                    </a:solidFill>
                  </a:rPr>
                  <a:t>b</a:t>
                </a:r>
                <a:r>
                  <a:rPr lang="en-US" spc="-5" dirty="0">
                    <a:solidFill>
                      <a:schemeClr val="tx1"/>
                    </a:solidFill>
                  </a:rPr>
                  <a:t>e </a:t>
                </a:r>
                <a:r>
                  <a:rPr lang="en-US" spc="-10" dirty="0">
                    <a:solidFill>
                      <a:schemeClr val="tx1"/>
                    </a:solidFill>
                  </a:rPr>
                  <a:t>th</a:t>
                </a:r>
                <a:r>
                  <a:rPr lang="en-US" spc="-5" dirty="0">
                    <a:solidFill>
                      <a:schemeClr val="tx1"/>
                    </a:solidFill>
                  </a:rPr>
                  <a:t>e s</a:t>
                </a:r>
                <a:r>
                  <a:rPr lang="en-US" spc="-10" dirty="0">
                    <a:solidFill>
                      <a:schemeClr val="tx1"/>
                    </a:solidFill>
                  </a:rPr>
                  <a:t>olutio</a:t>
                </a:r>
                <a:r>
                  <a:rPr lang="en-US" spc="-5" dirty="0">
                    <a:solidFill>
                      <a:schemeClr val="tx1"/>
                    </a:solidFill>
                  </a:rPr>
                  <a:t>n </a:t>
                </a:r>
                <a:r>
                  <a:rPr lang="en-US" spc="-10" dirty="0">
                    <a:solidFill>
                      <a:schemeClr val="tx1"/>
                    </a:solidFill>
                  </a:rPr>
                  <a:t>o</a:t>
                </a:r>
                <a:r>
                  <a:rPr lang="en-US" spc="-5" dirty="0">
                    <a:solidFill>
                      <a:schemeClr val="tx1"/>
                    </a:solidFill>
                  </a:rPr>
                  <a:t>f </a:t>
                </a:r>
                <a14:m>
                  <m:oMath xmlns:m="http://schemas.openxmlformats.org/officeDocument/2006/math">
                    <m:f>
                      <m:fPr>
                        <m:ctrlPr>
                          <a:rPr lang="en-US" i="1" spc="-5" smtClean="0">
                            <a:solidFill>
                              <a:schemeClr val="tx1"/>
                            </a:solidFill>
                            <a:latin typeface="Cambria Math" panose="02040503050406030204" pitchFamily="18" charset="0"/>
                            <a:cs typeface="Times New Roman"/>
                          </a:rPr>
                        </m:ctrlPr>
                      </m:fPr>
                      <m:num>
                        <m:r>
                          <a:rPr lang="en-US" b="0" i="1" spc="-5" smtClean="0">
                            <a:solidFill>
                              <a:schemeClr val="tx1"/>
                            </a:solidFill>
                            <a:latin typeface="Cambria Math" panose="02040503050406030204" pitchFamily="18" charset="0"/>
                            <a:cs typeface="Times New Roman"/>
                          </a:rPr>
                          <m:t>𝑑𝑦</m:t>
                        </m:r>
                      </m:num>
                      <m:den>
                        <m:r>
                          <a:rPr lang="en-US" b="0" i="1" spc="-5" smtClean="0">
                            <a:solidFill>
                              <a:schemeClr val="tx1"/>
                            </a:solidFill>
                            <a:latin typeface="Cambria Math" panose="02040503050406030204" pitchFamily="18" charset="0"/>
                            <a:cs typeface="Times New Roman"/>
                          </a:rPr>
                          <m:t>𝑑𝑡</m:t>
                        </m:r>
                      </m:den>
                    </m:f>
                    <m:r>
                      <a:rPr lang="en-US" b="0" i="1" spc="-5" smtClean="0">
                        <a:solidFill>
                          <a:schemeClr val="tx1"/>
                        </a:solidFill>
                        <a:latin typeface="Cambria Math" panose="02040503050406030204" pitchFamily="18" charset="0"/>
                        <a:cs typeface="Times New Roman"/>
                      </a:rPr>
                      <m:t>=</m:t>
                    </m:r>
                  </m:oMath>
                </a14:m>
                <a:r>
                  <a:rPr lang="en-US" spc="-40" dirty="0">
                    <a:solidFill>
                      <a:schemeClr val="tx1"/>
                    </a:solidFill>
                  </a:rPr>
                  <a:t> </a:t>
                </a:r>
                <a:r>
                  <a:rPr lang="en-US" spc="-5" dirty="0">
                    <a:solidFill>
                      <a:schemeClr val="tx1"/>
                    </a:solidFill>
                  </a:rPr>
                  <a:t>sin</a:t>
                </a:r>
                <a:r>
                  <a:rPr lang="en-US" spc="-85" dirty="0">
                    <a:solidFill>
                      <a:schemeClr val="tx1"/>
                    </a:solidFill>
                  </a:rPr>
                  <a:t> </a:t>
                </a:r>
                <a:r>
                  <a:rPr lang="en-US" i="1" spc="-5" dirty="0">
                    <a:solidFill>
                      <a:schemeClr val="tx1"/>
                    </a:solidFill>
                  </a:rPr>
                  <a:t>t</a:t>
                </a:r>
                <a:r>
                  <a:rPr lang="en-US" i="1" spc="5" dirty="0">
                    <a:solidFill>
                      <a:schemeClr val="tx1"/>
                    </a:solidFill>
                  </a:rPr>
                  <a:t> </a:t>
                </a:r>
                <a:r>
                  <a:rPr lang="en-US" spc="-10" dirty="0">
                    <a:solidFill>
                      <a:schemeClr val="tx1"/>
                    </a:solidFill>
                  </a:rPr>
                  <a:t>co</a:t>
                </a:r>
                <a:r>
                  <a:rPr lang="en-US" spc="-5" dirty="0">
                    <a:solidFill>
                      <a:schemeClr val="tx1"/>
                    </a:solidFill>
                  </a:rPr>
                  <a:t>s</a:t>
                </a:r>
                <a:r>
                  <a:rPr lang="en-US" spc="-20" dirty="0">
                    <a:solidFill>
                      <a:schemeClr val="tx1"/>
                    </a:solidFill>
                  </a:rPr>
                  <a:t> </a:t>
                </a:r>
                <a:r>
                  <a:rPr lang="en-US" i="1" spc="45" dirty="0">
                    <a:solidFill>
                      <a:schemeClr val="tx1"/>
                    </a:solidFill>
                  </a:rPr>
                  <a:t>y</a:t>
                </a:r>
                <a:r>
                  <a:rPr lang="en-US" spc="-5" dirty="0">
                    <a:solidFill>
                      <a:schemeClr val="tx1"/>
                    </a:solidFill>
                  </a:rPr>
                  <a:t>,</a:t>
                </a:r>
                <a:r>
                  <a:rPr lang="en-US" spc="60"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 </a:t>
                </a:r>
              </a:p>
              <a:p>
                <a:pPr marL="469900" indent="-457200">
                  <a:lnSpc>
                    <a:spcPct val="100000"/>
                  </a:lnSpc>
                  <a:buFont typeface="+mj-lt"/>
                  <a:buAutoNum type="alphaLcParenR"/>
                  <a:tabLst>
                    <a:tab pos="223520" algn="l"/>
                  </a:tabLst>
                </a:pPr>
                <a:r>
                  <a:rPr lang="en-US" spc="-10" dirty="0">
                    <a:solidFill>
                      <a:schemeClr val="tx1"/>
                    </a:solidFill>
                  </a:rPr>
                  <a:t>Use</a:t>
                </a:r>
                <a:r>
                  <a:rPr lang="en-US" spc="-5" dirty="0">
                    <a:solidFill>
                      <a:schemeClr val="tx1"/>
                    </a:solidFill>
                  </a:rPr>
                  <a:t> </a:t>
                </a:r>
                <a:r>
                  <a:rPr lang="en-US" spc="-15" dirty="0">
                    <a:solidFill>
                      <a:schemeClr val="tx1"/>
                    </a:solidFill>
                  </a:rPr>
                  <a:t>E</a:t>
                </a:r>
                <a:r>
                  <a:rPr lang="en-US" spc="-5" dirty="0">
                    <a:solidFill>
                      <a:schemeClr val="tx1"/>
                    </a:solidFill>
                  </a:rPr>
                  <a:t>uler’s </a:t>
                </a:r>
                <a:r>
                  <a:rPr lang="en-US" spc="-10" dirty="0">
                    <a:solidFill>
                      <a:schemeClr val="tx1"/>
                    </a:solidFill>
                  </a:rPr>
                  <a:t>Method</a:t>
                </a:r>
                <a:r>
                  <a:rPr lang="en-US" spc="-5" dirty="0">
                    <a:solidFill>
                      <a:schemeClr val="tx1"/>
                    </a:solidFill>
                  </a:rPr>
                  <a:t> with time step</a:t>
                </a:r>
                <a:r>
                  <a:rPr lang="en-US" dirty="0">
                    <a:solidFill>
                      <a:schemeClr val="tx1"/>
                    </a:solidFill>
                  </a:rPr>
                  <a:t> </a:t>
                </a:r>
                <a:r>
                  <a:rPr lang="en-US" i="1" spc="-5" dirty="0">
                    <a:solidFill>
                      <a:schemeClr val="tx1"/>
                    </a:solidFill>
                  </a:rPr>
                  <a:t>h</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0.1 to approximate</a:t>
                </a:r>
                <a:r>
                  <a:rPr lang="en-US" spc="65" dirty="0">
                    <a:solidFill>
                      <a:schemeClr val="tx1"/>
                    </a:solidFill>
                  </a:rPr>
                  <a:t> </a:t>
                </a:r>
                <a:r>
                  <a:rPr lang="en-US" i="1" spc="45" dirty="0">
                    <a:solidFill>
                      <a:schemeClr val="tx1"/>
                    </a:solidFill>
                  </a:rPr>
                  <a:t>y</a:t>
                </a:r>
                <a:r>
                  <a:rPr lang="en-US" spc="-5" dirty="0">
                    <a:solidFill>
                      <a:schemeClr val="tx1"/>
                    </a:solidFill>
                  </a:rPr>
                  <a:t>(0.5).</a:t>
                </a:r>
                <a:endParaRPr lang="en-US" dirty="0">
                  <a:solidFill>
                    <a:schemeClr val="tx1"/>
                  </a:solidFill>
                </a:endParaRPr>
              </a:p>
              <a:p>
                <a:pPr marL="469900" indent="-457200">
                  <a:lnSpc>
                    <a:spcPct val="100000"/>
                  </a:lnSpc>
                  <a:spcBef>
                    <a:spcPts val="190"/>
                  </a:spcBef>
                  <a:buFont typeface="+mj-lt"/>
                  <a:buAutoNum type="alphaLcParenR"/>
                  <a:tabLst>
                    <a:tab pos="231140" algn="l"/>
                  </a:tabLst>
                </a:pPr>
                <a:r>
                  <a:rPr lang="en-US" spc="-10" dirty="0">
                    <a:solidFill>
                      <a:schemeClr val="tx1"/>
                    </a:solidFill>
                  </a:rPr>
                  <a:t>Use</a:t>
                </a:r>
                <a:r>
                  <a:rPr lang="en-US" dirty="0">
                    <a:solidFill>
                      <a:schemeClr val="tx1"/>
                    </a:solidFill>
                  </a:rPr>
                  <a:t> </a:t>
                </a:r>
                <a:r>
                  <a:rPr lang="en-US" spc="-5" dirty="0">
                    <a:solidFill>
                      <a:schemeClr val="tx1"/>
                    </a:solidFill>
                  </a:rPr>
                  <a:t>a</a:t>
                </a:r>
                <a:r>
                  <a:rPr lang="en-US" dirty="0">
                    <a:solidFill>
                      <a:schemeClr val="tx1"/>
                    </a:solidFill>
                  </a:rPr>
                  <a:t> </a:t>
                </a:r>
                <a:r>
                  <a:rPr lang="en-US" spc="-5" dirty="0">
                    <a:solidFill>
                      <a:schemeClr val="tx1"/>
                    </a:solidFill>
                  </a:rPr>
                  <a:t>computer</a:t>
                </a:r>
                <a:r>
                  <a:rPr lang="en-US" dirty="0">
                    <a:solidFill>
                      <a:schemeClr val="tx1"/>
                    </a:solidFill>
                  </a:rPr>
                  <a:t> </a:t>
                </a:r>
                <a:r>
                  <a:rPr lang="en-US" spc="-5" dirty="0">
                    <a:solidFill>
                      <a:schemeClr val="tx1"/>
                    </a:solidFill>
                  </a:rPr>
                  <a:t>algebra</a:t>
                </a:r>
                <a:r>
                  <a:rPr lang="en-US" dirty="0">
                    <a:solidFill>
                      <a:schemeClr val="tx1"/>
                    </a:solidFill>
                  </a:rPr>
                  <a:t> </a:t>
                </a:r>
                <a:r>
                  <a:rPr lang="en-US" spc="-5" dirty="0">
                    <a:solidFill>
                      <a:schemeClr val="tx1"/>
                    </a:solidFill>
                  </a:rPr>
                  <a:t>system</a:t>
                </a:r>
                <a:r>
                  <a:rPr lang="en-US" dirty="0">
                    <a:solidFill>
                      <a:schemeClr val="tx1"/>
                    </a:solidFill>
                  </a:rPr>
                  <a:t> </a:t>
                </a:r>
                <a:r>
                  <a:rPr lang="en-US" spc="-5" dirty="0">
                    <a:solidFill>
                      <a:schemeClr val="tx1"/>
                    </a:solidFill>
                  </a:rPr>
                  <a:t>to</a:t>
                </a:r>
                <a:r>
                  <a:rPr lang="en-US" dirty="0">
                    <a:solidFill>
                      <a:schemeClr val="tx1"/>
                    </a:solidFill>
                  </a:rPr>
                  <a:t> </a:t>
                </a:r>
                <a:r>
                  <a:rPr lang="en-US" spc="-5" dirty="0">
                    <a:solidFill>
                      <a:schemeClr val="tx1"/>
                    </a:solidFill>
                  </a:rPr>
                  <a:t>implement</a:t>
                </a:r>
                <a:r>
                  <a:rPr lang="en-US" dirty="0">
                    <a:solidFill>
                      <a:schemeClr val="tx1"/>
                    </a:solidFill>
                  </a:rPr>
                  <a:t> </a:t>
                </a:r>
                <a:r>
                  <a:rPr lang="en-US" spc="-5" dirty="0">
                    <a:solidFill>
                      <a:schemeClr val="tx1"/>
                    </a:solidFill>
                  </a:rPr>
                  <a:t>Euler’s</a:t>
                </a:r>
                <a:r>
                  <a:rPr lang="en-US" dirty="0">
                    <a:solidFill>
                      <a:schemeClr val="tx1"/>
                    </a:solidFill>
                  </a:rPr>
                  <a:t> </a:t>
                </a:r>
                <a:r>
                  <a:rPr lang="en-US" spc="-10" dirty="0">
                    <a:solidFill>
                      <a:schemeClr val="tx1"/>
                    </a:solidFill>
                  </a:rPr>
                  <a:t>Method</a:t>
                </a:r>
                <a:r>
                  <a:rPr lang="en-US" dirty="0">
                    <a:solidFill>
                      <a:schemeClr val="tx1"/>
                    </a:solidFill>
                  </a:rPr>
                  <a:t> </a:t>
                </a:r>
                <a:r>
                  <a:rPr lang="en-US" spc="-5" dirty="0">
                    <a:solidFill>
                      <a:schemeClr val="tx1"/>
                    </a:solidFill>
                  </a:rPr>
                  <a:t>with</a:t>
                </a:r>
                <a:r>
                  <a:rPr lang="en-US" dirty="0">
                    <a:solidFill>
                      <a:schemeClr val="tx1"/>
                    </a:solidFill>
                  </a:rPr>
                  <a:t> </a:t>
                </a:r>
                <a:r>
                  <a:rPr lang="en-US" spc="-5" dirty="0">
                    <a:solidFill>
                      <a:schemeClr val="tx1"/>
                    </a:solidFill>
                  </a:rPr>
                  <a:t>time</a:t>
                </a:r>
                <a:r>
                  <a:rPr lang="en-US" dirty="0">
                    <a:solidFill>
                      <a:schemeClr val="tx1"/>
                    </a:solidFill>
                  </a:rPr>
                  <a:t> </a:t>
                </a:r>
                <a:r>
                  <a:rPr lang="en-US" spc="-5" dirty="0">
                    <a:solidFill>
                      <a:schemeClr val="tx1"/>
                    </a:solidFill>
                  </a:rPr>
                  <a:t>steps </a:t>
                </a:r>
              </a:p>
              <a:p>
                <a:pPr marL="12700" indent="0">
                  <a:lnSpc>
                    <a:spcPct val="100000"/>
                  </a:lnSpc>
                  <a:spcBef>
                    <a:spcPts val="190"/>
                  </a:spcBef>
                  <a:buNone/>
                  <a:tabLst>
                    <a:tab pos="231140" algn="l"/>
                  </a:tabLst>
                </a:pPr>
                <a:r>
                  <a:rPr lang="en-US" i="1" spc="-5" dirty="0"/>
                  <a:t>	 </a:t>
                </a:r>
                <a:r>
                  <a:rPr lang="en-US" i="1" spc="-5" dirty="0">
                    <a:solidFill>
                      <a:schemeClr val="tx1"/>
                    </a:solidFill>
                  </a:rPr>
                  <a:t>h</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0.0</a:t>
                </a:r>
                <a:r>
                  <a:rPr lang="en-US" spc="-5" dirty="0">
                    <a:solidFill>
                      <a:schemeClr val="tx1"/>
                    </a:solidFill>
                  </a:rPr>
                  <a:t>1, </a:t>
                </a:r>
                <a:r>
                  <a:rPr lang="en-US" spc="-10" dirty="0">
                    <a:solidFill>
                      <a:schemeClr val="tx1"/>
                    </a:solidFill>
                  </a:rPr>
                  <a:t>0.001</a:t>
                </a:r>
                <a:r>
                  <a:rPr lang="en-US" spc="-5" dirty="0">
                    <a:solidFill>
                      <a:schemeClr val="tx1"/>
                    </a:solidFill>
                  </a:rPr>
                  <a:t>,</a:t>
                </a:r>
                <a:r>
                  <a:rPr lang="en-US" dirty="0">
                    <a:solidFill>
                      <a:schemeClr val="tx1"/>
                    </a:solidFill>
                  </a:rPr>
                  <a:t> </a:t>
                </a:r>
                <a:r>
                  <a:rPr lang="en-US" spc="-10" dirty="0">
                    <a:solidFill>
                      <a:schemeClr val="tx1"/>
                    </a:solidFill>
                  </a:rPr>
                  <a:t>an</a:t>
                </a:r>
                <a:r>
                  <a:rPr lang="en-US" spc="-5" dirty="0">
                    <a:solidFill>
                      <a:schemeClr val="tx1"/>
                    </a:solidFill>
                  </a:rPr>
                  <a:t>d </a:t>
                </a:r>
                <a:r>
                  <a:rPr lang="en-US" spc="-10" dirty="0">
                    <a:solidFill>
                      <a:schemeClr val="tx1"/>
                    </a:solidFill>
                  </a:rPr>
                  <a:t>0.000</a:t>
                </a:r>
                <a:r>
                  <a:rPr lang="en-US" spc="-5" dirty="0">
                    <a:solidFill>
                      <a:schemeClr val="tx1"/>
                    </a:solidFill>
                  </a:rPr>
                  <a:t>1</a:t>
                </a:r>
                <a:r>
                  <a:rPr lang="en-US" dirty="0">
                    <a:solidFill>
                      <a:schemeClr val="tx1"/>
                    </a:solidFill>
                  </a:rPr>
                  <a:t> </a:t>
                </a:r>
                <a:r>
                  <a:rPr lang="en-US" spc="-10" dirty="0">
                    <a:solidFill>
                      <a:schemeClr val="tx1"/>
                    </a:solidFill>
                  </a:rPr>
                  <a:t>t</a:t>
                </a:r>
                <a:r>
                  <a:rPr lang="en-US" spc="-5" dirty="0">
                    <a:solidFill>
                      <a:schemeClr val="tx1"/>
                    </a:solidFill>
                  </a:rPr>
                  <a:t>o </a:t>
                </a:r>
                <a:r>
                  <a:rPr lang="en-US" spc="-10" dirty="0">
                    <a:solidFill>
                      <a:schemeClr val="tx1"/>
                    </a:solidFill>
                  </a:rPr>
                  <a:t>approximat</a:t>
                </a:r>
                <a:r>
                  <a:rPr lang="en-US" spc="-5" dirty="0">
                    <a:solidFill>
                      <a:schemeClr val="tx1"/>
                    </a:solidFill>
                  </a:rPr>
                  <a:t>e</a:t>
                </a:r>
                <a:r>
                  <a:rPr lang="en-US" spc="60" dirty="0">
                    <a:solidFill>
                      <a:schemeClr val="tx1"/>
                    </a:solidFill>
                  </a:rPr>
                  <a:t> </a:t>
                </a:r>
                <a:r>
                  <a:rPr lang="en-US" i="1" spc="45" dirty="0">
                    <a:solidFill>
                      <a:schemeClr val="tx1"/>
                    </a:solidFill>
                  </a:rPr>
                  <a:t>y</a:t>
                </a:r>
                <a:r>
                  <a:rPr lang="en-US" spc="-5" dirty="0">
                    <a:solidFill>
                      <a:schemeClr val="tx1"/>
                    </a:solidFill>
                  </a:rPr>
                  <a:t>(0.5).</a:t>
                </a:r>
                <a:endParaRPr lang="en-US" dirty="0">
                  <a:solidFill>
                    <a:schemeClr val="tx1"/>
                  </a:solidFill>
                </a:endParaRPr>
              </a:p>
              <a:p>
                <a:pPr marL="0" indent="0">
                  <a:lnSpc>
                    <a:spcPct val="100000"/>
                  </a:lnSpc>
                  <a:spcBef>
                    <a:spcPts val="760"/>
                  </a:spcBef>
                  <a:buNone/>
                </a:pPr>
                <a:r>
                  <a:rPr lang="en-US" b="1" spc="-5" dirty="0">
                    <a:solidFill>
                      <a:schemeClr val="tx1"/>
                    </a:solidFill>
                  </a:rPr>
                  <a:t>Solution</a:t>
                </a:r>
                <a:endParaRPr lang="en-US" dirty="0">
                  <a:solidFill>
                    <a:schemeClr val="tx1"/>
                  </a:solidFill>
                </a:endParaRPr>
              </a:p>
              <a:p>
                <a:pPr marL="0" marR="5080" indent="0">
                  <a:lnSpc>
                    <a:spcPct val="100000"/>
                  </a:lnSpc>
                  <a:spcBef>
                    <a:spcPts val="570"/>
                  </a:spcBef>
                  <a:buNone/>
                </a:pPr>
                <a:r>
                  <a:rPr lang="en-US" b="1" spc="-5" dirty="0"/>
                  <a:t>a)</a:t>
                </a:r>
                <a:r>
                  <a:rPr lang="en-US" b="1" spc="-5" dirty="0">
                    <a:solidFill>
                      <a:schemeClr val="tx1"/>
                    </a:solidFill>
                  </a:rPr>
                  <a:t> </a:t>
                </a:r>
                <a:r>
                  <a:rPr lang="en-US" spc="-15" dirty="0">
                    <a:solidFill>
                      <a:schemeClr val="tx1"/>
                    </a:solidFill>
                  </a:rPr>
                  <a:t>Whe</a:t>
                </a:r>
                <a:r>
                  <a:rPr lang="en-US" spc="-5" dirty="0">
                    <a:solidFill>
                      <a:schemeClr val="tx1"/>
                    </a:solidFill>
                  </a:rPr>
                  <a:t>n</a:t>
                </a:r>
                <a:r>
                  <a:rPr lang="en-US" spc="100" dirty="0">
                    <a:solidFill>
                      <a:schemeClr val="tx1"/>
                    </a:solidFill>
                  </a:rPr>
                  <a:t> </a:t>
                </a:r>
                <a:r>
                  <a:rPr lang="en-US" i="1" spc="-5" dirty="0">
                    <a:solidFill>
                      <a:schemeClr val="tx1"/>
                    </a:solidFill>
                  </a:rPr>
                  <a:t>h</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10" dirty="0">
                    <a:solidFill>
                      <a:schemeClr val="tx1"/>
                    </a:solidFill>
                  </a:rPr>
                  <a:t>1</a:t>
                </a:r>
                <a:r>
                  <a:rPr lang="en-US" spc="-5" dirty="0">
                    <a:solidFill>
                      <a:schemeClr val="tx1"/>
                    </a:solidFill>
                  </a:rPr>
                  <a:t>,</a:t>
                </a:r>
                <a:r>
                  <a:rPr lang="en-US" dirty="0">
                    <a:solidFill>
                      <a:schemeClr val="tx1"/>
                    </a:solidFill>
                  </a:rPr>
                  <a:t> </a:t>
                </a:r>
                <a:r>
                  <a:rPr lang="en-US" i="1" spc="-15" dirty="0" err="1">
                    <a:solidFill>
                      <a:schemeClr val="tx1"/>
                    </a:solidFill>
                  </a:rPr>
                  <a:t>y</a:t>
                </a:r>
                <a:r>
                  <a:rPr lang="en-US" i="1" baseline="-11111" dirty="0" err="1">
                    <a:solidFill>
                      <a:schemeClr val="tx1"/>
                    </a:solidFill>
                  </a:rPr>
                  <a:t>k</a:t>
                </a:r>
                <a:r>
                  <a:rPr lang="en-US" i="1" baseline="-11111" dirty="0">
                    <a:solidFill>
                      <a:schemeClr val="tx1"/>
                    </a:solidFill>
                  </a:rPr>
                  <a:t> </a:t>
                </a:r>
                <a:r>
                  <a:rPr lang="en-US" spc="-10" dirty="0">
                    <a:solidFill>
                      <a:schemeClr val="tx1"/>
                    </a:solidFill>
                  </a:rPr>
                  <a:t>i</a:t>
                </a:r>
                <a:r>
                  <a:rPr lang="en-US" spc="-5" dirty="0">
                    <a:solidFill>
                      <a:schemeClr val="tx1"/>
                    </a:solidFill>
                  </a:rPr>
                  <a:t>s</a:t>
                </a:r>
                <a:r>
                  <a:rPr lang="en-US" spc="90" dirty="0">
                    <a:solidFill>
                      <a:schemeClr val="tx1"/>
                    </a:solidFill>
                  </a:rPr>
                  <a:t> </a:t>
                </a:r>
                <a:r>
                  <a:rPr lang="en-US" spc="-10" dirty="0">
                    <a:solidFill>
                      <a:schemeClr val="tx1"/>
                    </a:solidFill>
                  </a:rPr>
                  <a:t>a</a:t>
                </a:r>
                <a:r>
                  <a:rPr lang="en-US" spc="-5" dirty="0">
                    <a:solidFill>
                      <a:schemeClr val="tx1"/>
                    </a:solidFill>
                  </a:rPr>
                  <a:t>n</a:t>
                </a:r>
                <a:r>
                  <a:rPr lang="en-US" spc="95" dirty="0">
                    <a:solidFill>
                      <a:schemeClr val="tx1"/>
                    </a:solidFill>
                  </a:rPr>
                  <a:t> </a:t>
                </a:r>
                <a:r>
                  <a:rPr lang="en-US" spc="-10" dirty="0">
                    <a:solidFill>
                      <a:schemeClr val="tx1"/>
                    </a:solidFill>
                  </a:rPr>
                  <a:t>approximatio</a:t>
                </a:r>
                <a:r>
                  <a:rPr lang="en-US" spc="-5" dirty="0">
                    <a:solidFill>
                      <a:schemeClr val="tx1"/>
                    </a:solidFill>
                  </a:rPr>
                  <a:t>n</a:t>
                </a:r>
                <a:r>
                  <a:rPr lang="en-US" spc="95" dirty="0">
                    <a:solidFill>
                      <a:schemeClr val="tx1"/>
                    </a:solidFill>
                  </a:rPr>
                  <a:t> </a:t>
                </a:r>
                <a:r>
                  <a:rPr lang="en-US" spc="-5" dirty="0">
                    <a:solidFill>
                      <a:schemeClr val="tx1"/>
                    </a:solidFill>
                  </a:rPr>
                  <a:t>to</a:t>
                </a:r>
                <a:r>
                  <a:rPr lang="en-US" dirty="0">
                    <a:solidFill>
                      <a:schemeClr val="tx1"/>
                    </a:solidFill>
                  </a:rPr>
                  <a:t> </a:t>
                </a:r>
                <a:r>
                  <a:rPr lang="en-US" i="1" spc="45" dirty="0">
                    <a:solidFill>
                      <a:schemeClr val="tx1"/>
                    </a:solidFill>
                  </a:rPr>
                  <a:t>y</a:t>
                </a:r>
                <a:r>
                  <a:rPr lang="en-US" spc="-5" dirty="0">
                    <a:solidFill>
                      <a:schemeClr val="tx1"/>
                    </a:solidFill>
                  </a:rPr>
                  <a:t>(0</a:t>
                </a:r>
                <a:r>
                  <a:rPr lang="en-US" spc="-30" dirty="0">
                    <a:solidFill>
                      <a:schemeClr val="tx1"/>
                    </a:solidFill>
                  </a:rPr>
                  <a:t> </a:t>
                </a:r>
                <a:r>
                  <a:rPr lang="en-US" spc="-25" dirty="0">
                    <a:solidFill>
                      <a:schemeClr val="tx1"/>
                    </a:solidFill>
                  </a:rPr>
                  <a:t>+</a:t>
                </a:r>
                <a:r>
                  <a:rPr lang="en-US" spc="-95" dirty="0">
                    <a:solidFill>
                      <a:schemeClr val="tx1"/>
                    </a:solidFill>
                  </a:rPr>
                  <a:t> </a:t>
                </a:r>
                <a:r>
                  <a:rPr lang="en-US" i="1" spc="50" dirty="0">
                    <a:solidFill>
                      <a:schemeClr val="tx1"/>
                    </a:solidFill>
                  </a:rPr>
                  <a:t>k</a:t>
                </a:r>
                <a:r>
                  <a:rPr lang="en-US" spc="-5" dirty="0">
                    <a:solidFill>
                      <a:schemeClr val="tx1"/>
                    </a:solidFill>
                  </a:rPr>
                  <a:t>(0.1))</a:t>
                </a:r>
                <a:r>
                  <a:rPr lang="en-US" spc="25" dirty="0">
                    <a:solidFill>
                      <a:schemeClr val="tx1"/>
                    </a:solidFill>
                  </a:rPr>
                  <a:t> </a:t>
                </a:r>
                <a:r>
                  <a:rPr lang="en-US" spc="-25" dirty="0">
                    <a:solidFill>
                      <a:schemeClr val="tx1"/>
                    </a:solidFill>
                  </a:rPr>
                  <a:t>=</a:t>
                </a:r>
                <a:r>
                  <a:rPr lang="en-US" spc="20" dirty="0">
                    <a:solidFill>
                      <a:schemeClr val="tx1"/>
                    </a:solidFill>
                  </a:rPr>
                  <a:t> </a:t>
                </a:r>
                <a:r>
                  <a:rPr lang="en-US" i="1" spc="45" dirty="0">
                    <a:solidFill>
                      <a:schemeClr val="tx1"/>
                    </a:solidFill>
                  </a:rPr>
                  <a:t>y</a:t>
                </a:r>
                <a:r>
                  <a:rPr lang="en-US" spc="-5" dirty="0">
                    <a:solidFill>
                      <a:schemeClr val="tx1"/>
                    </a:solidFill>
                  </a:rPr>
                  <a:t>(0.</a:t>
                </a:r>
                <a:r>
                  <a:rPr lang="en-US" spc="-10" dirty="0">
                    <a:solidFill>
                      <a:schemeClr val="tx1"/>
                    </a:solidFill>
                  </a:rPr>
                  <a:t>1</a:t>
                </a:r>
                <a:r>
                  <a:rPr lang="en-US" i="1" spc="50" dirty="0">
                    <a:solidFill>
                      <a:schemeClr val="tx1"/>
                    </a:solidFill>
                  </a:rPr>
                  <a:t>k</a:t>
                </a:r>
                <a:r>
                  <a:rPr lang="en-US" spc="-5" dirty="0">
                    <a:solidFill>
                      <a:schemeClr val="tx1"/>
                    </a:solidFill>
                  </a:rPr>
                  <a:t>),</a:t>
                </a:r>
                <a:r>
                  <a:rPr lang="en-US" spc="95" dirty="0">
                    <a:solidFill>
                      <a:schemeClr val="tx1"/>
                    </a:solidFill>
                  </a:rPr>
                  <a:t> </a:t>
                </a:r>
                <a:r>
                  <a:rPr lang="en-US" spc="-5" dirty="0">
                    <a:solidFill>
                      <a:schemeClr val="tx1"/>
                    </a:solidFill>
                  </a:rPr>
                  <a:t>so</a:t>
                </a:r>
                <a:r>
                  <a:rPr lang="en-US" dirty="0">
                    <a:solidFill>
                      <a:schemeClr val="tx1"/>
                    </a:solidFill>
                  </a:rPr>
                  <a:t> </a:t>
                </a:r>
                <a:r>
                  <a:rPr lang="en-US" i="1" spc="-15" dirty="0">
                    <a:solidFill>
                      <a:schemeClr val="tx1"/>
                    </a:solidFill>
                  </a:rPr>
                  <a:t>y</a:t>
                </a:r>
                <a:r>
                  <a:rPr lang="en-US" baseline="-25000" dirty="0">
                    <a:solidFill>
                      <a:schemeClr val="tx1"/>
                    </a:solidFill>
                  </a:rPr>
                  <a:t>5</a:t>
                </a:r>
                <a:r>
                  <a:rPr lang="en-US" baseline="-11111" dirty="0">
                    <a:solidFill>
                      <a:schemeClr val="tx1"/>
                    </a:solidFill>
                  </a:rPr>
                  <a:t> </a:t>
                </a:r>
                <a:r>
                  <a:rPr lang="en-US" spc="-10" dirty="0">
                    <a:solidFill>
                      <a:schemeClr val="tx1"/>
                    </a:solidFill>
                  </a:rPr>
                  <a:t>i</a:t>
                </a:r>
                <a:r>
                  <a:rPr lang="en-US" spc="-5" dirty="0">
                    <a:solidFill>
                      <a:schemeClr val="tx1"/>
                    </a:solidFill>
                  </a:rPr>
                  <a:t>s</a:t>
                </a:r>
                <a:r>
                  <a:rPr lang="en-US" spc="90" dirty="0">
                    <a:solidFill>
                      <a:schemeClr val="tx1"/>
                    </a:solidFill>
                  </a:rPr>
                  <a:t> </a:t>
                </a:r>
                <a:r>
                  <a:rPr lang="en-US" spc="-10" dirty="0">
                    <a:solidFill>
                      <a:schemeClr val="tx1"/>
                    </a:solidFill>
                  </a:rPr>
                  <a:t>a</a:t>
                </a:r>
                <a:r>
                  <a:rPr lang="en-US" spc="-5" dirty="0">
                    <a:solidFill>
                      <a:schemeClr val="tx1"/>
                    </a:solidFill>
                  </a:rPr>
                  <a:t>n</a:t>
                </a:r>
                <a:r>
                  <a:rPr lang="en-US" spc="95" dirty="0">
                    <a:solidFill>
                      <a:schemeClr val="tx1"/>
                    </a:solidFill>
                  </a:rPr>
                  <a:t> </a:t>
                </a:r>
                <a:r>
                  <a:rPr lang="en-US" spc="-10" dirty="0">
                    <a:solidFill>
                      <a:schemeClr val="tx1"/>
                    </a:solidFill>
                  </a:rPr>
                  <a:t>ap</a:t>
                </a:r>
                <a:r>
                  <a:rPr lang="en-US" spc="-5" dirty="0">
                    <a:solidFill>
                      <a:schemeClr val="tx1"/>
                    </a:solidFill>
                  </a:rPr>
                  <a:t>proximation</a:t>
                </a:r>
                <a:r>
                  <a:rPr lang="en-US" spc="105" dirty="0">
                    <a:solidFill>
                      <a:schemeClr val="tx1"/>
                    </a:solidFill>
                  </a:rPr>
                  <a:t> </a:t>
                </a:r>
                <a:r>
                  <a:rPr lang="en-US" spc="-5" dirty="0">
                    <a:solidFill>
                      <a:schemeClr val="tx1"/>
                    </a:solidFill>
                  </a:rPr>
                  <a:t>to</a:t>
                </a:r>
                <a:r>
                  <a:rPr lang="en-US" dirty="0">
                    <a:solidFill>
                      <a:schemeClr val="tx1"/>
                    </a:solidFill>
                  </a:rPr>
                  <a:t> </a:t>
                </a:r>
                <a:r>
                  <a:rPr lang="en-US" i="1" spc="45" dirty="0">
                    <a:solidFill>
                      <a:schemeClr val="tx1"/>
                    </a:solidFill>
                  </a:rPr>
                  <a:t>y</a:t>
                </a:r>
                <a:r>
                  <a:rPr lang="en-US" spc="-5" dirty="0">
                    <a:solidFill>
                      <a:schemeClr val="tx1"/>
                    </a:solidFill>
                  </a:rPr>
                  <a:t>(0.5).</a:t>
                </a:r>
                <a:r>
                  <a:rPr lang="en-US" spc="100" dirty="0">
                    <a:solidFill>
                      <a:schemeClr val="tx1"/>
                    </a:solidFill>
                  </a:rPr>
                  <a:t> </a:t>
                </a:r>
                <a:r>
                  <a:rPr lang="en-US" spc="-5" dirty="0">
                    <a:solidFill>
                      <a:schemeClr val="tx1"/>
                    </a:solidFill>
                  </a:rPr>
                  <a:t>It</a:t>
                </a:r>
                <a:r>
                  <a:rPr lang="en-US" spc="100" dirty="0">
                    <a:solidFill>
                      <a:schemeClr val="tx1"/>
                    </a:solidFill>
                  </a:rPr>
                  <a:t> </a:t>
                </a:r>
                <a:r>
                  <a:rPr lang="en-US" spc="-5" dirty="0">
                    <a:solidFill>
                      <a:schemeClr val="tx1"/>
                    </a:solidFill>
                  </a:rPr>
                  <a:t>is</a:t>
                </a:r>
                <a:r>
                  <a:rPr lang="en-US" spc="100" dirty="0">
                    <a:solidFill>
                      <a:schemeClr val="tx1"/>
                    </a:solidFill>
                  </a:rPr>
                  <a:t> </a:t>
                </a:r>
                <a:r>
                  <a:rPr lang="en-US" spc="-10" dirty="0">
                    <a:solidFill>
                      <a:schemeClr val="tx1"/>
                    </a:solidFill>
                  </a:rPr>
                  <a:t>convenien</a:t>
                </a:r>
                <a:r>
                  <a:rPr lang="en-US" spc="-5" dirty="0">
                    <a:solidFill>
                      <a:schemeClr val="tx1"/>
                    </a:solidFill>
                  </a:rPr>
                  <a:t>t</a:t>
                </a:r>
                <a:r>
                  <a:rPr lang="en-US" spc="105" dirty="0">
                    <a:solidFill>
                      <a:schemeClr val="tx1"/>
                    </a:solidFill>
                  </a:rPr>
                  <a:t> </a:t>
                </a:r>
                <a:r>
                  <a:rPr lang="en-US" spc="-10" dirty="0">
                    <a:solidFill>
                      <a:schemeClr val="tx1"/>
                    </a:solidFill>
                  </a:rPr>
                  <a:t>t</a:t>
                </a:r>
                <a:r>
                  <a:rPr lang="en-US" spc="-5" dirty="0">
                    <a:solidFill>
                      <a:schemeClr val="tx1"/>
                    </a:solidFill>
                  </a:rPr>
                  <a:t>o</a:t>
                </a:r>
                <a:r>
                  <a:rPr lang="en-US" spc="100" dirty="0">
                    <a:solidFill>
                      <a:schemeClr val="tx1"/>
                    </a:solidFill>
                  </a:rPr>
                  <a:t> </a:t>
                </a:r>
                <a:r>
                  <a:rPr lang="en-US" spc="-10" dirty="0">
                    <a:solidFill>
                      <a:schemeClr val="tx1"/>
                    </a:solidFill>
                  </a:rPr>
                  <a:t>organiz</a:t>
                </a:r>
                <a:r>
                  <a:rPr lang="en-US" spc="-5" dirty="0">
                    <a:solidFill>
                      <a:schemeClr val="tx1"/>
                    </a:solidFill>
                  </a:rPr>
                  <a:t>e</a:t>
                </a:r>
                <a:r>
                  <a:rPr lang="en-US" spc="105" dirty="0">
                    <a:solidFill>
                      <a:schemeClr val="tx1"/>
                    </a:solidFill>
                  </a:rPr>
                  <a:t> </a:t>
                </a:r>
                <a:r>
                  <a:rPr lang="en-US" spc="-10" dirty="0">
                    <a:solidFill>
                      <a:schemeClr val="tx1"/>
                    </a:solidFill>
                  </a:rPr>
                  <a:t>calculation</a:t>
                </a:r>
                <a:r>
                  <a:rPr lang="en-US" spc="-5" dirty="0">
                    <a:solidFill>
                      <a:schemeClr val="tx1"/>
                    </a:solidFill>
                  </a:rPr>
                  <a:t>s</a:t>
                </a:r>
                <a:r>
                  <a:rPr lang="en-US" spc="105" dirty="0">
                    <a:solidFill>
                      <a:schemeClr val="tx1"/>
                    </a:solidFill>
                  </a:rPr>
                  <a:t> </a:t>
                </a:r>
                <a:r>
                  <a:rPr lang="en-US" spc="-10" dirty="0">
                    <a:solidFill>
                      <a:schemeClr val="tx1"/>
                    </a:solidFill>
                  </a:rPr>
                  <a:t>i</a:t>
                </a:r>
                <a:r>
                  <a:rPr lang="en-US" spc="-5" dirty="0">
                    <a:solidFill>
                      <a:schemeClr val="tx1"/>
                    </a:solidFill>
                  </a:rPr>
                  <a:t>n</a:t>
                </a:r>
                <a:r>
                  <a:rPr lang="en-US" spc="100" dirty="0">
                    <a:solidFill>
                      <a:schemeClr val="tx1"/>
                    </a:solidFill>
                  </a:rPr>
                  <a:t> </a:t>
                </a:r>
                <a:r>
                  <a:rPr lang="en-US" spc="-10" dirty="0">
                    <a:solidFill>
                      <a:schemeClr val="tx1"/>
                    </a:solidFill>
                  </a:rPr>
                  <a:t>th</a:t>
                </a:r>
                <a:r>
                  <a:rPr lang="en-US" spc="-5" dirty="0">
                    <a:solidFill>
                      <a:schemeClr val="tx1"/>
                    </a:solidFill>
                  </a:rPr>
                  <a:t>e</a:t>
                </a:r>
                <a:r>
                  <a:rPr lang="en-US" spc="100" dirty="0">
                    <a:solidFill>
                      <a:schemeClr val="tx1"/>
                    </a:solidFill>
                  </a:rPr>
                  <a:t> </a:t>
                </a:r>
                <a:r>
                  <a:rPr lang="en-US" spc="-5" dirty="0">
                    <a:solidFill>
                      <a:schemeClr val="tx1"/>
                    </a:solidFill>
                  </a:rPr>
                  <a:t>f</a:t>
                </a:r>
                <a:r>
                  <a:rPr lang="en-US" spc="-10" dirty="0">
                    <a:solidFill>
                      <a:schemeClr val="tx1"/>
                    </a:solidFill>
                  </a:rPr>
                  <a:t>ollowin</a:t>
                </a:r>
                <a:r>
                  <a:rPr lang="en-US" spc="-5" dirty="0">
                    <a:solidFill>
                      <a:schemeClr val="tx1"/>
                    </a:solidFill>
                  </a:rPr>
                  <a:t>g</a:t>
                </a:r>
                <a:r>
                  <a:rPr lang="en-US" spc="100" dirty="0">
                    <a:solidFill>
                      <a:schemeClr val="tx1"/>
                    </a:solidFill>
                  </a:rPr>
                  <a:t> </a:t>
                </a:r>
                <a:r>
                  <a:rPr lang="en-US" spc="-10" dirty="0">
                    <a:solidFill>
                      <a:schemeClr val="tx1"/>
                    </a:solidFill>
                  </a:rPr>
                  <a:t>table. </a:t>
                </a:r>
                <a:r>
                  <a:rPr lang="en-US" spc="-10" dirty="0">
                    <a:latin typeface="Times New Roman"/>
                    <a:cs typeface="Times New Roman"/>
                  </a:rPr>
                  <a:t>Not</a:t>
                </a:r>
                <a:r>
                  <a:rPr lang="en-US" spc="-5" dirty="0">
                    <a:latin typeface="Times New Roman"/>
                    <a:cs typeface="Times New Roman"/>
                  </a:rPr>
                  <a:t>e </a:t>
                </a:r>
                <a:r>
                  <a:rPr lang="en-US" spc="-10" dirty="0">
                    <a:latin typeface="Times New Roman"/>
                    <a:cs typeface="Times New Roman"/>
                  </a:rPr>
                  <a:t>tha</a:t>
                </a:r>
                <a:r>
                  <a:rPr lang="en-US" spc="-5" dirty="0">
                    <a:latin typeface="Times New Roman"/>
                    <a:cs typeface="Times New Roman"/>
                  </a:rPr>
                  <a:t>t </a:t>
                </a:r>
                <a:r>
                  <a:rPr lang="en-US" spc="-10"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valu</a:t>
                </a:r>
                <a:r>
                  <a:rPr lang="en-US" spc="-5" dirty="0">
                    <a:latin typeface="Times New Roman"/>
                    <a:cs typeface="Times New Roman"/>
                  </a:rPr>
                  <a:t>e</a:t>
                </a:r>
                <a:r>
                  <a:rPr lang="en-US" spc="60" dirty="0">
                    <a:latin typeface="Times New Roman"/>
                    <a:cs typeface="Times New Roman"/>
                  </a:rPr>
                  <a:t> </a:t>
                </a:r>
                <a:r>
                  <a:rPr lang="en-US" i="1" spc="-15" dirty="0">
                    <a:latin typeface="Times New Roman"/>
                    <a:cs typeface="Times New Roman"/>
                  </a:rPr>
                  <a:t>y</a:t>
                </a:r>
                <a:r>
                  <a:rPr lang="en-US" i="1" spc="-15" baseline="-25000" dirty="0">
                    <a:latin typeface="Times New Roman"/>
                    <a:cs typeface="Times New Roman"/>
                  </a:rPr>
                  <a:t>k+1</a:t>
                </a:r>
                <a:r>
                  <a:rPr lang="en-US" baseline="-11111" dirty="0">
                    <a:latin typeface="Times New Roman"/>
                    <a:cs typeface="Times New Roman"/>
                  </a:rPr>
                  <a:t> </a:t>
                </a:r>
                <a:r>
                  <a:rPr lang="en-US" spc="-10" dirty="0">
                    <a:latin typeface="Times New Roman"/>
                    <a:cs typeface="Times New Roman"/>
                  </a:rPr>
                  <a:t>compute</a:t>
                </a:r>
                <a:r>
                  <a:rPr lang="en-US" spc="-5" dirty="0">
                    <a:latin typeface="Times New Roman"/>
                    <a:cs typeface="Times New Roman"/>
                  </a:rPr>
                  <a:t>d </a:t>
                </a:r>
                <a:r>
                  <a:rPr lang="en-US" spc="-10" dirty="0">
                    <a:latin typeface="Times New Roman"/>
                    <a:cs typeface="Times New Roman"/>
                  </a:rPr>
                  <a:t>i</a:t>
                </a:r>
                <a:r>
                  <a:rPr lang="en-US" spc="-5" dirty="0">
                    <a:latin typeface="Times New Roman"/>
                    <a:cs typeface="Times New Roman"/>
                  </a:rPr>
                  <a:t>n </a:t>
                </a:r>
                <a:r>
                  <a:rPr lang="en-US" spc="-10" dirty="0">
                    <a:latin typeface="Times New Roman"/>
                    <a:cs typeface="Times New Roman"/>
                  </a:rPr>
                  <a:t>th</a:t>
                </a:r>
                <a:r>
                  <a:rPr lang="en-US" spc="-5" dirty="0">
                    <a:latin typeface="Times New Roman"/>
                    <a:cs typeface="Times New Roman"/>
                  </a:rPr>
                  <a:t>e l</a:t>
                </a:r>
                <a:r>
                  <a:rPr lang="en-US" spc="-10" dirty="0">
                    <a:latin typeface="Times New Roman"/>
                    <a:cs typeface="Times New Roman"/>
                  </a:rPr>
                  <a:t>as</a:t>
                </a:r>
                <a:r>
                  <a:rPr lang="en-US" spc="-5" dirty="0">
                    <a:latin typeface="Times New Roman"/>
                    <a:cs typeface="Times New Roman"/>
                  </a:rPr>
                  <a:t>t </a:t>
                </a:r>
                <a:r>
                  <a:rPr lang="en-US" spc="-10" dirty="0">
                    <a:latin typeface="Times New Roman"/>
                    <a:cs typeface="Times New Roman"/>
                  </a:rPr>
                  <a:t>colum</a:t>
                </a:r>
                <a:r>
                  <a:rPr lang="en-US" spc="-5" dirty="0">
                    <a:latin typeface="Times New Roman"/>
                    <a:cs typeface="Times New Roman"/>
                  </a:rPr>
                  <a:t>n </a:t>
                </a:r>
                <a:r>
                  <a:rPr lang="en-US" spc="-10" dirty="0">
                    <a:latin typeface="Times New Roman"/>
                    <a:cs typeface="Times New Roman"/>
                  </a:rPr>
                  <a:t>o</a:t>
                </a:r>
                <a:r>
                  <a:rPr lang="en-US" spc="-5" dirty="0">
                    <a:latin typeface="Times New Roman"/>
                    <a:cs typeface="Times New Roman"/>
                  </a:rPr>
                  <a:t>f </a:t>
                </a:r>
                <a:r>
                  <a:rPr lang="en-US" spc="-10" dirty="0">
                    <a:latin typeface="Times New Roman"/>
                    <a:cs typeface="Times New Roman"/>
                  </a:rPr>
                  <a:t>eac</a:t>
                </a:r>
                <a:r>
                  <a:rPr lang="en-US" spc="-5" dirty="0">
                    <a:latin typeface="Times New Roman"/>
                    <a:cs typeface="Times New Roman"/>
                  </a:rPr>
                  <a:t>h </a:t>
                </a:r>
                <a:r>
                  <a:rPr lang="en-US" spc="-10" dirty="0">
                    <a:latin typeface="Times New Roman"/>
                    <a:cs typeface="Times New Roman"/>
                  </a:rPr>
                  <a:t>lin</a:t>
                </a:r>
                <a:r>
                  <a:rPr lang="en-US" spc="-5" dirty="0">
                    <a:latin typeface="Times New Roman"/>
                    <a:cs typeface="Times New Roman"/>
                  </a:rPr>
                  <a:t>e is </a:t>
                </a:r>
                <a:r>
                  <a:rPr lang="en-US" spc="-10" dirty="0">
                    <a:latin typeface="Times New Roman"/>
                    <a:cs typeface="Times New Roman"/>
                  </a:rPr>
                  <a:t>use</a:t>
                </a:r>
                <a:r>
                  <a:rPr lang="en-US" spc="-5" dirty="0">
                    <a:latin typeface="Times New Roman"/>
                    <a:cs typeface="Times New Roman"/>
                  </a:rPr>
                  <a:t>d in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nex</a:t>
                </a:r>
                <a:r>
                  <a:rPr lang="en-US" spc="-5" dirty="0">
                    <a:latin typeface="Times New Roman"/>
                    <a:cs typeface="Times New Roman"/>
                  </a:rPr>
                  <a:t>t </a:t>
                </a:r>
                <a:r>
                  <a:rPr lang="en-US" spc="-10" dirty="0">
                    <a:latin typeface="Times New Roman"/>
                    <a:cs typeface="Times New Roman"/>
                  </a:rPr>
                  <a:t>line </a:t>
                </a:r>
                <a:r>
                  <a:rPr lang="en-US" spc="-5" dirty="0">
                    <a:latin typeface="Times New Roman"/>
                    <a:cs typeface="Times New Roman"/>
                  </a:rPr>
                  <a:t>to continue</a:t>
                </a:r>
                <a:r>
                  <a:rPr lang="en-US" dirty="0">
                    <a:latin typeface="Times New Roman"/>
                    <a:cs typeface="Times New Roman"/>
                  </a:rPr>
                  <a:t> </a:t>
                </a:r>
                <a:r>
                  <a:rPr lang="en-US" spc="-5" dirty="0">
                    <a:latin typeface="Times New Roman"/>
                    <a:cs typeface="Times New Roman"/>
                  </a:rPr>
                  <a:t>the </a:t>
                </a:r>
                <a:r>
                  <a:rPr lang="en-US" spc="-10" dirty="0">
                    <a:latin typeface="Times New Roman"/>
                    <a:cs typeface="Times New Roman"/>
                  </a:rPr>
                  <a:t>p</a:t>
                </a:r>
                <a:r>
                  <a:rPr lang="en-US" spc="-5" dirty="0">
                    <a:latin typeface="Times New Roman"/>
                    <a:cs typeface="Times New Roman"/>
                  </a:rPr>
                  <a:t>rocess. </a:t>
                </a:r>
              </a:p>
              <a:p>
                <a:pPr marL="0" marR="5080" indent="0">
                  <a:lnSpc>
                    <a:spcPct val="100000"/>
                  </a:lnSpc>
                  <a:spcBef>
                    <a:spcPts val="570"/>
                  </a:spcBef>
                  <a:buNone/>
                </a:pP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r="-56"/>
                </a:stretch>
              </a:blipFill>
            </p:spPr>
            <p:txBody>
              <a:bodyPr/>
              <a:lstStyle/>
              <a:p>
                <a:r>
                  <a:rPr lang="en-US">
                    <a:noFill/>
                  </a:rPr>
                  <a:t> </a:t>
                </a:r>
              </a:p>
            </p:txBody>
          </p:sp>
        </mc:Fallback>
      </mc:AlternateContent>
    </p:spTree>
    <p:extLst>
      <p:ext uri="{BB962C8B-B14F-4D97-AF65-F5344CB8AC3E}">
        <p14:creationId xmlns:p14="http://schemas.microsoft.com/office/powerpoint/2010/main" val="3207335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15 </a:t>
            </a:r>
            <a:r>
              <a:rPr lang="en-US" sz="3100" dirty="0"/>
              <a:t>of 16)</a:t>
            </a: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734123837"/>
                  </p:ext>
                </p:extLst>
              </p:nvPr>
            </p:nvGraphicFramePr>
            <p:xfrm>
              <a:off x="1956585" y="1492664"/>
              <a:ext cx="7902385" cy="2225040"/>
            </p:xfrm>
            <a:graphic>
              <a:graphicData uri="http://schemas.openxmlformats.org/drawingml/2006/table">
                <a:tbl>
                  <a:tblPr firstRow="1" bandRow="1">
                    <a:tableStyleId>{5C22544A-7EE6-4342-B048-85BDC9FD1C3A}</a:tableStyleId>
                  </a:tblPr>
                  <a:tblGrid>
                    <a:gridCol w="1097216"/>
                    <a:gridCol w="1252792"/>
                    <a:gridCol w="2572131"/>
                    <a:gridCol w="2980246"/>
                  </a:tblGrid>
                  <a:tr h="370840">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𝑘</m:t>
                                    </m:r>
                                  </m:sub>
                                </m:sSub>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e>
                                </m:d>
                                <m:r>
                                  <a:rPr lang="en-US" b="0" i="1" smtClean="0">
                                    <a:solidFill>
                                      <a:schemeClr val="bg1"/>
                                    </a:solidFill>
                                    <a:latin typeface="Cambria Math" panose="02040503050406030204" pitchFamily="18" charset="0"/>
                                  </a:rPr>
                                  <m:t>=</m:t>
                                </m:r>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sin</m:t>
                                    </m:r>
                                  </m:fName>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𝑘</m:t>
                                        </m:r>
                                      </m:sub>
                                    </m:sSub>
                                  </m:e>
                                </m:func>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cos</m:t>
                                    </m:r>
                                  </m:fName>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e>
                                </m:func>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h𝐹</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e>
                                </m:d>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370840">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0</m:t>
                                    </m:r>
                                  </m:sub>
                                </m:sSub>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0</m:t>
                                    </m:r>
                                  </m:sub>
                                </m:sSub>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14:m>
                            <m:oMathPara xmlns:m="http://schemas.openxmlformats.org/officeDocument/2006/math">
                              <m:oMathParaPr>
                                <m:jc m:val="centerGroup"/>
                              </m:oMathParaPr>
                              <m:oMath xmlns:m="http://schemas.openxmlformats.org/officeDocument/2006/math">
                                <m:d>
                                  <m:dPr>
                                    <m:ctrlPr>
                                      <a:rPr lang="en-US" b="0" i="1" smtClean="0">
                                        <a:solidFill>
                                          <a:schemeClr val="bg1"/>
                                        </a:solidFill>
                                        <a:latin typeface="Cambria Math" panose="02040503050406030204" pitchFamily="18" charset="0"/>
                                      </a:rPr>
                                    </m:ctrlPr>
                                  </m:dPr>
                                  <m:e>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sin</m:t>
                                        </m:r>
                                      </m:fName>
                                      <m:e>
                                        <m:r>
                                          <a:rPr lang="en-US" b="0" i="1" smtClean="0">
                                            <a:solidFill>
                                              <a:schemeClr val="bg1"/>
                                            </a:solidFill>
                                            <a:latin typeface="Cambria Math" panose="02040503050406030204" pitchFamily="18" charset="0"/>
                                          </a:rPr>
                                          <m:t>0</m:t>
                                        </m:r>
                                      </m:e>
                                    </m:func>
                                  </m:e>
                                </m:d>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cos</m:t>
                                    </m:r>
                                  </m:fName>
                                  <m:e>
                                    <m:r>
                                      <a:rPr lang="en-US" b="0" i="1" smtClean="0">
                                        <a:solidFill>
                                          <a:schemeClr val="bg1"/>
                                        </a:solidFill>
                                        <a:latin typeface="Cambria Math" panose="02040503050406030204" pitchFamily="18" charset="0"/>
                                      </a:rPr>
                                      <m:t>0</m:t>
                                    </m:r>
                                  </m:e>
                                </m:func>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=0+0.1</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b="0" i="1" smtClean="0">
                                        <a:solidFill>
                                          <a:schemeClr val="bg1"/>
                                        </a:solidFill>
                                        <a:latin typeface="Cambria Math" panose="02040503050406030204" pitchFamily="18" charset="0"/>
                                      </a:rPr>
                                    </m:ctrlPr>
                                  </m:dPr>
                                  <m:e>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sin</m:t>
                                        </m:r>
                                      </m:fName>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.1</m:t>
                                        </m:r>
                                      </m:e>
                                    </m:func>
                                  </m:e>
                                </m:d>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cos</m:t>
                                    </m:r>
                                  </m:fName>
                                  <m:e>
                                    <m:r>
                                      <a:rPr lang="en-US" b="0" i="1" smtClean="0">
                                        <a:solidFill>
                                          <a:schemeClr val="bg1"/>
                                        </a:solidFill>
                                        <a:latin typeface="Cambria Math" panose="02040503050406030204" pitchFamily="18" charset="0"/>
                                      </a:rPr>
                                      <m:t>0</m:t>
                                    </m:r>
                                  </m:e>
                                </m:func>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.1</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0+0.1</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.01</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solidFill>
                          <a:schemeClr val="tx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0</m:t>
                                </m:r>
                                <m:r>
                                  <a:rPr lang="en-US" b="0" i="0" smtClean="0">
                                    <a:solidFill>
                                      <a:schemeClr val="bg1"/>
                                    </a:solidFill>
                                    <a:latin typeface="Cambria Math" panose="02040503050406030204" pitchFamily="18" charset="0"/>
                                  </a:rPr>
                                  <m:t>.01</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b="0" i="1" smtClean="0">
                                        <a:solidFill>
                                          <a:schemeClr val="bg1"/>
                                        </a:solidFill>
                                        <a:latin typeface="Cambria Math" panose="02040503050406030204" pitchFamily="18" charset="0"/>
                                      </a:rPr>
                                    </m:ctrlPr>
                                  </m:dPr>
                                  <m:e>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sin</m:t>
                                        </m:r>
                                      </m:fName>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2</m:t>
                                        </m:r>
                                      </m:e>
                                    </m:func>
                                  </m:e>
                                </m:d>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cos</m:t>
                                    </m:r>
                                  </m:fName>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.01</m:t>
                                    </m:r>
                                  </m:e>
                                </m:func>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2</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.01</m:t>
                                </m:r>
                                <m:r>
                                  <a:rPr lang="en-US" b="0" i="1" smtClean="0">
                                    <a:solidFill>
                                      <a:schemeClr val="bg1"/>
                                    </a:solidFill>
                                    <a:latin typeface="Cambria Math" panose="02040503050406030204" pitchFamily="18" charset="0"/>
                                  </a:rPr>
                                  <m:t>+0.1</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=0.0</m:t>
                                </m:r>
                                <m:r>
                                  <a:rPr lang="en-US" b="0" i="1" smtClean="0">
                                    <a:solidFill>
                                      <a:schemeClr val="bg1"/>
                                    </a:solidFill>
                                    <a:latin typeface="Cambria Math" panose="02040503050406030204" pitchFamily="18" charset="0"/>
                                  </a:rPr>
                                  <m:t>3</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solidFill>
                          <a:schemeClr val="tx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0</m:t>
                                </m:r>
                                <m:r>
                                  <a:rPr lang="en-US" b="0" i="0" smtClean="0">
                                    <a:solidFill>
                                      <a:schemeClr val="bg1"/>
                                    </a:solidFill>
                                    <a:latin typeface="Cambria Math" panose="02040503050406030204" pitchFamily="18" charset="0"/>
                                  </a:rPr>
                                  <m:t>.0</m:t>
                                </m:r>
                                <m:r>
                                  <a:rPr lang="en-US" b="0" i="0" smtClean="0">
                                    <a:solidFill>
                                      <a:schemeClr val="bg1"/>
                                    </a:solidFill>
                                    <a:latin typeface="Cambria Math" panose="02040503050406030204" pitchFamily="18" charset="0"/>
                                  </a:rPr>
                                  <m:t>3</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b="0" i="1" smtClean="0">
                                        <a:solidFill>
                                          <a:schemeClr val="bg1"/>
                                        </a:solidFill>
                                        <a:latin typeface="Cambria Math" panose="02040503050406030204" pitchFamily="18" charset="0"/>
                                      </a:rPr>
                                    </m:ctrlPr>
                                  </m:dPr>
                                  <m:e>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sin</m:t>
                                        </m:r>
                                      </m:fName>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3</m:t>
                                        </m:r>
                                      </m:e>
                                    </m:func>
                                  </m:e>
                                </m:d>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cos</m:t>
                                    </m:r>
                                  </m:fName>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.03</m:t>
                                    </m:r>
                                  </m:e>
                                </m:func>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3</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.03</m:t>
                                </m:r>
                                <m:r>
                                  <a:rPr lang="en-US" b="0" i="1" smtClean="0">
                                    <a:solidFill>
                                      <a:schemeClr val="bg1"/>
                                    </a:solidFill>
                                    <a:latin typeface="Cambria Math" panose="02040503050406030204" pitchFamily="18" charset="0"/>
                                  </a:rPr>
                                  <m:t>+0.1</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3</m:t>
                                    </m:r>
                                  </m:e>
                                </m:d>
                                <m:r>
                                  <a:rPr lang="en-US" b="0" i="1" smtClean="0">
                                    <a:solidFill>
                                      <a:schemeClr val="bg1"/>
                                    </a:solidFill>
                                    <a:latin typeface="Cambria Math" panose="02040503050406030204" pitchFamily="18" charset="0"/>
                                  </a:rPr>
                                  <m:t>=0.0</m:t>
                                </m:r>
                                <m:r>
                                  <a:rPr lang="en-US" b="0" i="1" smtClean="0">
                                    <a:solidFill>
                                      <a:schemeClr val="bg1"/>
                                    </a:solidFill>
                                    <a:latin typeface="Cambria Math" panose="02040503050406030204" pitchFamily="18" charset="0"/>
                                  </a:rPr>
                                  <m:t>6</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solidFill>
                          <a:schemeClr val="tx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0</m:t>
                                </m:r>
                                <m:r>
                                  <a:rPr lang="en-US" b="0" i="0" smtClean="0">
                                    <a:solidFill>
                                      <a:schemeClr val="bg1"/>
                                    </a:solidFill>
                                    <a:latin typeface="Cambria Math" panose="02040503050406030204" pitchFamily="18" charset="0"/>
                                  </a:rPr>
                                  <m:t>.0</m:t>
                                </m:r>
                                <m:r>
                                  <a:rPr lang="en-US" b="0" i="0" smtClean="0">
                                    <a:solidFill>
                                      <a:schemeClr val="bg1"/>
                                    </a:solidFill>
                                    <a:latin typeface="Cambria Math" panose="02040503050406030204" pitchFamily="18" charset="0"/>
                                  </a:rPr>
                                  <m:t>6</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en-US" b="0" i="1" smtClean="0">
                                        <a:solidFill>
                                          <a:schemeClr val="bg1"/>
                                        </a:solidFill>
                                        <a:latin typeface="Cambria Math" panose="02040503050406030204" pitchFamily="18" charset="0"/>
                                      </a:rPr>
                                    </m:ctrlPr>
                                  </m:dPr>
                                  <m:e>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sin</m:t>
                                        </m:r>
                                      </m:fName>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4</m:t>
                                        </m:r>
                                      </m:e>
                                    </m:func>
                                  </m:e>
                                </m:d>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cos</m:t>
                                    </m:r>
                                  </m:fName>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.06</m:t>
                                    </m:r>
                                  </m:e>
                                </m:func>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4</m:t>
                                </m:r>
                              </m:oMath>
                            </m:oMathPara>
                          </a14:m>
                          <a:endParaRPr lang="en-US" b="0" dirty="0">
                            <a:solidFill>
                              <a:schemeClr val="bg1"/>
                            </a:solidFill>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.06</m:t>
                                </m:r>
                                <m:r>
                                  <a:rPr lang="en-US" b="0" i="1" smtClean="0">
                                    <a:solidFill>
                                      <a:schemeClr val="bg1"/>
                                    </a:solidFill>
                                    <a:latin typeface="Cambria Math" panose="02040503050406030204" pitchFamily="18" charset="0"/>
                                  </a:rPr>
                                  <m:t>+0.1</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4</m:t>
                                    </m:r>
                                  </m:e>
                                </m:d>
                                <m:r>
                                  <a:rPr lang="en-US" b="0" i="1" smtClean="0">
                                    <a:solidFill>
                                      <a:schemeClr val="bg1"/>
                                    </a:solidFill>
                                    <a:latin typeface="Cambria Math" panose="02040503050406030204" pitchFamily="18" charset="0"/>
                                  </a:rPr>
                                  <m:t>=0.1</m:t>
                                </m:r>
                                <m:r>
                                  <a:rPr lang="en-US" b="0" i="1" smtClean="0">
                                    <a:solidFill>
                                      <a:schemeClr val="bg1"/>
                                    </a:solidFill>
                                    <a:latin typeface="Cambria Math" panose="02040503050406030204" pitchFamily="18" charset="0"/>
                                  </a:rPr>
                                  <m:t>0</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734123837"/>
                  </p:ext>
                </p:extLst>
              </p:nvPr>
            </p:nvGraphicFramePr>
            <p:xfrm>
              <a:off x="1956585" y="1492664"/>
              <a:ext cx="7902385" cy="2225040"/>
            </p:xfrm>
            <a:graphic>
              <a:graphicData uri="http://schemas.openxmlformats.org/drawingml/2006/table">
                <a:tbl>
                  <a:tblPr firstRow="1" bandRow="1">
                    <a:tableStyleId>{5C22544A-7EE6-4342-B048-85BDC9FD1C3A}</a:tableStyleId>
                  </a:tblPr>
                  <a:tblGrid>
                    <a:gridCol w="1097216"/>
                    <a:gridCol w="1252792"/>
                    <a:gridCol w="2572131"/>
                    <a:gridCol w="2980246"/>
                  </a:tblGrid>
                  <a:tr h="370840">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556" t="-1639" r="-622222" b="-506557"/>
                          </a:stretch>
                        </a:blipFill>
                      </a:tcPr>
                    </a:tc>
                    <a:tc>
                      <a:txBody>
                        <a:bodyPr/>
                        <a:lstStyle/>
                        <a:p>
                          <a:endParaRPr lang="en-US"/>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87864" t="-1639" r="-443689" b="-506557"/>
                          </a:stretch>
                        </a:blipFill>
                      </a:tcPr>
                    </a:tc>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91706" t="-1639" r="-116588" b="-506557"/>
                          </a:stretch>
                        </a:blipFill>
                      </a:tcPr>
                    </a:tc>
                    <a:tc>
                      <a:txBody>
                        <a:bodyPr/>
                        <a:lstStyle/>
                        <a:p>
                          <a:endParaRPr lang="en-US"/>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rotWithShape="0">
                          <a:blip r:embed="rId2"/>
                          <a:stretch>
                            <a:fillRect l="-165102" t="-1639" r="-408" b="-506557"/>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rotWithShape="0">
                          <a:blip r:embed="rId2"/>
                          <a:stretch>
                            <a:fillRect l="-556" t="-101639" r="-622222" b="-406557"/>
                          </a:stretch>
                        </a:blipFill>
                      </a:tcPr>
                    </a:tc>
                    <a:tc>
                      <a:txBody>
                        <a:bodyPr/>
                        <a:lstStyle/>
                        <a:p>
                          <a:endParaRPr lang="en-US"/>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rotWithShape="0">
                          <a:blip r:embed="rId2"/>
                          <a:stretch>
                            <a:fillRect l="-87864" t="-101639" r="-443689" b="-406557"/>
                          </a:stretch>
                        </a:blipFill>
                      </a:tcPr>
                    </a:tc>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rotWithShape="0">
                          <a:blip r:embed="rId2"/>
                          <a:stretch>
                            <a:fillRect l="-91706" t="-101639" r="-116588" b="-406557"/>
                          </a:stretch>
                        </a:blipFill>
                      </a:tcPr>
                    </a:tc>
                    <a:tc>
                      <a:txBody>
                        <a:bodyPr/>
                        <a:lstStyle/>
                        <a:p>
                          <a:endParaRPr lang="en-US"/>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rotWithShape="0">
                          <a:blip r:embed="rId2"/>
                          <a:stretch>
                            <a:fillRect l="-165102" t="-101639" r="-408" b="-406557"/>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blipFill rotWithShape="0">
                          <a:blip r:embed="rId2"/>
                          <a:stretch>
                            <a:fillRect l="-556" t="-201639" r="-622222" b="-306557"/>
                          </a:stretch>
                        </a:blipFill>
                      </a:tcPr>
                    </a:tc>
                    <a:tc>
                      <a:txBody>
                        <a:bodyPr/>
                        <a:lstStyle/>
                        <a:p>
                          <a:endParaRPr lang="en-US"/>
                        </a:p>
                      </a:txBody>
                      <a:tcPr>
                        <a:lnR w="12700" cap="flat" cmpd="sng" algn="ctr">
                          <a:solidFill>
                            <a:schemeClr val="bg1"/>
                          </a:solidFill>
                          <a:prstDash val="solid"/>
                          <a:round/>
                          <a:headEnd type="none" w="med" len="med"/>
                          <a:tailEnd type="none" w="med" len="med"/>
                        </a:lnR>
                        <a:blipFill rotWithShape="0">
                          <a:blip r:embed="rId2"/>
                          <a:stretch>
                            <a:fillRect l="-87864" t="-201639" r="-443689" b="-306557"/>
                          </a:stretch>
                        </a:blipFill>
                      </a:tcPr>
                    </a:tc>
                    <a:tc>
                      <a:txBody>
                        <a:bodyPr/>
                        <a:lstStyle/>
                        <a:p>
                          <a:endParaRPr lang="en-US"/>
                        </a:p>
                      </a:txBody>
                      <a:tcPr>
                        <a:lnL w="12700" cap="flat" cmpd="sng" algn="ctr">
                          <a:solidFill>
                            <a:schemeClr val="bg1"/>
                          </a:solidFill>
                          <a:prstDash val="solid"/>
                          <a:round/>
                          <a:headEnd type="none" w="med" len="med"/>
                          <a:tailEnd type="none" w="med" len="med"/>
                        </a:lnL>
                        <a:blipFill rotWithShape="0">
                          <a:blip r:embed="rId2"/>
                          <a:stretch>
                            <a:fillRect l="-91706" t="-201639" r="-116588" b="-306557"/>
                          </a:stretch>
                        </a:blipFill>
                      </a:tcPr>
                    </a:tc>
                    <a:tc>
                      <a:txBody>
                        <a:bodyPr/>
                        <a:lstStyle/>
                        <a:p>
                          <a:endParaRPr lang="en-US"/>
                        </a:p>
                      </a:txBody>
                      <a:tcPr>
                        <a:lnR w="12700" cap="flat" cmpd="sng" algn="ctr">
                          <a:solidFill>
                            <a:schemeClr val="bg1"/>
                          </a:solidFill>
                          <a:prstDash val="solid"/>
                          <a:round/>
                          <a:headEnd type="none" w="med" len="med"/>
                          <a:tailEnd type="none" w="med" len="med"/>
                        </a:lnR>
                        <a:blipFill rotWithShape="0">
                          <a:blip r:embed="rId2"/>
                          <a:stretch>
                            <a:fillRect l="-165102" t="-201639" r="-408" b="-306557"/>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blipFill rotWithShape="0">
                          <a:blip r:embed="rId2"/>
                          <a:stretch>
                            <a:fillRect l="-556" t="-301639" r="-622222" b="-206557"/>
                          </a:stretch>
                        </a:blipFill>
                      </a:tcPr>
                    </a:tc>
                    <a:tc>
                      <a:txBody>
                        <a:bodyPr/>
                        <a:lstStyle/>
                        <a:p>
                          <a:endParaRPr lang="en-US"/>
                        </a:p>
                      </a:txBody>
                      <a:tcPr>
                        <a:lnR w="12700" cap="flat" cmpd="sng" algn="ctr">
                          <a:solidFill>
                            <a:schemeClr val="bg1"/>
                          </a:solidFill>
                          <a:prstDash val="solid"/>
                          <a:round/>
                          <a:headEnd type="none" w="med" len="med"/>
                          <a:tailEnd type="none" w="med" len="med"/>
                        </a:lnR>
                        <a:blipFill rotWithShape="0">
                          <a:blip r:embed="rId2"/>
                          <a:stretch>
                            <a:fillRect l="-87864" t="-301639" r="-443689" b="-206557"/>
                          </a:stretch>
                        </a:blipFill>
                      </a:tcPr>
                    </a:tc>
                    <a:tc>
                      <a:txBody>
                        <a:bodyPr/>
                        <a:lstStyle/>
                        <a:p>
                          <a:endParaRPr lang="en-US"/>
                        </a:p>
                      </a:txBody>
                      <a:tcPr>
                        <a:lnL w="12700" cap="flat" cmpd="sng" algn="ctr">
                          <a:solidFill>
                            <a:schemeClr val="bg1"/>
                          </a:solidFill>
                          <a:prstDash val="solid"/>
                          <a:round/>
                          <a:headEnd type="none" w="med" len="med"/>
                          <a:tailEnd type="none" w="med" len="med"/>
                        </a:lnL>
                        <a:blipFill rotWithShape="0">
                          <a:blip r:embed="rId2"/>
                          <a:stretch>
                            <a:fillRect l="-91706" t="-301639" r="-116588" b="-206557"/>
                          </a:stretch>
                        </a:blipFill>
                      </a:tcPr>
                    </a:tc>
                    <a:tc>
                      <a:txBody>
                        <a:bodyPr/>
                        <a:lstStyle/>
                        <a:p>
                          <a:endParaRPr lang="en-US"/>
                        </a:p>
                      </a:txBody>
                      <a:tcPr>
                        <a:lnR w="12700" cap="flat" cmpd="sng" algn="ctr">
                          <a:solidFill>
                            <a:schemeClr val="bg1"/>
                          </a:solidFill>
                          <a:prstDash val="solid"/>
                          <a:round/>
                          <a:headEnd type="none" w="med" len="med"/>
                          <a:tailEnd type="none" w="med" len="med"/>
                        </a:lnR>
                        <a:blipFill rotWithShape="0">
                          <a:blip r:embed="rId2"/>
                          <a:stretch>
                            <a:fillRect l="-165102" t="-301639" r="-408" b="-206557"/>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blipFill rotWithShape="0">
                          <a:blip r:embed="rId2"/>
                          <a:stretch>
                            <a:fillRect l="-556" t="-401639" r="-622222" b="-106557"/>
                          </a:stretch>
                        </a:blipFill>
                      </a:tcPr>
                    </a:tc>
                    <a:tc>
                      <a:txBody>
                        <a:bodyPr/>
                        <a:lstStyle/>
                        <a:p>
                          <a:endParaRPr lang="en-US"/>
                        </a:p>
                      </a:txBody>
                      <a:tcPr>
                        <a:lnR w="12700" cap="flat" cmpd="sng" algn="ctr">
                          <a:solidFill>
                            <a:schemeClr val="bg1"/>
                          </a:solidFill>
                          <a:prstDash val="solid"/>
                          <a:round/>
                          <a:headEnd type="none" w="med" len="med"/>
                          <a:tailEnd type="none" w="med" len="med"/>
                        </a:lnR>
                        <a:blipFill rotWithShape="0">
                          <a:blip r:embed="rId2"/>
                          <a:stretch>
                            <a:fillRect l="-87864" t="-401639" r="-443689" b="-106557"/>
                          </a:stretch>
                        </a:blipFill>
                      </a:tcPr>
                    </a:tc>
                    <a:tc>
                      <a:txBody>
                        <a:bodyPr/>
                        <a:lstStyle/>
                        <a:p>
                          <a:endParaRPr lang="en-US"/>
                        </a:p>
                      </a:txBody>
                      <a:tcPr>
                        <a:lnL w="12700" cap="flat" cmpd="sng" algn="ctr">
                          <a:solidFill>
                            <a:schemeClr val="bg1"/>
                          </a:solidFill>
                          <a:prstDash val="solid"/>
                          <a:round/>
                          <a:headEnd type="none" w="med" len="med"/>
                          <a:tailEnd type="none" w="med" len="med"/>
                        </a:lnL>
                        <a:blipFill rotWithShape="0">
                          <a:blip r:embed="rId2"/>
                          <a:stretch>
                            <a:fillRect l="-91706" t="-401639" r="-116588" b="-106557"/>
                          </a:stretch>
                        </a:blipFill>
                      </a:tcPr>
                    </a:tc>
                    <a:tc>
                      <a:txBody>
                        <a:bodyPr/>
                        <a:lstStyle/>
                        <a:p>
                          <a:endParaRPr lang="en-US"/>
                        </a:p>
                      </a:txBody>
                      <a:tcPr>
                        <a:lnR w="12700" cap="flat" cmpd="sng" algn="ctr">
                          <a:solidFill>
                            <a:schemeClr val="bg1"/>
                          </a:solidFill>
                          <a:prstDash val="solid"/>
                          <a:round/>
                          <a:headEnd type="none" w="med" len="med"/>
                          <a:tailEnd type="none" w="med" len="med"/>
                        </a:lnR>
                        <a:blipFill rotWithShape="0">
                          <a:blip r:embed="rId2"/>
                          <a:stretch>
                            <a:fillRect l="-165102" t="-401639" r="-408" b="-106557"/>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rotWithShape="0">
                          <a:blip r:embed="rId2"/>
                          <a:stretch>
                            <a:fillRect l="-556" t="-501639" r="-622222" b="-6557"/>
                          </a:stretch>
                        </a:blipFill>
                      </a:tcPr>
                    </a:tc>
                    <a:tc>
                      <a:txBody>
                        <a:bodyPr/>
                        <a:lstStyle/>
                        <a:p>
                          <a:endParaRPr lang="en-US"/>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rotWithShape="0">
                          <a:blip r:embed="rId2"/>
                          <a:stretch>
                            <a:fillRect l="-87864" t="-501639" r="-443689" b="-6557"/>
                          </a:stretch>
                        </a:blipFill>
                      </a:tcPr>
                    </a:tc>
                    <a:tc>
                      <a:txBody>
                        <a:bodyPr/>
                        <a:lstStyle/>
                        <a:p>
                          <a:endParaRPr lang="en-US"/>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rotWithShape="0">
                          <a:blip r:embed="rId2"/>
                          <a:stretch>
                            <a:fillRect l="-91706" t="-501639" r="-116588" b="-6557"/>
                          </a:stretch>
                        </a:blipFill>
                      </a:tcPr>
                    </a:tc>
                    <a:tc>
                      <a:txBody>
                        <a:bodyPr/>
                        <a:lstStyle/>
                        <a:p>
                          <a:endParaRPr lang="en-US"/>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rotWithShape="0">
                          <a:blip r:embed="rId2"/>
                          <a:stretch>
                            <a:fillRect l="-165102" t="-501639" r="-408" b="-6557"/>
                          </a:stretch>
                        </a:blipFill>
                      </a:tcPr>
                    </a:tc>
                  </a:tr>
                </a:tbl>
              </a:graphicData>
            </a:graphic>
          </p:graphicFrame>
        </mc:Fallback>
      </mc:AlternateContent>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endParaRPr lang="en-US" sz="2400" spc="-5" dirty="0">
              <a:solidFill>
                <a:srgbClr val="231F20"/>
              </a:solidFill>
              <a:latin typeface="Times New Roman"/>
              <a:cs typeface="Times New Roman"/>
            </a:endParaRPr>
          </a:p>
          <a:p>
            <a:pPr marL="0" marR="5080" indent="0" algn="just">
              <a:lnSpc>
                <a:spcPct val="100000"/>
              </a:lnSpc>
              <a:buNone/>
            </a:pPr>
            <a:endParaRPr lang="en-US" sz="2400" spc="-5" dirty="0">
              <a:solidFill>
                <a:srgbClr val="231F20"/>
              </a:solidFill>
              <a:latin typeface="Times New Roman"/>
              <a:cs typeface="Times New Roman"/>
            </a:endParaRPr>
          </a:p>
          <a:p>
            <a:pPr marL="0" marR="5080" indent="0" algn="just">
              <a:lnSpc>
                <a:spcPct val="100000"/>
              </a:lnSpc>
              <a:buNone/>
            </a:pPr>
            <a:endParaRPr lang="en-US" sz="2400" spc="-5" dirty="0">
              <a:solidFill>
                <a:srgbClr val="231F20"/>
              </a:solidFill>
              <a:latin typeface="Times New Roman"/>
              <a:cs typeface="Times New Roman"/>
            </a:endParaRPr>
          </a:p>
          <a:p>
            <a:pPr marL="0" marR="5080" indent="0" algn="just">
              <a:lnSpc>
                <a:spcPct val="100000"/>
              </a:lnSpc>
              <a:buNone/>
            </a:pPr>
            <a:endParaRPr lang="en-US" sz="2400" spc="-5" dirty="0">
              <a:solidFill>
                <a:srgbClr val="231F20"/>
              </a:solidFill>
              <a:latin typeface="Times New Roman"/>
              <a:cs typeface="Times New Roman"/>
            </a:endParaRPr>
          </a:p>
          <a:p>
            <a:pPr marL="0" marR="5080" indent="0" algn="just">
              <a:lnSpc>
                <a:spcPct val="100000"/>
              </a:lnSpc>
              <a:buNone/>
            </a:pPr>
            <a:endParaRPr lang="en-US" sz="2400" spc="-5" dirty="0">
              <a:solidFill>
                <a:srgbClr val="231F20"/>
              </a:solidFill>
              <a:latin typeface="Times New Roman"/>
              <a:cs typeface="Times New Roman"/>
            </a:endParaRPr>
          </a:p>
          <a:p>
            <a:pPr marL="0" marR="5080" indent="0" algn="just">
              <a:lnSpc>
                <a:spcPct val="100000"/>
              </a:lnSpc>
              <a:buNone/>
            </a:pPr>
            <a:endParaRPr lang="en-US" sz="2400" spc="-5" dirty="0">
              <a:solidFill>
                <a:srgbClr val="231F20"/>
              </a:solidFill>
              <a:latin typeface="Times New Roman"/>
              <a:cs typeface="Times New Roman"/>
            </a:endParaRPr>
          </a:p>
          <a:p>
            <a:pPr marL="0" marR="5080" indent="0" algn="just">
              <a:lnSpc>
                <a:spcPct val="100000"/>
              </a:lnSpc>
              <a:buNone/>
            </a:pPr>
            <a:r>
              <a:rPr lang="en-US" spc="-5" dirty="0">
                <a:latin typeface="Times New Roman"/>
                <a:cs typeface="Times New Roman"/>
              </a:rPr>
              <a:t>Thus, </a:t>
            </a:r>
            <a:r>
              <a:rPr lang="en-US" spc="-15" dirty="0">
                <a:latin typeface="Times New Roman"/>
                <a:cs typeface="Times New Roman"/>
              </a:rPr>
              <a:t>E</a:t>
            </a:r>
            <a:r>
              <a:rPr lang="en-US" spc="-5" dirty="0">
                <a:latin typeface="Times New Roman"/>
                <a:cs typeface="Times New Roman"/>
              </a:rPr>
              <a:t>uler’s </a:t>
            </a:r>
            <a:r>
              <a:rPr lang="en-US" spc="-10" dirty="0">
                <a:latin typeface="Times New Roman"/>
                <a:cs typeface="Times New Roman"/>
              </a:rPr>
              <a:t>Method</a:t>
            </a:r>
            <a:r>
              <a:rPr lang="en-US" spc="-5" dirty="0">
                <a:latin typeface="Times New Roman"/>
                <a:cs typeface="Times New Roman"/>
              </a:rPr>
              <a:t> yields</a:t>
            </a:r>
            <a:r>
              <a:rPr lang="en-US" dirty="0">
                <a:latin typeface="Times New Roman"/>
                <a:cs typeface="Times New Roman"/>
              </a:rPr>
              <a:t> </a:t>
            </a:r>
            <a:r>
              <a:rPr lang="en-US" spc="-5" dirty="0">
                <a:latin typeface="Times New Roman"/>
                <a:cs typeface="Times New Roman"/>
              </a:rPr>
              <a:t>the approximation</a:t>
            </a:r>
            <a:r>
              <a:rPr lang="en-US" spc="6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(0.5)</a:t>
            </a:r>
            <a:r>
              <a:rPr lang="en-US" spc="25"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15" dirty="0">
                <a:latin typeface="Times New Roman"/>
                <a:cs typeface="Times New Roman"/>
              </a:rPr>
              <a:t>y</a:t>
            </a:r>
            <a:r>
              <a:rPr lang="en-US" baseline="-25000" dirty="0">
                <a:latin typeface="Times New Roman"/>
                <a:cs typeface="Times New Roman"/>
              </a:rPr>
              <a:t>5</a:t>
            </a:r>
            <a:r>
              <a:rPr lang="en-US" baseline="-11111"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0.</a:t>
            </a:r>
            <a:r>
              <a:rPr lang="en-US" spc="-10" dirty="0">
                <a:latin typeface="Times New Roman"/>
                <a:cs typeface="Times New Roman"/>
              </a:rPr>
              <a:t>1</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3257368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9.3 Graphical and Numerical </a:t>
            </a:r>
            <a:r>
              <a:rPr lang="en-US" sz="3100" dirty="0"/>
              <a:t>Methods (</a:t>
            </a:r>
            <a:r>
              <a:rPr lang="en-US" sz="3100" dirty="0" smtClean="0"/>
              <a:t>16 </a:t>
            </a:r>
            <a:r>
              <a:rPr lang="en-US" sz="3100" dirty="0"/>
              <a:t>of 16)</a:t>
            </a: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15" dirty="0">
                <a:latin typeface="Times New Roman"/>
                <a:cs typeface="Times New Roman"/>
              </a:rPr>
              <a:t>Whe</a:t>
            </a:r>
            <a:r>
              <a:rPr lang="en-US" spc="-5" dirty="0">
                <a:latin typeface="Times New Roman"/>
                <a:cs typeface="Times New Roman"/>
              </a:rPr>
              <a:t>n</a:t>
            </a:r>
            <a:r>
              <a:rPr lang="en-US" spc="6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65" dirty="0">
                <a:latin typeface="Times New Roman"/>
                <a:cs typeface="Times New Roman"/>
              </a:rPr>
              <a:t> </a:t>
            </a:r>
            <a:r>
              <a:rPr lang="en-US" spc="-15" dirty="0">
                <a:latin typeface="Times New Roman"/>
                <a:cs typeface="Times New Roman"/>
              </a:rPr>
              <a:t>numbe</a:t>
            </a:r>
            <a:r>
              <a:rPr lang="en-US" spc="-5" dirty="0">
                <a:latin typeface="Times New Roman"/>
                <a:cs typeface="Times New Roman"/>
              </a:rPr>
              <a:t>r</a:t>
            </a:r>
            <a:r>
              <a:rPr lang="en-US" spc="65"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65" dirty="0">
                <a:latin typeface="Times New Roman"/>
                <a:cs typeface="Times New Roman"/>
              </a:rPr>
              <a:t> </a:t>
            </a:r>
            <a:r>
              <a:rPr lang="en-US" spc="-10" dirty="0">
                <a:latin typeface="Times New Roman"/>
                <a:cs typeface="Times New Roman"/>
              </a:rPr>
              <a:t>step</a:t>
            </a:r>
            <a:r>
              <a:rPr lang="en-US" spc="-5" dirty="0">
                <a:latin typeface="Times New Roman"/>
                <a:cs typeface="Times New Roman"/>
              </a:rPr>
              <a:t>s</a:t>
            </a:r>
            <a:r>
              <a:rPr lang="en-US" spc="6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65" dirty="0">
                <a:latin typeface="Times New Roman"/>
                <a:cs typeface="Times New Roman"/>
              </a:rPr>
              <a:t> </a:t>
            </a:r>
            <a:r>
              <a:rPr lang="en-US" spc="-10" dirty="0">
                <a:latin typeface="Times New Roman"/>
                <a:cs typeface="Times New Roman"/>
              </a:rPr>
              <a:t>large</a:t>
            </a:r>
            <a:r>
              <a:rPr lang="en-US" spc="-5" dirty="0">
                <a:latin typeface="Times New Roman"/>
                <a:cs typeface="Times New Roman"/>
              </a:rPr>
              <a:t>,</a:t>
            </a:r>
            <a:r>
              <a:rPr lang="en-US" spc="65"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65" dirty="0">
                <a:latin typeface="Times New Roman"/>
                <a:cs typeface="Times New Roman"/>
              </a:rPr>
              <a:t> </a:t>
            </a:r>
            <a:r>
              <a:rPr lang="en-US" spc="-10" dirty="0">
                <a:latin typeface="Times New Roman"/>
                <a:cs typeface="Times New Roman"/>
              </a:rPr>
              <a:t>calculation</a:t>
            </a:r>
            <a:r>
              <a:rPr lang="en-US" spc="-5" dirty="0">
                <a:latin typeface="Times New Roman"/>
                <a:cs typeface="Times New Roman"/>
              </a:rPr>
              <a:t>s</a:t>
            </a:r>
            <a:r>
              <a:rPr lang="en-US" spc="70"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6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o</a:t>
            </a:r>
            <a:r>
              <a:rPr lang="en-US" spc="-5" dirty="0">
                <a:latin typeface="Times New Roman"/>
                <a:cs typeface="Times New Roman"/>
              </a:rPr>
              <a:t>o</a:t>
            </a:r>
            <a:r>
              <a:rPr lang="en-US" spc="65" dirty="0">
                <a:latin typeface="Times New Roman"/>
                <a:cs typeface="Times New Roman"/>
              </a:rPr>
              <a:t> </a:t>
            </a:r>
            <a:r>
              <a:rPr lang="en-US" spc="-10" dirty="0">
                <a:latin typeface="Times New Roman"/>
                <a:cs typeface="Times New Roman"/>
              </a:rPr>
              <a:t>length</a:t>
            </a:r>
            <a:r>
              <a:rPr lang="en-US" spc="-5" dirty="0">
                <a:latin typeface="Times New Roman"/>
                <a:cs typeface="Times New Roman"/>
              </a:rPr>
              <a:t>y</a:t>
            </a:r>
            <a:r>
              <a:rPr lang="en-US" spc="70" dirty="0">
                <a:latin typeface="Times New Roman"/>
                <a:cs typeface="Times New Roman"/>
              </a:rPr>
              <a:t> </a:t>
            </a:r>
            <a:r>
              <a:rPr lang="en-US" spc="-10" dirty="0">
                <a:latin typeface="Times New Roman"/>
                <a:cs typeface="Times New Roman"/>
              </a:rPr>
              <a:t>t</a:t>
            </a:r>
            <a:r>
              <a:rPr lang="en-US" spc="-5" dirty="0">
                <a:latin typeface="Times New Roman"/>
                <a:cs typeface="Times New Roman"/>
              </a:rPr>
              <a:t>o</a:t>
            </a:r>
            <a:r>
              <a:rPr lang="en-US" spc="65" dirty="0">
                <a:latin typeface="Times New Roman"/>
                <a:cs typeface="Times New Roman"/>
              </a:rPr>
              <a:t> </a:t>
            </a:r>
            <a:r>
              <a:rPr lang="en-US" spc="-10" dirty="0">
                <a:latin typeface="Times New Roman"/>
                <a:cs typeface="Times New Roman"/>
              </a:rPr>
              <a:t>d</a:t>
            </a:r>
            <a:r>
              <a:rPr lang="en-US" spc="-5" dirty="0">
                <a:latin typeface="Times New Roman"/>
                <a:cs typeface="Times New Roman"/>
              </a:rPr>
              <a:t>o</a:t>
            </a:r>
            <a:r>
              <a:rPr lang="en-US" spc="65" dirty="0">
                <a:latin typeface="Times New Roman"/>
                <a:cs typeface="Times New Roman"/>
              </a:rPr>
              <a:t> </a:t>
            </a:r>
            <a:r>
              <a:rPr lang="en-US" spc="-10" dirty="0">
                <a:latin typeface="Times New Roman"/>
                <a:cs typeface="Times New Roman"/>
              </a:rPr>
              <a:t>b</a:t>
            </a:r>
            <a:r>
              <a:rPr lang="en-US" spc="-5" dirty="0">
                <a:latin typeface="Times New Roman"/>
                <a:cs typeface="Times New Roman"/>
              </a:rPr>
              <a:t>y</a:t>
            </a:r>
            <a:r>
              <a:rPr lang="en-US" spc="65" dirty="0">
                <a:latin typeface="Times New Roman"/>
                <a:cs typeface="Times New Roman"/>
              </a:rPr>
              <a:t> </a:t>
            </a:r>
            <a:r>
              <a:rPr lang="en-US" spc="-10" dirty="0">
                <a:latin typeface="Times New Roman"/>
                <a:cs typeface="Times New Roman"/>
              </a:rPr>
              <a:t>hand, bu</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the</a:t>
            </a:r>
            <a:r>
              <a:rPr lang="en-US" spc="-5" dirty="0">
                <a:latin typeface="Times New Roman"/>
                <a:cs typeface="Times New Roman"/>
              </a:rPr>
              <a:t>y</a:t>
            </a:r>
            <a:r>
              <a:rPr lang="en-US" spc="-15" dirty="0">
                <a:latin typeface="Times New Roman"/>
                <a:cs typeface="Times New Roman"/>
              </a:rPr>
              <a:t> </a:t>
            </a:r>
            <a:r>
              <a:rPr lang="en-US" spc="-10" dirty="0">
                <a:latin typeface="Times New Roman"/>
                <a:cs typeface="Times New Roman"/>
              </a:rPr>
              <a:t>ar</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easil</a:t>
            </a:r>
            <a:r>
              <a:rPr lang="en-US" spc="-5" dirty="0">
                <a:latin typeface="Times New Roman"/>
                <a:cs typeface="Times New Roman"/>
              </a:rPr>
              <a:t>y</a:t>
            </a:r>
            <a:r>
              <a:rPr lang="en-US" spc="-15" dirty="0">
                <a:latin typeface="Times New Roman"/>
                <a:cs typeface="Times New Roman"/>
              </a:rPr>
              <a:t> </a:t>
            </a:r>
            <a:r>
              <a:rPr lang="en-US" spc="-10" dirty="0">
                <a:latin typeface="Times New Roman"/>
                <a:cs typeface="Times New Roman"/>
              </a:rPr>
              <a:t>carrie</a:t>
            </a:r>
            <a:r>
              <a:rPr lang="en-US" spc="-5" dirty="0">
                <a:latin typeface="Times New Roman"/>
                <a:cs typeface="Times New Roman"/>
              </a:rPr>
              <a:t>d</a:t>
            </a:r>
            <a:r>
              <a:rPr lang="en-US" spc="-15" dirty="0">
                <a:latin typeface="Times New Roman"/>
                <a:cs typeface="Times New Roman"/>
              </a:rPr>
              <a:t> </a:t>
            </a:r>
            <a:r>
              <a:rPr lang="en-US" spc="-10" dirty="0">
                <a:latin typeface="Times New Roman"/>
                <a:cs typeface="Times New Roman"/>
              </a:rPr>
              <a:t>ou</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usin</a:t>
            </a:r>
            <a:r>
              <a:rPr lang="en-US" spc="-5" dirty="0">
                <a:latin typeface="Times New Roman"/>
                <a:cs typeface="Times New Roman"/>
              </a:rPr>
              <a:t>g</a:t>
            </a:r>
            <a:r>
              <a:rPr lang="en-US" spc="-15" dirty="0">
                <a:latin typeface="Times New Roman"/>
                <a:cs typeface="Times New Roman"/>
              </a:rPr>
              <a:t> </a:t>
            </a:r>
            <a:r>
              <a:rPr lang="en-US" spc="-5" dirty="0">
                <a:latin typeface="Times New Roman"/>
                <a:cs typeface="Times New Roman"/>
              </a:rPr>
              <a:t>a</a:t>
            </a:r>
            <a:r>
              <a:rPr lang="en-US" spc="-15" dirty="0">
                <a:latin typeface="Times New Roman"/>
                <a:cs typeface="Times New Roman"/>
              </a:rPr>
              <a:t> CAS</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Not</a:t>
            </a:r>
            <a:r>
              <a:rPr lang="en-US" spc="-5" dirty="0">
                <a:latin typeface="Times New Roman"/>
                <a:cs typeface="Times New Roman"/>
              </a:rPr>
              <a:t>e</a:t>
            </a:r>
            <a:r>
              <a:rPr lang="en-US" spc="-15"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15" dirty="0">
                <a:latin typeface="Times New Roman"/>
                <a:cs typeface="Times New Roman"/>
              </a:rPr>
              <a:t> </a:t>
            </a:r>
            <a:r>
              <a:rPr lang="en-US" spc="-10" dirty="0">
                <a:latin typeface="Times New Roman"/>
                <a:cs typeface="Times New Roman"/>
              </a:rPr>
              <a:t>fo</a:t>
            </a:r>
            <a:r>
              <a:rPr lang="en-US" spc="-5" dirty="0">
                <a:latin typeface="Times New Roman"/>
                <a:cs typeface="Times New Roman"/>
              </a:rPr>
              <a:t>r</a:t>
            </a:r>
            <a:r>
              <a:rPr lang="en-US" spc="-10" dirty="0">
                <a:latin typeface="Times New Roman"/>
                <a:cs typeface="Times New Roman"/>
              </a:rPr>
              <a:t> </a:t>
            </a:r>
            <a:r>
              <a:rPr lang="en-US" i="1" spc="-5" dirty="0">
                <a:latin typeface="Times New Roman"/>
                <a:cs typeface="Times New Roman"/>
              </a:rPr>
              <a:t>h</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0.0</a:t>
            </a:r>
            <a:r>
              <a:rPr lang="en-US" spc="-5" dirty="0">
                <a:latin typeface="Times New Roman"/>
                <a:cs typeface="Times New Roman"/>
              </a:rPr>
              <a:t>1,</a:t>
            </a:r>
            <a:r>
              <a:rPr lang="en-US" spc="-1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15" dirty="0">
                <a:latin typeface="Times New Roman"/>
                <a:cs typeface="Times New Roman"/>
              </a:rPr>
              <a:t> </a:t>
            </a:r>
            <a:r>
              <a:rPr lang="en-US" i="1" spc="50" dirty="0">
                <a:latin typeface="Times New Roman"/>
                <a:cs typeface="Times New Roman"/>
              </a:rPr>
              <a:t>k</a:t>
            </a:r>
            <a:r>
              <a:rPr lang="en-US" spc="-15" dirty="0">
                <a:latin typeface="Times New Roman"/>
                <a:cs typeface="Times New Roman"/>
              </a:rPr>
              <a:t>th </a:t>
            </a:r>
            <a:r>
              <a:rPr lang="en-US" spc="-5" dirty="0">
                <a:latin typeface="Times New Roman"/>
                <a:cs typeface="Times New Roman"/>
              </a:rPr>
              <a:t>value</a:t>
            </a:r>
            <a:r>
              <a:rPr lang="en-US" spc="50" dirty="0">
                <a:latin typeface="Times New Roman"/>
                <a:cs typeface="Times New Roman"/>
              </a:rPr>
              <a:t> </a:t>
            </a:r>
            <a:r>
              <a:rPr lang="en-US" i="1" spc="-15" dirty="0" err="1">
                <a:latin typeface="Times New Roman"/>
                <a:cs typeface="Times New Roman"/>
              </a:rPr>
              <a:t>y</a:t>
            </a:r>
            <a:r>
              <a:rPr lang="en-US" i="1" baseline="-25000" dirty="0" err="1">
                <a:latin typeface="Times New Roman"/>
                <a:cs typeface="Times New Roman"/>
              </a:rPr>
              <a:t>k</a:t>
            </a:r>
            <a:r>
              <a:rPr lang="en-US" i="1" baseline="-11111" dirty="0">
                <a:latin typeface="Times New Roman"/>
                <a:cs typeface="Times New Roman"/>
              </a:rPr>
              <a:t> </a:t>
            </a:r>
            <a:r>
              <a:rPr lang="en-US" spc="-5" dirty="0">
                <a:latin typeface="Times New Roman"/>
                <a:cs typeface="Times New Roman"/>
              </a:rPr>
              <a:t>is</a:t>
            </a:r>
            <a:r>
              <a:rPr lang="en-US" spc="-15" dirty="0">
                <a:latin typeface="Times New Roman"/>
                <a:cs typeface="Times New Roman"/>
              </a:rPr>
              <a:t> </a:t>
            </a:r>
            <a:r>
              <a:rPr lang="en-US" spc="-5" dirty="0">
                <a:latin typeface="Times New Roman"/>
                <a:cs typeface="Times New Roman"/>
              </a:rPr>
              <a:t>an </a:t>
            </a:r>
            <a:r>
              <a:rPr lang="en-US" spc="-10" dirty="0">
                <a:latin typeface="Times New Roman"/>
                <a:cs typeface="Times New Roman"/>
              </a:rPr>
              <a:t>approximatio</a:t>
            </a:r>
            <a:r>
              <a:rPr lang="en-US" spc="-5" dirty="0">
                <a:latin typeface="Times New Roman"/>
                <a:cs typeface="Times New Roman"/>
              </a:rPr>
              <a:t>n</a:t>
            </a:r>
            <a:r>
              <a:rPr lang="en-US" spc="50" dirty="0">
                <a:latin typeface="Times New Roman"/>
                <a:cs typeface="Times New Roman"/>
              </a:rPr>
              <a:t> </a:t>
            </a:r>
            <a:r>
              <a:rPr lang="en-US" spc="-5" dirty="0">
                <a:latin typeface="Times New Roman"/>
                <a:cs typeface="Times New Roman"/>
              </a:rPr>
              <a:t>to</a:t>
            </a:r>
            <a:r>
              <a:rPr lang="en-US" spc="11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(0</a:t>
            </a:r>
            <a:r>
              <a:rPr lang="en-US" spc="-30" dirty="0">
                <a:latin typeface="Times New Roman"/>
                <a:cs typeface="Times New Roman"/>
              </a:rPr>
              <a:t> </a:t>
            </a:r>
            <a:r>
              <a:rPr lang="en-US" spc="-25" dirty="0">
                <a:latin typeface="Lucida Sans Unicode"/>
                <a:cs typeface="Lucida Sans Unicode"/>
              </a:rPr>
              <a:t>+</a:t>
            </a:r>
            <a:r>
              <a:rPr lang="en-US" spc="-95" dirty="0">
                <a:latin typeface="Lucida Sans Unicode"/>
                <a:cs typeface="Lucida Sans Unicode"/>
              </a:rPr>
              <a:t> </a:t>
            </a:r>
            <a:r>
              <a:rPr lang="en-US" i="1" spc="50" dirty="0">
                <a:latin typeface="Times New Roman"/>
                <a:cs typeface="Times New Roman"/>
              </a:rPr>
              <a:t>k</a:t>
            </a:r>
            <a:r>
              <a:rPr lang="en-US" spc="-5" dirty="0">
                <a:latin typeface="Times New Roman"/>
                <a:cs typeface="Times New Roman"/>
              </a:rPr>
              <a:t>(0.01))</a:t>
            </a:r>
            <a:r>
              <a:rPr lang="en-US" spc="25" dirty="0">
                <a:latin typeface="Times New Roman"/>
                <a:cs typeface="Times New Roman"/>
              </a:rPr>
              <a:t> </a:t>
            </a:r>
            <a:r>
              <a:rPr lang="en-US" spc="-25" dirty="0">
                <a:latin typeface="Lucida Sans Unicode"/>
                <a:cs typeface="Lucida Sans Unicode"/>
              </a:rPr>
              <a:t>=</a:t>
            </a:r>
            <a:r>
              <a:rPr lang="en-US" spc="20" dirty="0">
                <a:latin typeface="Lucida Sans Unicode"/>
                <a:cs typeface="Lucida Sans Unicode"/>
              </a:rPr>
              <a:t> </a:t>
            </a:r>
            <a:r>
              <a:rPr lang="en-US" i="1" spc="45" dirty="0">
                <a:latin typeface="Times New Roman"/>
                <a:cs typeface="Times New Roman"/>
              </a:rPr>
              <a:t>y</a:t>
            </a:r>
            <a:r>
              <a:rPr lang="en-US" spc="-5" dirty="0">
                <a:latin typeface="Times New Roman"/>
                <a:cs typeface="Times New Roman"/>
              </a:rPr>
              <a:t>(0.0</a:t>
            </a:r>
            <a:r>
              <a:rPr lang="en-US" spc="-10" dirty="0">
                <a:latin typeface="Times New Roman"/>
                <a:cs typeface="Times New Roman"/>
              </a:rPr>
              <a:t>1</a:t>
            </a:r>
            <a:r>
              <a:rPr lang="en-US" i="1" spc="50" dirty="0">
                <a:latin typeface="Times New Roman"/>
                <a:cs typeface="Times New Roman"/>
              </a:rPr>
              <a:t>k</a:t>
            </a:r>
            <a:r>
              <a:rPr lang="en-US" spc="-5" dirty="0">
                <a:latin typeface="Times New Roman"/>
                <a:cs typeface="Times New Roman"/>
              </a:rPr>
              <a:t>),</a:t>
            </a:r>
            <a:r>
              <a:rPr lang="en-US" spc="50"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i="1" spc="-15" dirty="0">
                <a:latin typeface="Times New Roman"/>
                <a:cs typeface="Times New Roman"/>
              </a:rPr>
              <a:t>y</a:t>
            </a:r>
            <a:r>
              <a:rPr lang="en-US" baseline="-25000" dirty="0">
                <a:latin typeface="Times New Roman"/>
                <a:cs typeface="Times New Roman"/>
              </a:rPr>
              <a:t>50</a:t>
            </a:r>
            <a:r>
              <a:rPr lang="en-US" baseline="-11111" dirty="0">
                <a:latin typeface="Times New Roman"/>
                <a:cs typeface="Times New Roman"/>
              </a:rPr>
              <a:t> </a:t>
            </a:r>
            <a:r>
              <a:rPr lang="en-US" spc="-10" dirty="0">
                <a:latin typeface="Times New Roman"/>
                <a:cs typeface="Times New Roman"/>
              </a:rPr>
              <a:t>give</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50" dirty="0">
                <a:latin typeface="Times New Roman"/>
                <a:cs typeface="Times New Roman"/>
              </a:rPr>
              <a:t> </a:t>
            </a:r>
            <a:r>
              <a:rPr lang="en-US" spc="-10" dirty="0">
                <a:latin typeface="Times New Roman"/>
                <a:cs typeface="Times New Roman"/>
              </a:rPr>
              <a:t>approximatio</a:t>
            </a:r>
            <a:r>
              <a:rPr lang="en-US" spc="-5" dirty="0">
                <a:latin typeface="Times New Roman"/>
                <a:cs typeface="Times New Roman"/>
              </a:rPr>
              <a:t>n</a:t>
            </a:r>
            <a:r>
              <a:rPr lang="en-US" spc="50" dirty="0">
                <a:latin typeface="Times New Roman"/>
                <a:cs typeface="Times New Roman"/>
              </a:rPr>
              <a:t> </a:t>
            </a:r>
            <a:r>
              <a:rPr lang="en-US" spc="-5" dirty="0">
                <a:latin typeface="Times New Roman"/>
                <a:cs typeface="Times New Roman"/>
              </a:rPr>
              <a:t>to</a:t>
            </a:r>
            <a:r>
              <a:rPr lang="en-US" spc="11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(0.5). Similarly,</a:t>
            </a:r>
            <a:r>
              <a:rPr lang="en-US" spc="85" dirty="0">
                <a:latin typeface="Times New Roman"/>
                <a:cs typeface="Times New Roman"/>
              </a:rPr>
              <a:t> </a:t>
            </a:r>
            <a:r>
              <a:rPr lang="en-US" spc="-10" dirty="0">
                <a:latin typeface="Times New Roman"/>
                <a:cs typeface="Times New Roman"/>
              </a:rPr>
              <a:t>when</a:t>
            </a:r>
            <a:r>
              <a:rPr lang="en-US" spc="90" dirty="0">
                <a:latin typeface="Times New Roman"/>
                <a:cs typeface="Times New Roman"/>
              </a:rPr>
              <a:t> </a:t>
            </a:r>
          </a:p>
          <a:p>
            <a:pPr marL="0" marR="5080" indent="0">
              <a:lnSpc>
                <a:spcPct val="100000"/>
              </a:lnSpc>
              <a:buNone/>
            </a:pPr>
            <a:r>
              <a:rPr lang="en-US" i="1" spc="-5" dirty="0">
                <a:latin typeface="Times New Roman"/>
                <a:cs typeface="Times New Roman"/>
              </a:rPr>
              <a:t>h</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0.001</a:t>
            </a:r>
            <a:r>
              <a:rPr lang="en-US" spc="-5" dirty="0">
                <a:latin typeface="Times New Roman"/>
                <a:cs typeface="Times New Roman"/>
              </a:rPr>
              <a:t>,</a:t>
            </a:r>
            <a:r>
              <a:rPr lang="en-US" dirty="0">
                <a:latin typeface="Times New Roman"/>
                <a:cs typeface="Times New Roman"/>
              </a:rPr>
              <a:t> </a:t>
            </a:r>
            <a:r>
              <a:rPr lang="en-US" i="1" spc="-15" dirty="0">
                <a:latin typeface="Times New Roman"/>
                <a:cs typeface="Times New Roman"/>
              </a:rPr>
              <a:t>y</a:t>
            </a:r>
            <a:r>
              <a:rPr lang="en-US" baseline="-25000" dirty="0">
                <a:latin typeface="Times New Roman"/>
                <a:cs typeface="Times New Roman"/>
              </a:rPr>
              <a:t>500</a:t>
            </a:r>
            <a:r>
              <a:rPr lang="en-US" baseline="-11111"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85" dirty="0">
                <a:latin typeface="Times New Roman"/>
                <a:cs typeface="Times New Roman"/>
              </a:rPr>
              <a:t> </a:t>
            </a:r>
            <a:r>
              <a:rPr lang="en-US" spc="-10" dirty="0">
                <a:latin typeface="Times New Roman"/>
                <a:cs typeface="Times New Roman"/>
              </a:rPr>
              <a:t>a</a:t>
            </a:r>
            <a:r>
              <a:rPr lang="en-US" spc="-5" dirty="0">
                <a:latin typeface="Times New Roman"/>
                <a:cs typeface="Times New Roman"/>
              </a:rPr>
              <a:t>n</a:t>
            </a:r>
            <a:r>
              <a:rPr lang="en-US" spc="85" dirty="0">
                <a:latin typeface="Times New Roman"/>
                <a:cs typeface="Times New Roman"/>
              </a:rPr>
              <a:t> </a:t>
            </a:r>
            <a:r>
              <a:rPr lang="en-US" spc="-10" dirty="0">
                <a:latin typeface="Times New Roman"/>
                <a:cs typeface="Times New Roman"/>
              </a:rPr>
              <a:t>approximatio</a:t>
            </a:r>
            <a:r>
              <a:rPr lang="en-US" spc="-5" dirty="0">
                <a:latin typeface="Times New Roman"/>
                <a:cs typeface="Times New Roman"/>
              </a:rPr>
              <a:t>n</a:t>
            </a:r>
            <a:r>
              <a:rPr lang="en-US" spc="85" dirty="0">
                <a:latin typeface="Times New Roman"/>
                <a:cs typeface="Times New Roman"/>
              </a:rPr>
              <a:t> </a:t>
            </a:r>
            <a:r>
              <a:rPr lang="en-US" spc="-5" dirty="0">
                <a:latin typeface="Times New Roman"/>
                <a:cs typeface="Times New Roman"/>
              </a:rPr>
              <a:t>to</a:t>
            </a:r>
            <a:r>
              <a:rPr lang="en-US"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(0.5),</a:t>
            </a:r>
            <a:r>
              <a:rPr lang="en-US" spc="8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85" dirty="0">
                <a:latin typeface="Times New Roman"/>
                <a:cs typeface="Times New Roman"/>
              </a:rPr>
              <a:t> </a:t>
            </a:r>
            <a:r>
              <a:rPr lang="en-US" spc="-15" dirty="0">
                <a:latin typeface="Times New Roman"/>
                <a:cs typeface="Times New Roman"/>
              </a:rPr>
              <a:t>whe</a:t>
            </a:r>
            <a:r>
              <a:rPr lang="en-US" spc="-5" dirty="0">
                <a:latin typeface="Times New Roman"/>
                <a:cs typeface="Times New Roman"/>
              </a:rPr>
              <a:t>n</a:t>
            </a:r>
            <a:r>
              <a:rPr lang="en-US" spc="90" dirty="0">
                <a:latin typeface="Times New Roman"/>
                <a:cs typeface="Times New Roman"/>
              </a:rPr>
              <a:t> </a:t>
            </a:r>
            <a:r>
              <a:rPr lang="en-US" i="1" spc="-5" dirty="0">
                <a:latin typeface="Times New Roman"/>
                <a:cs typeface="Times New Roman"/>
              </a:rPr>
              <a:t>h</a:t>
            </a:r>
            <a:r>
              <a:rPr lang="en-US" i="1" spc="7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0.0001</a:t>
            </a:r>
            <a:r>
              <a:rPr lang="en-US" spc="-5" dirty="0">
                <a:latin typeface="Times New Roman"/>
                <a:cs typeface="Times New Roman"/>
              </a:rPr>
              <a:t>, </a:t>
            </a:r>
            <a:r>
              <a:rPr lang="en-US" i="1" spc="-15" dirty="0">
                <a:latin typeface="Times New Roman"/>
                <a:cs typeface="Times New Roman"/>
              </a:rPr>
              <a:t>y</a:t>
            </a:r>
            <a:r>
              <a:rPr lang="en-US" baseline="-25000" dirty="0">
                <a:latin typeface="Times New Roman"/>
                <a:cs typeface="Times New Roman"/>
              </a:rPr>
              <a:t>5000</a:t>
            </a:r>
            <a:r>
              <a:rPr lang="en-US" baseline="-11111"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 </a:t>
            </a:r>
            <a:r>
              <a:rPr lang="en-US" spc="-10" dirty="0">
                <a:latin typeface="Times New Roman"/>
                <a:cs typeface="Times New Roman"/>
              </a:rPr>
              <a:t>a</a:t>
            </a:r>
            <a:r>
              <a:rPr lang="en-US" spc="-5" dirty="0">
                <a:latin typeface="Times New Roman"/>
                <a:cs typeface="Times New Roman"/>
              </a:rPr>
              <a:t>n </a:t>
            </a:r>
            <a:r>
              <a:rPr lang="en-US" spc="-10" dirty="0">
                <a:latin typeface="Times New Roman"/>
                <a:cs typeface="Times New Roman"/>
              </a:rPr>
              <a:t>approximatio</a:t>
            </a:r>
            <a:r>
              <a:rPr lang="en-US" spc="-5" dirty="0">
                <a:latin typeface="Times New Roman"/>
                <a:cs typeface="Times New Roman"/>
              </a:rPr>
              <a:t>n</a:t>
            </a:r>
            <a:r>
              <a:rPr lang="en-US" dirty="0">
                <a:latin typeface="Times New Roman"/>
                <a:cs typeface="Times New Roman"/>
              </a:rPr>
              <a:t> </a:t>
            </a:r>
            <a:r>
              <a:rPr lang="en-US" spc="-5" dirty="0">
                <a:latin typeface="Times New Roman"/>
                <a:cs typeface="Times New Roman"/>
              </a:rPr>
              <a:t>to</a:t>
            </a:r>
            <a:r>
              <a:rPr lang="en-US" spc="6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(0.5).</a:t>
            </a:r>
            <a:r>
              <a:rPr lang="en-US" dirty="0">
                <a:latin typeface="Times New Roman"/>
                <a:cs typeface="Times New Roman"/>
              </a:rPr>
              <a:t> </a:t>
            </a:r>
            <a:r>
              <a:rPr lang="en-US" spc="-15" dirty="0">
                <a:latin typeface="Times New Roman"/>
                <a:cs typeface="Times New Roman"/>
              </a:rPr>
              <a:t>H</a:t>
            </a:r>
            <a:r>
              <a:rPr lang="en-US" spc="-5" dirty="0">
                <a:latin typeface="Times New Roman"/>
                <a:cs typeface="Times New Roman"/>
              </a:rPr>
              <a:t>ere </a:t>
            </a:r>
            <a:r>
              <a:rPr lang="en-US" spc="-10" dirty="0">
                <a:latin typeface="Times New Roman"/>
                <a:cs typeface="Times New Roman"/>
              </a:rPr>
              <a:t>a</a:t>
            </a:r>
            <a:r>
              <a:rPr lang="en-US" spc="-5" dirty="0">
                <a:latin typeface="Times New Roman"/>
                <a:cs typeface="Times New Roman"/>
              </a:rPr>
              <a:t>re the results obtained</a:t>
            </a:r>
            <a:r>
              <a:rPr lang="en-US" dirty="0">
                <a:latin typeface="Times New Roman"/>
                <a:cs typeface="Times New Roman"/>
              </a:rPr>
              <a:t> </a:t>
            </a:r>
            <a:r>
              <a:rPr lang="en-US" spc="-5" dirty="0">
                <a:latin typeface="Times New Roman"/>
                <a:cs typeface="Times New Roman"/>
              </a:rPr>
              <a:t>using a </a:t>
            </a:r>
            <a:r>
              <a:rPr lang="en-US" spc="-10" dirty="0">
                <a:latin typeface="Times New Roman"/>
                <a:cs typeface="Times New Roman"/>
              </a:rPr>
              <a:t>CAS:</a:t>
            </a:r>
          </a:p>
          <a:p>
            <a:pPr marL="0" marR="5080" indent="0">
              <a:lnSpc>
                <a:spcPct val="100000"/>
              </a:lnSpc>
              <a:buNone/>
            </a:pPr>
            <a:endParaRPr lang="en-US" spc="-10" dirty="0">
              <a:latin typeface="Times New Roman"/>
              <a:cs typeface="Times New Roman"/>
            </a:endParaRPr>
          </a:p>
          <a:p>
            <a:pPr marL="0" marR="5080" indent="0">
              <a:lnSpc>
                <a:spcPct val="100000"/>
              </a:lnSpc>
              <a:buNone/>
            </a:pPr>
            <a:endParaRPr lang="en-US" spc="-10" dirty="0">
              <a:latin typeface="Times New Roman"/>
              <a:cs typeface="Times New Roman"/>
            </a:endParaRPr>
          </a:p>
          <a:p>
            <a:pPr marL="0" marR="5080" indent="0">
              <a:lnSpc>
                <a:spcPct val="100000"/>
              </a:lnSpc>
              <a:buNone/>
            </a:pPr>
            <a:endParaRPr lang="en-US" spc="-10" dirty="0">
              <a:latin typeface="Times New Roman"/>
              <a:cs typeface="Times New Roman"/>
            </a:endParaRPr>
          </a:p>
          <a:p>
            <a:pPr marL="0" marR="5080" indent="0">
              <a:lnSpc>
                <a:spcPct val="100000"/>
              </a:lnSpc>
              <a:buNone/>
            </a:pPr>
            <a:r>
              <a:rPr lang="en-US" spc="-15" dirty="0">
                <a:latin typeface="Times New Roman"/>
                <a:cs typeface="Times New Roman"/>
              </a:rPr>
              <a:t>Th</a:t>
            </a:r>
            <a:r>
              <a:rPr lang="en-US" spc="-5" dirty="0">
                <a:latin typeface="Times New Roman"/>
                <a:cs typeface="Times New Roman"/>
              </a:rPr>
              <a:t>e </a:t>
            </a:r>
            <a:r>
              <a:rPr lang="en-US" spc="-10" dirty="0">
                <a:latin typeface="Times New Roman"/>
                <a:cs typeface="Times New Roman"/>
              </a:rPr>
              <a:t>value</a:t>
            </a:r>
            <a:r>
              <a:rPr lang="en-US" spc="-5" dirty="0">
                <a:latin typeface="Times New Roman"/>
                <a:cs typeface="Times New Roman"/>
              </a:rPr>
              <a:t>s </a:t>
            </a:r>
            <a:r>
              <a:rPr lang="en-US" spc="-10" dirty="0">
                <a:latin typeface="Times New Roman"/>
                <a:cs typeface="Times New Roman"/>
              </a:rPr>
              <a:t>appea</a:t>
            </a:r>
            <a:r>
              <a:rPr lang="en-US" spc="-5" dirty="0">
                <a:latin typeface="Times New Roman"/>
                <a:cs typeface="Times New Roman"/>
              </a:rPr>
              <a:t>r </a:t>
            </a:r>
            <a:r>
              <a:rPr lang="en-US" spc="-10" dirty="0">
                <a:latin typeface="Times New Roman"/>
                <a:cs typeface="Times New Roman"/>
              </a:rPr>
              <a:t>t</a:t>
            </a:r>
            <a:r>
              <a:rPr lang="en-US" spc="-5" dirty="0">
                <a:latin typeface="Times New Roman"/>
                <a:cs typeface="Times New Roman"/>
              </a:rPr>
              <a:t>o </a:t>
            </a:r>
            <a:r>
              <a:rPr lang="en-US" spc="-10" dirty="0">
                <a:latin typeface="Times New Roman"/>
                <a:cs typeface="Times New Roman"/>
              </a:rPr>
              <a:t>converg</a:t>
            </a:r>
            <a:r>
              <a:rPr lang="en-US" spc="-5" dirty="0">
                <a:latin typeface="Times New Roman"/>
                <a:cs typeface="Times New Roman"/>
              </a:rPr>
              <a:t>e</a:t>
            </a:r>
            <a:r>
              <a:rPr lang="en-US"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spc="-15" dirty="0">
                <a:latin typeface="Times New Roman"/>
                <a:cs typeface="Times New Roman"/>
              </a:rPr>
              <a:t>w</a:t>
            </a:r>
            <a:r>
              <a:rPr lang="en-US" spc="-5" dirty="0">
                <a:latin typeface="Times New Roman"/>
                <a:cs typeface="Times New Roman"/>
              </a:rPr>
              <a:t>e </a:t>
            </a:r>
            <a:r>
              <a:rPr lang="en-US" spc="-15" dirty="0">
                <a:latin typeface="Times New Roman"/>
                <a:cs typeface="Times New Roman"/>
              </a:rPr>
              <a:t>ma</a:t>
            </a:r>
            <a:r>
              <a:rPr lang="en-US" spc="-5" dirty="0">
                <a:latin typeface="Times New Roman"/>
                <a:cs typeface="Times New Roman"/>
              </a:rPr>
              <a:t>y </a:t>
            </a:r>
            <a:r>
              <a:rPr lang="en-US" spc="-10" dirty="0">
                <a:latin typeface="Times New Roman"/>
                <a:cs typeface="Times New Roman"/>
              </a:rPr>
              <a:t>assum</a:t>
            </a:r>
            <a:r>
              <a:rPr lang="en-US" spc="-5" dirty="0">
                <a:latin typeface="Times New Roman"/>
                <a:cs typeface="Times New Roman"/>
              </a:rPr>
              <a:t>e </a:t>
            </a:r>
            <a:r>
              <a:rPr lang="en-US" spc="-10" dirty="0">
                <a:latin typeface="Times New Roman"/>
                <a:cs typeface="Times New Roman"/>
              </a:rPr>
              <a:t>tha</a:t>
            </a:r>
            <a:r>
              <a:rPr lang="en-US" spc="-5" dirty="0">
                <a:latin typeface="Times New Roman"/>
                <a:cs typeface="Times New Roman"/>
              </a:rPr>
              <a:t>t</a:t>
            </a:r>
            <a:r>
              <a:rPr lang="en-US" spc="60"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(0.5)</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10" dirty="0">
                <a:latin typeface="Times New Roman"/>
                <a:cs typeface="Times New Roman"/>
              </a:rPr>
              <a:t>0.1</a:t>
            </a:r>
            <a:r>
              <a:rPr lang="en-US" spc="-5" dirty="0">
                <a:latin typeface="Times New Roman"/>
                <a:cs typeface="Times New Roman"/>
              </a:rPr>
              <a:t>2. </a:t>
            </a:r>
            <a:r>
              <a:rPr lang="en-US" spc="-15" dirty="0">
                <a:latin typeface="Times New Roman"/>
                <a:cs typeface="Times New Roman"/>
              </a:rPr>
              <a:t>However</a:t>
            </a:r>
            <a:r>
              <a:rPr lang="en-US" spc="-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 s</a:t>
            </a:r>
            <a:r>
              <a:rPr lang="en-US" spc="-10" dirty="0">
                <a:latin typeface="Times New Roman"/>
                <a:cs typeface="Times New Roman"/>
              </a:rPr>
              <a:t>ee her</a:t>
            </a:r>
            <a:r>
              <a:rPr lang="en-US" spc="-5" dirty="0">
                <a:latin typeface="Times New Roman"/>
                <a:cs typeface="Times New Roman"/>
              </a:rPr>
              <a:t>e t</a:t>
            </a:r>
            <a:r>
              <a:rPr lang="en-US" spc="-10" dirty="0">
                <a:latin typeface="Times New Roman"/>
                <a:cs typeface="Times New Roman"/>
              </a:rPr>
              <a:t>ha</a:t>
            </a:r>
            <a:r>
              <a:rPr lang="en-US" spc="-5" dirty="0">
                <a:latin typeface="Times New Roman"/>
                <a:cs typeface="Times New Roman"/>
              </a:rPr>
              <a:t>t </a:t>
            </a:r>
            <a:r>
              <a:rPr lang="en-US" spc="-10" dirty="0">
                <a:latin typeface="Times New Roman"/>
                <a:cs typeface="Times New Roman"/>
              </a:rPr>
              <a:t>Euler’</a:t>
            </a:r>
            <a:r>
              <a:rPr lang="en-US" spc="-5" dirty="0">
                <a:latin typeface="Times New Roman"/>
                <a:cs typeface="Times New Roman"/>
              </a:rPr>
              <a:t>s </a:t>
            </a:r>
            <a:r>
              <a:rPr lang="en-US" spc="-10" dirty="0">
                <a:latin typeface="Times New Roman"/>
                <a:cs typeface="Times New Roman"/>
              </a:rPr>
              <a:t>Metho</a:t>
            </a:r>
            <a:r>
              <a:rPr lang="en-US" spc="-5" dirty="0">
                <a:latin typeface="Times New Roman"/>
                <a:cs typeface="Times New Roman"/>
              </a:rPr>
              <a:t>d</a:t>
            </a:r>
            <a:r>
              <a:rPr lang="en-US" dirty="0">
                <a:latin typeface="Times New Roman"/>
                <a:cs typeface="Times New Roman"/>
              </a:rPr>
              <a:t> </a:t>
            </a:r>
            <a:r>
              <a:rPr lang="en-US" spc="-10" dirty="0">
                <a:latin typeface="Times New Roman"/>
                <a:cs typeface="Times New Roman"/>
              </a:rPr>
              <a:t>converge</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quit</a:t>
            </a:r>
            <a:r>
              <a:rPr lang="en-US" spc="-5" dirty="0">
                <a:latin typeface="Times New Roman"/>
                <a:cs typeface="Times New Roman"/>
              </a:rPr>
              <a:t>e </a:t>
            </a:r>
            <a:r>
              <a:rPr lang="en-US" spc="-10" dirty="0">
                <a:latin typeface="Times New Roman"/>
                <a:cs typeface="Times New Roman"/>
              </a:rPr>
              <a:t>slowly.</a:t>
            </a:r>
            <a:endParaRPr lang="en-US" dirty="0">
              <a:latin typeface="Times New Roman"/>
              <a:cs typeface="Times New Roman"/>
            </a:endParaRPr>
          </a:p>
          <a:p>
            <a:pPr marL="0" marR="5080" indent="0">
              <a:lnSpc>
                <a:spcPct val="100000"/>
              </a:lnSpc>
              <a:buNone/>
            </a:pPr>
            <a:endParaRPr lang="en-US" dirty="0"/>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741338589"/>
                  </p:ext>
                </p:extLst>
              </p:nvPr>
            </p:nvGraphicFramePr>
            <p:xfrm>
              <a:off x="3870226" y="3368598"/>
              <a:ext cx="4251643" cy="1112520"/>
            </p:xfrm>
            <a:graphic>
              <a:graphicData uri="http://schemas.openxmlformats.org/drawingml/2006/table">
                <a:tbl>
                  <a:tblPr firstRow="1" firstCol="1" bandRow="1">
                    <a:tableStyleId>{5C22544A-7EE6-4342-B048-85BDC9FD1C3A}</a:tableStyleId>
                  </a:tblPr>
                  <a:tblGrid>
                    <a:gridCol w="2406714"/>
                    <a:gridCol w="1844929"/>
                  </a:tblGrid>
                  <a:tr h="370840">
                    <a:tc>
                      <a:txBody>
                        <a:bodyPr/>
                        <a:lstStyle/>
                        <a:p>
                          <a:r>
                            <a:rPr lang="en-US" b="0" dirty="0" smtClean="0">
                              <a:solidFill>
                                <a:schemeClr val="bg1"/>
                              </a:solidFill>
                            </a:rPr>
                            <a:t>Time step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=0.01</m:t>
                              </m:r>
                            </m:oMath>
                          </a14:m>
                          <a:endParaRPr lang="en-US" b="0" dirty="0">
                            <a:solidFill>
                              <a:schemeClr val="bg1"/>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tc>
                      <a:txBody>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50</m:t>
                                    </m:r>
                                  </m:sub>
                                </m:sSub>
                                <m:r>
                                  <a:rPr lang="en-US" b="0" i="1" smtClean="0">
                                    <a:solidFill>
                                      <a:schemeClr val="bg1"/>
                                    </a:solidFill>
                                    <a:latin typeface="Cambria Math" panose="02040503050406030204" pitchFamily="18" charset="0"/>
                                    <a:ea typeface="Cambria Math" panose="02040503050406030204" pitchFamily="18" charset="0"/>
                                  </a:rPr>
                                  <m:t>≈0.1197</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Time step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=0.001</m:t>
                              </m:r>
                            </m:oMath>
                          </a14:m>
                          <a:endParaRPr lang="en-US" b="0" dirty="0">
                            <a:solidFill>
                              <a:schemeClr val="bg1"/>
                            </a:solidFill>
                          </a:endParaRPr>
                        </a:p>
                      </a:txBody>
                      <a:tcPr>
                        <a:lnL w="12700" cap="flat" cmpd="sng" algn="ctr">
                          <a:solidFill>
                            <a:schemeClr val="bg1"/>
                          </a:solidFill>
                          <a:prstDash val="solid"/>
                          <a:round/>
                          <a:headEnd type="none" w="med" len="med"/>
                          <a:tailEnd type="none" w="med" len="med"/>
                        </a:lnL>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0</m:t>
                                    </m:r>
                                  </m:sub>
                                </m:sSub>
                                <m:r>
                                  <a:rPr lang="en-US" b="0" i="1" smtClean="0">
                                    <a:solidFill>
                                      <a:schemeClr val="bg1"/>
                                    </a:solidFill>
                                    <a:latin typeface="Cambria Math" panose="02040503050406030204" pitchFamily="18" charset="0"/>
                                    <a:ea typeface="Cambria Math" panose="02040503050406030204" pitchFamily="18" charset="0"/>
                                  </a:rPr>
                                  <m:t>≈0.1</m:t>
                                </m:r>
                                <m:r>
                                  <a:rPr lang="en-US" b="0" i="1" smtClean="0">
                                    <a:solidFill>
                                      <a:schemeClr val="bg1"/>
                                    </a:solidFill>
                                    <a:latin typeface="Cambria Math" panose="02040503050406030204" pitchFamily="18" charset="0"/>
                                    <a:ea typeface="Cambria Math" panose="02040503050406030204" pitchFamily="18" charset="0"/>
                                  </a:rPr>
                                  <m:t>21</m:t>
                                </m:r>
                                <m:r>
                                  <a:rPr lang="en-US" b="0" i="1" smtClean="0">
                                    <a:solidFill>
                                      <a:schemeClr val="bg1"/>
                                    </a:solidFill>
                                    <a:latin typeface="Cambria Math" panose="02040503050406030204" pitchFamily="18" charset="0"/>
                                    <a:ea typeface="Cambria Math" panose="02040503050406030204" pitchFamily="18" charset="0"/>
                                  </a:rPr>
                                  <m:t>9</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solidFill>
                          <a:schemeClr val="tx1"/>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rPr>
                            <a:t>Time step </a:t>
                          </a:r>
                          <a14:m>
                            <m:oMath xmlns:m="http://schemas.openxmlformats.org/officeDocument/2006/math">
                              <m:r>
                                <a:rPr lang="en-US"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=0.000</m:t>
                              </m:r>
                              <m:r>
                                <a:rPr lang="en-US" b="0" i="1" smtClean="0">
                                  <a:solidFill>
                                    <a:schemeClr val="bg1"/>
                                  </a:solidFill>
                                  <a:latin typeface="Cambria Math" panose="02040503050406030204" pitchFamily="18" charset="0"/>
                                </a:rPr>
                                <m:t>1</m:t>
                              </m:r>
                            </m:oMath>
                          </a14:m>
                          <a:endParaRPr lang="en-US" b="0" dirty="0">
                            <a:solidFill>
                              <a:schemeClr val="bg1"/>
                            </a:solidFill>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00</m:t>
                                    </m:r>
                                    <m:r>
                                      <a:rPr lang="en-US" b="0" i="1" smtClean="0">
                                        <a:solidFill>
                                          <a:schemeClr val="bg1"/>
                                        </a:solidFill>
                                        <a:latin typeface="Cambria Math" panose="02040503050406030204" pitchFamily="18" charset="0"/>
                                      </a:rPr>
                                      <m:t>0</m:t>
                                    </m:r>
                                  </m:sub>
                                </m:sSub>
                                <m:r>
                                  <a:rPr lang="en-US" b="0" i="1" smtClean="0">
                                    <a:solidFill>
                                      <a:schemeClr val="bg1"/>
                                    </a:solidFill>
                                    <a:latin typeface="Cambria Math" panose="02040503050406030204" pitchFamily="18" charset="0"/>
                                    <a:ea typeface="Cambria Math" panose="02040503050406030204" pitchFamily="18" charset="0"/>
                                  </a:rPr>
                                  <m:t>≈0.1</m:t>
                                </m:r>
                                <m:r>
                                  <a:rPr lang="en-US" b="0" i="1" smtClean="0">
                                    <a:solidFill>
                                      <a:schemeClr val="bg1"/>
                                    </a:solidFill>
                                    <a:latin typeface="Cambria Math" panose="02040503050406030204" pitchFamily="18" charset="0"/>
                                    <a:ea typeface="Cambria Math" panose="02040503050406030204" pitchFamily="18" charset="0"/>
                                  </a:rPr>
                                  <m:t>221</m:t>
                                </m:r>
                              </m:oMath>
                            </m:oMathPara>
                          </a14:m>
                          <a:endParaRPr lang="en-US" b="0" dirty="0">
                            <a:solidFill>
                              <a:schemeClr val="bg1"/>
                            </a:solidFill>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741338589"/>
                  </p:ext>
                </p:extLst>
              </p:nvPr>
            </p:nvGraphicFramePr>
            <p:xfrm>
              <a:off x="3870226" y="3368598"/>
              <a:ext cx="4251643" cy="1112520"/>
            </p:xfrm>
            <a:graphic>
              <a:graphicData uri="http://schemas.openxmlformats.org/drawingml/2006/table">
                <a:tbl>
                  <a:tblPr firstRow="1" firstCol="1" bandRow="1">
                    <a:tableStyleId>{5C22544A-7EE6-4342-B048-85BDC9FD1C3A}</a:tableStyleId>
                  </a:tblPr>
                  <a:tblGrid>
                    <a:gridCol w="2406714"/>
                    <a:gridCol w="1844929"/>
                  </a:tblGrid>
                  <a:tr h="370840">
                    <a:tc>
                      <a:txBody>
                        <a:bodyPr/>
                        <a:lstStyle/>
                        <a:p>
                          <a:endParaRPr 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rotWithShape="0">
                          <a:blip r:embed="rId2"/>
                          <a:stretch>
                            <a:fillRect l="-253" t="-8197" r="-77525" b="-224590"/>
                          </a:stretch>
                        </a:blipFill>
                      </a:tcPr>
                    </a:tc>
                    <a:tc>
                      <a:txBody>
                        <a:bodyPr/>
                        <a:lstStyle/>
                        <a:p>
                          <a:endParaRPr lang="en-US"/>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rotWithShape="0">
                          <a:blip r:embed="rId2"/>
                          <a:stretch>
                            <a:fillRect l="-131023" t="-8197" r="-1320" b="-224590"/>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blipFill rotWithShape="0">
                          <a:blip r:embed="rId2"/>
                          <a:stretch>
                            <a:fillRect l="-253" t="-106452" r="-77525" b="-120968"/>
                          </a:stretch>
                        </a:blipFill>
                      </a:tcPr>
                    </a:tc>
                    <a:tc>
                      <a:txBody>
                        <a:bodyPr/>
                        <a:lstStyle/>
                        <a:p>
                          <a:endParaRPr lang="en-US"/>
                        </a:p>
                      </a:txBody>
                      <a:tcPr>
                        <a:lnR w="12700" cap="flat" cmpd="sng" algn="ctr">
                          <a:solidFill>
                            <a:schemeClr val="bg1"/>
                          </a:solidFill>
                          <a:prstDash val="solid"/>
                          <a:round/>
                          <a:headEnd type="none" w="med" len="med"/>
                          <a:tailEnd type="none" w="med" len="med"/>
                        </a:lnR>
                        <a:blipFill rotWithShape="0">
                          <a:blip r:embed="rId2"/>
                          <a:stretch>
                            <a:fillRect l="-131023" t="-106452" r="-1320" b="-120968"/>
                          </a:stretch>
                        </a:blipFill>
                      </a:tcPr>
                    </a:tc>
                  </a:tr>
                  <a:tr h="370840">
                    <a:tc>
                      <a:txBody>
                        <a:bodyPr/>
                        <a:lstStyle/>
                        <a:p>
                          <a:endParaRPr lang="en-US"/>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blipFill rotWithShape="0">
                          <a:blip r:embed="rId2"/>
                          <a:stretch>
                            <a:fillRect l="-253" t="-209836" r="-77525" b="-22951"/>
                          </a:stretch>
                        </a:blipFill>
                      </a:tcPr>
                    </a:tc>
                    <a:tc>
                      <a:txBody>
                        <a:bodyPr/>
                        <a:lstStyle/>
                        <a:p>
                          <a:endParaRPr lang="en-US"/>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rotWithShape="0">
                          <a:blip r:embed="rId2"/>
                          <a:stretch>
                            <a:fillRect l="-131023" t="-209836" r="-1320" b="-22951"/>
                          </a:stretch>
                        </a:blipFill>
                      </a:tcPr>
                    </a:tc>
                  </a:tr>
                </a:tbl>
              </a:graphicData>
            </a:graphic>
          </p:graphicFrame>
        </mc:Fallback>
      </mc:AlternateContent>
    </p:spTree>
    <p:extLst>
      <p:ext uri="{BB962C8B-B14F-4D97-AF65-F5344CB8AC3E}">
        <p14:creationId xmlns:p14="http://schemas.microsoft.com/office/powerpoint/2010/main" val="3881807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9.4 The Logistic </a:t>
            </a:r>
            <a:r>
              <a:rPr lang="en-US" sz="3100" dirty="0" smtClean="0"/>
              <a:t>Equation (1 of 11)</a:t>
            </a: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10" dirty="0"/>
              <a:t>I</a:t>
            </a:r>
            <a:r>
              <a:rPr lang="en-US" spc="-5" dirty="0"/>
              <a:t>n</a:t>
            </a:r>
            <a:r>
              <a:rPr lang="en-US" spc="65" dirty="0"/>
              <a:t> </a:t>
            </a:r>
            <a:r>
              <a:rPr lang="en-US" spc="-10" dirty="0"/>
              <a:t>Sectio</a:t>
            </a:r>
            <a:r>
              <a:rPr lang="en-US" spc="-5" dirty="0"/>
              <a:t>n</a:t>
            </a:r>
            <a:r>
              <a:rPr lang="en-US" spc="65" dirty="0"/>
              <a:t> </a:t>
            </a:r>
            <a:r>
              <a:rPr lang="en-US" spc="-10" dirty="0"/>
              <a:t>9.1</a:t>
            </a:r>
            <a:r>
              <a:rPr lang="en-US" spc="-5" dirty="0"/>
              <a:t>,</a:t>
            </a:r>
            <a:r>
              <a:rPr lang="en-US" spc="65" dirty="0"/>
              <a:t> </a:t>
            </a:r>
            <a:r>
              <a:rPr lang="en-US" spc="-15" dirty="0"/>
              <a:t>w</a:t>
            </a:r>
            <a:r>
              <a:rPr lang="en-US" spc="-5" dirty="0"/>
              <a:t>e</a:t>
            </a:r>
            <a:r>
              <a:rPr lang="en-US" spc="65" dirty="0"/>
              <a:t> </a:t>
            </a:r>
            <a:r>
              <a:rPr lang="en-US" spc="-5" dirty="0"/>
              <a:t>i</a:t>
            </a:r>
            <a:r>
              <a:rPr lang="en-US" spc="-10" dirty="0"/>
              <a:t>ntroduce</a:t>
            </a:r>
            <a:r>
              <a:rPr lang="en-US" spc="-5" dirty="0"/>
              <a:t>d</a:t>
            </a:r>
            <a:r>
              <a:rPr lang="en-US" spc="65" dirty="0"/>
              <a:t> </a:t>
            </a:r>
            <a:r>
              <a:rPr lang="en-US" spc="-10" dirty="0"/>
              <a:t>th</a:t>
            </a:r>
            <a:r>
              <a:rPr lang="en-US" spc="-5" dirty="0"/>
              <a:t>e</a:t>
            </a:r>
            <a:r>
              <a:rPr lang="en-US" spc="65" dirty="0"/>
              <a:t> </a:t>
            </a:r>
            <a:r>
              <a:rPr lang="en-US" spc="-10" dirty="0"/>
              <a:t>populatio</a:t>
            </a:r>
            <a:r>
              <a:rPr lang="en-US" spc="-5" dirty="0"/>
              <a:t>n</a:t>
            </a:r>
            <a:r>
              <a:rPr lang="en-US" spc="65" dirty="0"/>
              <a:t> </a:t>
            </a:r>
            <a:r>
              <a:rPr lang="en-US" spc="-10" dirty="0"/>
              <a:t>growt</a:t>
            </a:r>
            <a:r>
              <a:rPr lang="en-US" spc="-5" dirty="0"/>
              <a:t>h</a:t>
            </a:r>
            <a:r>
              <a:rPr lang="en-US" spc="65" dirty="0"/>
              <a:t> </a:t>
            </a:r>
            <a:r>
              <a:rPr lang="en-US" spc="-15" dirty="0"/>
              <a:t>mode</a:t>
            </a:r>
            <a:r>
              <a:rPr lang="en-US" spc="-5" dirty="0"/>
              <a:t>l</a:t>
            </a:r>
            <a:r>
              <a:rPr lang="en-US" spc="65" dirty="0"/>
              <a:t> </a:t>
            </a:r>
            <a:r>
              <a:rPr lang="en-US" i="1" spc="85" dirty="0" err="1"/>
              <a:t>d</a:t>
            </a:r>
            <a:r>
              <a:rPr lang="en-US" i="1" spc="45" dirty="0" err="1"/>
              <a:t>y</a:t>
            </a:r>
            <a:r>
              <a:rPr lang="en-US" i="1" spc="5" dirty="0"/>
              <a:t>/</a:t>
            </a:r>
            <a:r>
              <a:rPr lang="en-US" i="1" spc="60" dirty="0"/>
              <a:t>d</a:t>
            </a:r>
            <a:r>
              <a:rPr lang="en-US" i="1" spc="-5" dirty="0"/>
              <a:t>t</a:t>
            </a:r>
            <a:r>
              <a:rPr lang="en-US" i="1" spc="114" dirty="0"/>
              <a:t> </a:t>
            </a:r>
            <a:r>
              <a:rPr lang="en-US" spc="-25" dirty="0"/>
              <a:t>=</a:t>
            </a:r>
            <a:r>
              <a:rPr lang="en-US" spc="-40" dirty="0"/>
              <a:t> </a:t>
            </a:r>
            <a:r>
              <a:rPr lang="en-US" i="1" spc="75" dirty="0" err="1"/>
              <a:t>k</a:t>
            </a:r>
            <a:r>
              <a:rPr lang="en-US" i="1" spc="45" dirty="0" err="1"/>
              <a:t>y</a:t>
            </a:r>
            <a:r>
              <a:rPr lang="en-US" spc="-5" dirty="0" err="1"/>
              <a:t>.</a:t>
            </a:r>
            <a:r>
              <a:rPr lang="en-US" spc="65" dirty="0"/>
              <a:t> </a:t>
            </a:r>
            <a:r>
              <a:rPr lang="en-US" spc="-15" dirty="0"/>
              <a:t>Th</a:t>
            </a:r>
            <a:r>
              <a:rPr lang="en-US" spc="-5" dirty="0"/>
              <a:t>e</a:t>
            </a:r>
            <a:r>
              <a:rPr lang="en-US" spc="65" dirty="0"/>
              <a:t> </a:t>
            </a:r>
            <a:r>
              <a:rPr lang="en-US" spc="-10" dirty="0"/>
              <a:t>solutions </a:t>
            </a:r>
            <a:r>
              <a:rPr lang="en-US" spc="-5" dirty="0"/>
              <a:t>to</a:t>
            </a:r>
            <a:r>
              <a:rPr lang="en-US" spc="20" dirty="0"/>
              <a:t> </a:t>
            </a:r>
            <a:r>
              <a:rPr lang="en-US" spc="-5" dirty="0"/>
              <a:t>this</a:t>
            </a:r>
            <a:r>
              <a:rPr lang="en-US" spc="20" dirty="0"/>
              <a:t> </a:t>
            </a:r>
            <a:r>
              <a:rPr lang="en-US" spc="-5" dirty="0"/>
              <a:t>differential</a:t>
            </a:r>
            <a:r>
              <a:rPr lang="en-US" spc="25" dirty="0"/>
              <a:t> </a:t>
            </a:r>
            <a:r>
              <a:rPr lang="en-US" spc="-5" dirty="0"/>
              <a:t>equation</a:t>
            </a:r>
            <a:r>
              <a:rPr lang="en-US" spc="25" dirty="0"/>
              <a:t> </a:t>
            </a:r>
            <a:r>
              <a:rPr lang="en-US" spc="-5" dirty="0"/>
              <a:t>(with</a:t>
            </a:r>
            <a:r>
              <a:rPr lang="en-US" spc="20" dirty="0"/>
              <a:t> </a:t>
            </a:r>
            <a:r>
              <a:rPr lang="en-US" i="1" spc="-5" dirty="0"/>
              <a:t>k</a:t>
            </a:r>
            <a:r>
              <a:rPr lang="en-US" i="1" spc="85" dirty="0"/>
              <a:t> </a:t>
            </a:r>
            <a:r>
              <a:rPr lang="en-US" i="1" spc="-50" dirty="0"/>
              <a:t>&gt;</a:t>
            </a:r>
            <a:r>
              <a:rPr lang="en-US" i="1" spc="-80" dirty="0"/>
              <a:t> </a:t>
            </a:r>
            <a:r>
              <a:rPr lang="en-US" spc="-10" dirty="0"/>
              <a:t>0</a:t>
            </a:r>
            <a:r>
              <a:rPr lang="en-US" spc="-5" dirty="0"/>
              <a:t>)</a:t>
            </a:r>
            <a:r>
              <a:rPr lang="en-US" spc="20" dirty="0"/>
              <a:t> </a:t>
            </a:r>
            <a:r>
              <a:rPr lang="en-US" spc="-5" dirty="0"/>
              <a:t>i</a:t>
            </a:r>
            <a:r>
              <a:rPr lang="en-US" spc="-15" dirty="0"/>
              <a:t>mpl</a:t>
            </a:r>
            <a:r>
              <a:rPr lang="en-US" spc="-5" dirty="0"/>
              <a:t>y</a:t>
            </a:r>
            <a:r>
              <a:rPr lang="en-US" spc="25" dirty="0"/>
              <a:t> </a:t>
            </a:r>
            <a:r>
              <a:rPr lang="en-US" spc="-10" dirty="0"/>
              <a:t>tha</a:t>
            </a:r>
            <a:r>
              <a:rPr lang="en-US" spc="-5" dirty="0"/>
              <a:t>t</a:t>
            </a:r>
            <a:r>
              <a:rPr lang="en-US" spc="25" dirty="0"/>
              <a:t> </a:t>
            </a:r>
            <a:r>
              <a:rPr lang="en-US" spc="-10" dirty="0"/>
              <a:t>th</a:t>
            </a:r>
            <a:r>
              <a:rPr lang="en-US" spc="-5" dirty="0"/>
              <a:t>e</a:t>
            </a:r>
            <a:r>
              <a:rPr lang="en-US" spc="25" dirty="0"/>
              <a:t> </a:t>
            </a:r>
            <a:r>
              <a:rPr lang="en-US" spc="-10" dirty="0"/>
              <a:t>populatio</a:t>
            </a:r>
            <a:r>
              <a:rPr lang="en-US" spc="-5" dirty="0"/>
              <a:t>n</a:t>
            </a:r>
            <a:r>
              <a:rPr lang="en-US" spc="25" dirty="0"/>
              <a:t> </a:t>
            </a:r>
            <a:r>
              <a:rPr lang="en-US" spc="-15" dirty="0"/>
              <a:t>grow</a:t>
            </a:r>
            <a:r>
              <a:rPr lang="en-US" spc="-5" dirty="0"/>
              <a:t>s</a:t>
            </a:r>
            <a:r>
              <a:rPr lang="en-US" spc="25" dirty="0"/>
              <a:t> </a:t>
            </a:r>
            <a:r>
              <a:rPr lang="en-US" spc="-10" dirty="0"/>
              <a:t>exponentially. Althoug</a:t>
            </a:r>
            <a:r>
              <a:rPr lang="en-US" spc="-5" dirty="0"/>
              <a:t>h</a:t>
            </a:r>
            <a:r>
              <a:rPr lang="en-US" dirty="0"/>
              <a:t> </a:t>
            </a:r>
            <a:r>
              <a:rPr lang="en-US" spc="-10" dirty="0"/>
              <a:t>suc</a:t>
            </a:r>
            <a:r>
              <a:rPr lang="en-US" spc="-5" dirty="0"/>
              <a:t>h</a:t>
            </a:r>
            <a:r>
              <a:rPr lang="en-US" dirty="0"/>
              <a:t> </a:t>
            </a:r>
            <a:r>
              <a:rPr lang="en-US" spc="-5" dirty="0"/>
              <a:t>a </a:t>
            </a:r>
            <a:r>
              <a:rPr lang="en-US" spc="-10" dirty="0"/>
              <a:t>growt</a:t>
            </a:r>
            <a:r>
              <a:rPr lang="en-US" spc="-5" dirty="0"/>
              <a:t>h</a:t>
            </a:r>
            <a:r>
              <a:rPr lang="en-US" dirty="0"/>
              <a:t> </a:t>
            </a:r>
            <a:r>
              <a:rPr lang="en-US" spc="-15" dirty="0"/>
              <a:t>mode</a:t>
            </a:r>
            <a:r>
              <a:rPr lang="en-US" spc="-5" dirty="0"/>
              <a:t>l</a:t>
            </a:r>
            <a:r>
              <a:rPr lang="en-US" dirty="0"/>
              <a:t> </a:t>
            </a:r>
            <a:r>
              <a:rPr lang="en-US" spc="-15" dirty="0"/>
              <a:t>migh</a:t>
            </a:r>
            <a:r>
              <a:rPr lang="en-US" spc="-5" dirty="0"/>
              <a:t>t</a:t>
            </a:r>
            <a:r>
              <a:rPr lang="en-US" dirty="0"/>
              <a:t> </a:t>
            </a:r>
            <a:r>
              <a:rPr lang="en-US" spc="-10" dirty="0"/>
              <a:t>b</a:t>
            </a:r>
            <a:r>
              <a:rPr lang="en-US" spc="-5" dirty="0"/>
              <a:t>e</a:t>
            </a:r>
            <a:r>
              <a:rPr lang="en-US" dirty="0"/>
              <a:t> </a:t>
            </a:r>
            <a:r>
              <a:rPr lang="en-US" spc="-10" dirty="0"/>
              <a:t>vali</a:t>
            </a:r>
            <a:r>
              <a:rPr lang="en-US" spc="-5" dirty="0"/>
              <a:t>d</a:t>
            </a:r>
            <a:r>
              <a:rPr lang="en-US" dirty="0"/>
              <a:t> </a:t>
            </a:r>
            <a:r>
              <a:rPr lang="en-US" spc="-10" dirty="0"/>
              <a:t>ove</a:t>
            </a:r>
            <a:r>
              <a:rPr lang="en-US" spc="-5" dirty="0"/>
              <a:t>r</a:t>
            </a:r>
            <a:r>
              <a:rPr lang="en-US" dirty="0"/>
              <a:t> </a:t>
            </a:r>
            <a:r>
              <a:rPr lang="en-US" spc="-10" dirty="0"/>
              <a:t>a</a:t>
            </a:r>
            <a:r>
              <a:rPr lang="en-US" spc="-5" dirty="0"/>
              <a:t>n</a:t>
            </a:r>
            <a:r>
              <a:rPr lang="en-US" dirty="0"/>
              <a:t> </a:t>
            </a:r>
            <a:r>
              <a:rPr lang="en-US" spc="-10" dirty="0"/>
              <a:t>initia</a:t>
            </a:r>
            <a:r>
              <a:rPr lang="en-US" spc="-5" dirty="0"/>
              <a:t>l s</a:t>
            </a:r>
            <a:r>
              <a:rPr lang="en-US" spc="-10" dirty="0"/>
              <a:t>hor</a:t>
            </a:r>
            <a:r>
              <a:rPr lang="en-US" spc="-5" dirty="0"/>
              <a:t>t</a:t>
            </a:r>
            <a:r>
              <a:rPr lang="en-US" dirty="0"/>
              <a:t> </a:t>
            </a:r>
            <a:r>
              <a:rPr lang="en-US" spc="-10" dirty="0"/>
              <a:t>tim</a:t>
            </a:r>
            <a:r>
              <a:rPr lang="en-US" spc="-5" dirty="0"/>
              <a:t>e </a:t>
            </a:r>
            <a:r>
              <a:rPr lang="en-US" spc="-10" dirty="0"/>
              <a:t>period</a:t>
            </a:r>
            <a:r>
              <a:rPr lang="en-US" spc="-5" dirty="0"/>
              <a:t>,</a:t>
            </a:r>
            <a:r>
              <a:rPr lang="en-US" dirty="0"/>
              <a:t> </a:t>
            </a:r>
            <a:r>
              <a:rPr lang="en-US" spc="-10" dirty="0"/>
              <a:t>n</a:t>
            </a:r>
            <a:r>
              <a:rPr lang="en-US" spc="-5" dirty="0"/>
              <a:t>o </a:t>
            </a:r>
            <a:r>
              <a:rPr lang="en-US" spc="-10" dirty="0"/>
              <a:t>populatio</a:t>
            </a:r>
            <a:r>
              <a:rPr lang="en-US" spc="-5" dirty="0"/>
              <a:t>n</a:t>
            </a:r>
            <a:r>
              <a:rPr lang="en-US" spc="10" dirty="0"/>
              <a:t> </a:t>
            </a:r>
            <a:r>
              <a:rPr lang="en-US" spc="-10" dirty="0"/>
              <a:t>ca</a:t>
            </a:r>
            <a:r>
              <a:rPr lang="en-US" spc="-5" dirty="0"/>
              <a:t>n</a:t>
            </a:r>
            <a:r>
              <a:rPr lang="en-US" spc="15" dirty="0"/>
              <a:t> </a:t>
            </a:r>
            <a:r>
              <a:rPr lang="en-US" spc="-10" dirty="0"/>
              <a:t>increas</a:t>
            </a:r>
            <a:r>
              <a:rPr lang="en-US" spc="-5" dirty="0"/>
              <a:t>e</a:t>
            </a:r>
            <a:r>
              <a:rPr lang="en-US" spc="15" dirty="0"/>
              <a:t> </a:t>
            </a:r>
            <a:r>
              <a:rPr lang="en-US" spc="-10" dirty="0"/>
              <a:t>withou</a:t>
            </a:r>
            <a:r>
              <a:rPr lang="en-US" spc="-5" dirty="0"/>
              <a:t>t</a:t>
            </a:r>
            <a:r>
              <a:rPr lang="en-US" spc="10" dirty="0"/>
              <a:t> </a:t>
            </a:r>
            <a:r>
              <a:rPr lang="en-US" spc="-10" dirty="0"/>
              <a:t>limi</a:t>
            </a:r>
            <a:r>
              <a:rPr lang="en-US" spc="-5" dirty="0"/>
              <a:t>t</a:t>
            </a:r>
            <a:r>
              <a:rPr lang="en-US" spc="10" dirty="0"/>
              <a:t> </a:t>
            </a:r>
            <a:r>
              <a:rPr lang="en-US" spc="-10" dirty="0"/>
              <a:t>becaus</a:t>
            </a:r>
            <a:r>
              <a:rPr lang="en-US" spc="-5" dirty="0"/>
              <a:t>e</a:t>
            </a:r>
            <a:r>
              <a:rPr lang="en-US" spc="15" dirty="0"/>
              <a:t> </a:t>
            </a:r>
            <a:r>
              <a:rPr lang="en-US" spc="-15" dirty="0"/>
              <a:t>man</a:t>
            </a:r>
            <a:r>
              <a:rPr lang="en-US" spc="-5" dirty="0"/>
              <a:t>y</a:t>
            </a:r>
            <a:r>
              <a:rPr lang="en-US" spc="15" dirty="0"/>
              <a:t> </a:t>
            </a:r>
            <a:r>
              <a:rPr lang="en-US" spc="-10" dirty="0"/>
              <a:t>resource</a:t>
            </a:r>
            <a:r>
              <a:rPr lang="en-US" spc="-5" dirty="0"/>
              <a:t>s</a:t>
            </a:r>
            <a:r>
              <a:rPr lang="en-US" spc="15" dirty="0"/>
              <a:t> </a:t>
            </a:r>
            <a:r>
              <a:rPr lang="en-US" spc="-10" dirty="0"/>
              <a:t>suc</a:t>
            </a:r>
            <a:r>
              <a:rPr lang="en-US" spc="-5" dirty="0"/>
              <a:t>h</a:t>
            </a:r>
            <a:r>
              <a:rPr lang="en-US" spc="10" dirty="0"/>
              <a:t> </a:t>
            </a:r>
            <a:r>
              <a:rPr lang="en-US" spc="-10" dirty="0"/>
              <a:t>a</a:t>
            </a:r>
            <a:r>
              <a:rPr lang="en-US" spc="-5" dirty="0"/>
              <a:t>s</a:t>
            </a:r>
            <a:r>
              <a:rPr lang="en-US" spc="15" dirty="0"/>
              <a:t> </a:t>
            </a:r>
            <a:r>
              <a:rPr lang="en-US" spc="-10" dirty="0"/>
              <a:t>foo</a:t>
            </a:r>
            <a:r>
              <a:rPr lang="en-US" spc="-5" dirty="0"/>
              <a:t>d</a:t>
            </a:r>
            <a:r>
              <a:rPr lang="en-US" spc="15" dirty="0"/>
              <a:t> </a:t>
            </a:r>
            <a:r>
              <a:rPr lang="en-US" spc="-10" dirty="0"/>
              <a:t>and</a:t>
            </a:r>
            <a:r>
              <a:rPr lang="en-US" spc="10" dirty="0"/>
              <a:t> </a:t>
            </a:r>
            <a:r>
              <a:rPr lang="en-US" spc="-10" dirty="0"/>
              <a:t>lan</a:t>
            </a:r>
            <a:r>
              <a:rPr lang="en-US" spc="-5" dirty="0"/>
              <a:t>d</a:t>
            </a:r>
            <a:r>
              <a:rPr lang="en-US" spc="15" dirty="0"/>
              <a:t> </a:t>
            </a:r>
            <a:r>
              <a:rPr lang="en-US" spc="-10" dirty="0"/>
              <a:t>ar</a:t>
            </a:r>
            <a:r>
              <a:rPr lang="en-US" spc="-5" dirty="0"/>
              <a:t>e</a:t>
            </a:r>
            <a:r>
              <a:rPr lang="en-US" spc="10" dirty="0"/>
              <a:t> </a:t>
            </a:r>
            <a:r>
              <a:rPr lang="en-US" spc="-5" dirty="0"/>
              <a:t>f</a:t>
            </a:r>
            <a:r>
              <a:rPr lang="en-US" spc="-10" dirty="0"/>
              <a:t>inite. To</a:t>
            </a:r>
            <a:r>
              <a:rPr lang="en-US" spc="20" dirty="0"/>
              <a:t> </a:t>
            </a:r>
            <a:r>
              <a:rPr lang="en-US" spc="-5" dirty="0"/>
              <a:t>model</a:t>
            </a:r>
            <a:r>
              <a:rPr lang="en-US" spc="20" dirty="0"/>
              <a:t> </a:t>
            </a:r>
            <a:r>
              <a:rPr lang="en-US" spc="-5" dirty="0"/>
              <a:t>a</a:t>
            </a:r>
            <a:r>
              <a:rPr lang="en-US" spc="20" dirty="0"/>
              <a:t> </a:t>
            </a:r>
            <a:r>
              <a:rPr lang="en-US" spc="-5" dirty="0"/>
              <a:t>population</a:t>
            </a:r>
            <a:r>
              <a:rPr lang="en-US" spc="20" dirty="0"/>
              <a:t> </a:t>
            </a:r>
            <a:r>
              <a:rPr lang="en-US" spc="-5" dirty="0"/>
              <a:t>subject</a:t>
            </a:r>
            <a:r>
              <a:rPr lang="en-US" spc="20" dirty="0"/>
              <a:t> </a:t>
            </a:r>
            <a:r>
              <a:rPr lang="en-US" spc="-5" dirty="0"/>
              <a:t>to</a:t>
            </a:r>
            <a:r>
              <a:rPr lang="en-US" spc="20" dirty="0"/>
              <a:t> </a:t>
            </a:r>
            <a:r>
              <a:rPr lang="en-US" spc="-5" dirty="0"/>
              <a:t>finite</a:t>
            </a:r>
            <a:r>
              <a:rPr lang="en-US" spc="15" dirty="0"/>
              <a:t> </a:t>
            </a:r>
            <a:r>
              <a:rPr lang="en-US" spc="-5" dirty="0"/>
              <a:t>resources,</a:t>
            </a:r>
            <a:r>
              <a:rPr lang="en-US" spc="20" dirty="0"/>
              <a:t> </a:t>
            </a:r>
            <a:r>
              <a:rPr lang="en-US" spc="-15" dirty="0"/>
              <a:t>w</a:t>
            </a:r>
            <a:r>
              <a:rPr lang="en-US" spc="-5" dirty="0"/>
              <a:t>e</a:t>
            </a:r>
            <a:r>
              <a:rPr lang="en-US" spc="20" dirty="0"/>
              <a:t> </a:t>
            </a:r>
            <a:r>
              <a:rPr lang="en-US" spc="-5" dirty="0"/>
              <a:t>adjust</a:t>
            </a:r>
            <a:r>
              <a:rPr lang="en-US" spc="20" dirty="0"/>
              <a:t> </a:t>
            </a:r>
            <a:r>
              <a:rPr lang="en-US" spc="-5" dirty="0"/>
              <a:t>the</a:t>
            </a:r>
            <a:r>
              <a:rPr lang="en-US" spc="20" dirty="0"/>
              <a:t> </a:t>
            </a:r>
            <a:r>
              <a:rPr lang="en-US" spc="-5" dirty="0"/>
              <a:t>assumptions</a:t>
            </a:r>
            <a:r>
              <a:rPr lang="en-US" spc="20" dirty="0"/>
              <a:t> </a:t>
            </a:r>
            <a:r>
              <a:rPr lang="en-US" spc="-5" dirty="0"/>
              <a:t>underlying the</a:t>
            </a:r>
            <a:r>
              <a:rPr lang="en-US" spc="95" dirty="0"/>
              <a:t> </a:t>
            </a:r>
            <a:r>
              <a:rPr lang="en-US" spc="-10" dirty="0"/>
              <a:t>d</a:t>
            </a:r>
            <a:r>
              <a:rPr lang="en-US" spc="-5" dirty="0"/>
              <a:t>ifferential</a:t>
            </a:r>
            <a:r>
              <a:rPr lang="en-US" spc="95" dirty="0"/>
              <a:t> </a:t>
            </a:r>
            <a:r>
              <a:rPr lang="en-US" spc="-5" dirty="0"/>
              <a:t>equation.</a:t>
            </a:r>
            <a:r>
              <a:rPr lang="en-US" spc="100" dirty="0"/>
              <a:t> </a:t>
            </a:r>
            <a:r>
              <a:rPr lang="en-US" spc="-5" dirty="0"/>
              <a:t>If</a:t>
            </a:r>
            <a:r>
              <a:rPr lang="en-US" dirty="0"/>
              <a:t> </a:t>
            </a:r>
            <a:r>
              <a:rPr lang="en-US" i="1" spc="45" dirty="0"/>
              <a:t>y</a:t>
            </a:r>
            <a:r>
              <a:rPr lang="en-US" spc="-5" dirty="0"/>
              <a:t>(</a:t>
            </a:r>
            <a:r>
              <a:rPr lang="en-US" i="1" spc="-5" dirty="0"/>
              <a:t>t</a:t>
            </a:r>
            <a:r>
              <a:rPr lang="en-US" spc="-5" dirty="0"/>
              <a:t>)</a:t>
            </a:r>
            <a:r>
              <a:rPr lang="en-US" spc="95" dirty="0"/>
              <a:t> </a:t>
            </a:r>
            <a:r>
              <a:rPr lang="en-US" spc="-5" dirty="0"/>
              <a:t>represents</a:t>
            </a:r>
            <a:r>
              <a:rPr lang="en-US" spc="100" dirty="0"/>
              <a:t> </a:t>
            </a:r>
            <a:r>
              <a:rPr lang="en-US" spc="-5" dirty="0"/>
              <a:t>the</a:t>
            </a:r>
            <a:r>
              <a:rPr lang="en-US" spc="95" dirty="0"/>
              <a:t> </a:t>
            </a:r>
            <a:r>
              <a:rPr lang="en-US" spc="-5" dirty="0"/>
              <a:t>population</a:t>
            </a:r>
            <a:r>
              <a:rPr lang="en-US" spc="100" dirty="0"/>
              <a:t> </a:t>
            </a:r>
            <a:r>
              <a:rPr lang="en-US" spc="-10" dirty="0"/>
              <a:t>a</a:t>
            </a:r>
            <a:r>
              <a:rPr lang="en-US" spc="-5" dirty="0"/>
              <a:t>t</a:t>
            </a:r>
            <a:r>
              <a:rPr lang="en-US" spc="95" dirty="0"/>
              <a:t> </a:t>
            </a:r>
            <a:r>
              <a:rPr lang="en-US" spc="-5" dirty="0"/>
              <a:t>time</a:t>
            </a:r>
            <a:r>
              <a:rPr lang="en-US" spc="95" dirty="0"/>
              <a:t> </a:t>
            </a:r>
            <a:r>
              <a:rPr lang="en-US" i="1" spc="-5" dirty="0"/>
              <a:t>t</a:t>
            </a:r>
            <a:r>
              <a:rPr lang="en-US" i="1" dirty="0"/>
              <a:t> </a:t>
            </a:r>
            <a:r>
              <a:rPr lang="en-US" spc="-10" dirty="0"/>
              <a:t>an</a:t>
            </a:r>
            <a:r>
              <a:rPr lang="en-US" spc="-5" dirty="0"/>
              <a:t>d</a:t>
            </a:r>
            <a:r>
              <a:rPr lang="en-US" dirty="0"/>
              <a:t> </a:t>
            </a:r>
            <a:r>
              <a:rPr lang="en-US" i="1" spc="-10" dirty="0"/>
              <a:t>A</a:t>
            </a:r>
            <a:r>
              <a:rPr lang="en-US" i="1" spc="114" dirty="0"/>
              <a:t> </a:t>
            </a:r>
            <a:r>
              <a:rPr lang="en-US" spc="-10" dirty="0"/>
              <a:t>denote</a:t>
            </a:r>
            <a:r>
              <a:rPr lang="en-US" spc="-5" dirty="0"/>
              <a:t>s</a:t>
            </a:r>
            <a:r>
              <a:rPr lang="en-US" spc="100" dirty="0"/>
              <a:t> </a:t>
            </a:r>
            <a:r>
              <a:rPr lang="en-US" spc="-10" dirty="0"/>
              <a:t>the maximum</a:t>
            </a:r>
            <a:r>
              <a:rPr lang="en-US" spc="114" dirty="0"/>
              <a:t> </a:t>
            </a:r>
            <a:r>
              <a:rPr lang="en-US" spc="-10" dirty="0"/>
              <a:t>populatio</a:t>
            </a:r>
            <a:r>
              <a:rPr lang="en-US" spc="-5" dirty="0"/>
              <a:t>n</a:t>
            </a:r>
            <a:r>
              <a:rPr lang="en-US" spc="114" dirty="0"/>
              <a:t> </a:t>
            </a:r>
            <a:r>
              <a:rPr lang="en-US" spc="-5" dirty="0"/>
              <a:t>t</a:t>
            </a:r>
            <a:r>
              <a:rPr lang="en-US" spc="-10" dirty="0"/>
              <a:t>ha</a:t>
            </a:r>
            <a:r>
              <a:rPr lang="en-US" spc="-5" dirty="0"/>
              <a:t>t</a:t>
            </a:r>
            <a:r>
              <a:rPr lang="en-US" spc="114" dirty="0"/>
              <a:t> </a:t>
            </a:r>
            <a:r>
              <a:rPr lang="en-US" spc="-10" dirty="0"/>
              <a:t>th</a:t>
            </a:r>
            <a:r>
              <a:rPr lang="en-US" spc="-5" dirty="0"/>
              <a:t>e</a:t>
            </a:r>
            <a:r>
              <a:rPr lang="en-US" spc="114" dirty="0"/>
              <a:t> </a:t>
            </a:r>
            <a:r>
              <a:rPr lang="en-US" spc="-10" dirty="0"/>
              <a:t>environmen</a:t>
            </a:r>
            <a:r>
              <a:rPr lang="en-US" spc="-5" dirty="0"/>
              <a:t>t</a:t>
            </a:r>
            <a:r>
              <a:rPr lang="en-US" spc="114" dirty="0"/>
              <a:t> </a:t>
            </a:r>
            <a:r>
              <a:rPr lang="en-US" spc="-10" dirty="0"/>
              <a:t>ca</a:t>
            </a:r>
            <a:r>
              <a:rPr lang="en-US" spc="-5" dirty="0"/>
              <a:t>n</a:t>
            </a:r>
            <a:r>
              <a:rPr lang="en-US" spc="114" dirty="0"/>
              <a:t> </a:t>
            </a:r>
            <a:r>
              <a:rPr lang="en-US" spc="-10" dirty="0"/>
              <a:t>support</a:t>
            </a:r>
            <a:r>
              <a:rPr lang="en-US" spc="-5" dirty="0"/>
              <a:t>,</a:t>
            </a:r>
            <a:r>
              <a:rPr lang="en-US" spc="114" dirty="0"/>
              <a:t> </a:t>
            </a:r>
            <a:r>
              <a:rPr lang="en-US" spc="-15" dirty="0"/>
              <a:t>w</a:t>
            </a:r>
            <a:r>
              <a:rPr lang="en-US" spc="-5" dirty="0"/>
              <a:t>e</a:t>
            </a:r>
            <a:r>
              <a:rPr lang="en-US" spc="114" dirty="0"/>
              <a:t> </a:t>
            </a:r>
            <a:r>
              <a:rPr lang="en-US" spc="-10" dirty="0"/>
              <a:t>le</a:t>
            </a:r>
            <a:r>
              <a:rPr lang="en-US" spc="-5" dirty="0"/>
              <a:t>t</a:t>
            </a:r>
            <a:r>
              <a:rPr lang="en-US" dirty="0"/>
              <a:t> </a:t>
            </a:r>
            <a:r>
              <a:rPr lang="en-US" i="1" spc="-10" dirty="0"/>
              <a:t>A </a:t>
            </a:r>
            <a:r>
              <a:rPr lang="en-US" spc="-25" dirty="0"/>
              <a:t>−</a:t>
            </a:r>
            <a:r>
              <a:rPr lang="en-US" spc="-35" dirty="0"/>
              <a:t> </a:t>
            </a:r>
            <a:r>
              <a:rPr lang="en-US" i="1" spc="45" dirty="0"/>
              <a:t>y</a:t>
            </a:r>
            <a:r>
              <a:rPr lang="en-US" spc="-5" dirty="0"/>
              <a:t>(</a:t>
            </a:r>
            <a:r>
              <a:rPr lang="en-US" i="1" spc="-5" dirty="0"/>
              <a:t>t</a:t>
            </a:r>
            <a:r>
              <a:rPr lang="en-US" spc="-5" dirty="0"/>
              <a:t>)</a:t>
            </a:r>
            <a:r>
              <a:rPr lang="en-US" spc="114" dirty="0"/>
              <a:t> </a:t>
            </a:r>
            <a:r>
              <a:rPr lang="en-US" spc="-5" dirty="0"/>
              <a:t>represent</a:t>
            </a:r>
            <a:r>
              <a:rPr lang="en-US" spc="114" dirty="0"/>
              <a:t> </a:t>
            </a:r>
            <a:r>
              <a:rPr lang="en-US" spc="-5" dirty="0"/>
              <a:t>the </a:t>
            </a:r>
            <a:r>
              <a:rPr lang="en-US" spc="-10" dirty="0"/>
              <a:t>room</a:t>
            </a:r>
            <a:r>
              <a:rPr lang="en-US" spc="-5" dirty="0"/>
              <a:t> </a:t>
            </a:r>
            <a:r>
              <a:rPr lang="en-US" spc="-10" dirty="0"/>
              <a:t>availabl</a:t>
            </a:r>
            <a:r>
              <a:rPr lang="en-US" spc="-5" dirty="0"/>
              <a:t>e</a:t>
            </a:r>
            <a:r>
              <a:rPr lang="en-US" dirty="0"/>
              <a:t> </a:t>
            </a:r>
            <a:r>
              <a:rPr lang="en-US" spc="-5" dirty="0"/>
              <a:t>f</a:t>
            </a:r>
            <a:r>
              <a:rPr lang="en-US" spc="-10" dirty="0"/>
              <a:t>o</a:t>
            </a:r>
            <a:r>
              <a:rPr lang="en-US" spc="-5" dirty="0"/>
              <a:t>r </a:t>
            </a:r>
            <a:r>
              <a:rPr lang="en-US" spc="-10" dirty="0"/>
              <a:t>growth</a:t>
            </a:r>
            <a:r>
              <a:rPr lang="en-US" spc="-5" dirty="0"/>
              <a:t>.</a:t>
            </a:r>
            <a:r>
              <a:rPr lang="en-US" dirty="0"/>
              <a:t> </a:t>
            </a:r>
            <a:r>
              <a:rPr lang="en-US" spc="-15" dirty="0"/>
              <a:t>No</a:t>
            </a:r>
            <a:r>
              <a:rPr lang="en-US" spc="-10" dirty="0"/>
              <a:t>w</a:t>
            </a:r>
            <a:r>
              <a:rPr lang="en-US" dirty="0"/>
              <a:t> </a:t>
            </a:r>
            <a:r>
              <a:rPr lang="en-US" spc="-15" dirty="0"/>
              <a:t>w</a:t>
            </a:r>
            <a:r>
              <a:rPr lang="en-US" spc="-5" dirty="0"/>
              <a:t>e </a:t>
            </a:r>
            <a:r>
              <a:rPr lang="en-US" spc="-10" dirty="0"/>
              <a:t>assume that</a:t>
            </a:r>
            <a:endParaRPr lang="en-US" dirty="0"/>
          </a:p>
          <a:p>
            <a:pPr marL="466725" marR="463550" indent="0" algn="ctr">
              <a:lnSpc>
                <a:spcPct val="100000"/>
              </a:lnSpc>
              <a:spcBef>
                <a:spcPts val="700"/>
              </a:spcBef>
              <a:buNone/>
            </a:pPr>
            <a:r>
              <a:rPr lang="en-US" i="1" spc="-15" dirty="0"/>
              <a:t>Th</a:t>
            </a:r>
            <a:r>
              <a:rPr lang="en-US" i="1" spc="-5" dirty="0"/>
              <a:t>e </a:t>
            </a:r>
            <a:r>
              <a:rPr lang="en-US" i="1" spc="-10" dirty="0"/>
              <a:t>rat</a:t>
            </a:r>
            <a:r>
              <a:rPr lang="en-US" i="1" spc="-5" dirty="0"/>
              <a:t>e </a:t>
            </a:r>
            <a:r>
              <a:rPr lang="en-US" i="1" spc="-10" dirty="0"/>
              <a:t>o</a:t>
            </a:r>
            <a:r>
              <a:rPr lang="en-US" i="1" spc="-5" dirty="0"/>
              <a:t>f </a:t>
            </a:r>
            <a:r>
              <a:rPr lang="en-US" i="1" spc="-10" dirty="0"/>
              <a:t>chang</a:t>
            </a:r>
            <a:r>
              <a:rPr lang="en-US" i="1" spc="-5" dirty="0"/>
              <a:t>e</a:t>
            </a:r>
            <a:r>
              <a:rPr lang="en-US" i="1" dirty="0"/>
              <a:t> </a:t>
            </a:r>
            <a:r>
              <a:rPr lang="en-US" i="1" spc="-10" dirty="0"/>
              <a:t>o</a:t>
            </a:r>
            <a:r>
              <a:rPr lang="en-US" i="1" spc="-5" dirty="0"/>
              <a:t>f</a:t>
            </a:r>
            <a:r>
              <a:rPr lang="en-US" i="1" spc="60" dirty="0"/>
              <a:t> </a:t>
            </a:r>
            <a:r>
              <a:rPr lang="en-US" i="1" spc="-5" dirty="0"/>
              <a:t>y</a:t>
            </a:r>
            <a:r>
              <a:rPr lang="en-US" i="1" spc="50" dirty="0"/>
              <a:t> </a:t>
            </a:r>
            <a:r>
              <a:rPr lang="en-US" i="1" spc="-5" dirty="0"/>
              <a:t>is proportional</a:t>
            </a:r>
            <a:r>
              <a:rPr lang="en-US" i="1" dirty="0"/>
              <a:t> </a:t>
            </a:r>
            <a:r>
              <a:rPr lang="en-US" i="1" spc="-5" dirty="0"/>
              <a:t>to the </a:t>
            </a:r>
            <a:r>
              <a:rPr lang="en-US" i="1" spc="-10" dirty="0"/>
              <a:t>a</a:t>
            </a:r>
            <a:r>
              <a:rPr lang="en-US" i="1" spc="-5" dirty="0"/>
              <a:t>mount</a:t>
            </a:r>
            <a:r>
              <a:rPr lang="en-US" i="1" spc="60" dirty="0"/>
              <a:t> </a:t>
            </a:r>
            <a:r>
              <a:rPr lang="en-US" i="1" spc="45" dirty="0"/>
              <a:t>y</a:t>
            </a:r>
            <a:r>
              <a:rPr lang="en-US" spc="-5" dirty="0"/>
              <a:t>(</a:t>
            </a:r>
            <a:r>
              <a:rPr lang="en-US" i="1" spc="-5" dirty="0"/>
              <a:t>t</a:t>
            </a:r>
            <a:r>
              <a:rPr lang="en-US" spc="-5" dirty="0"/>
              <a:t>) </a:t>
            </a:r>
            <a:r>
              <a:rPr lang="en-US" i="1" spc="-10" dirty="0"/>
              <a:t>presen</a:t>
            </a:r>
            <a:r>
              <a:rPr lang="en-US" i="1" spc="-5" dirty="0"/>
              <a:t>t</a:t>
            </a:r>
          </a:p>
          <a:p>
            <a:pPr marL="466725" marR="463550" indent="0" algn="ctr">
              <a:lnSpc>
                <a:spcPct val="100000"/>
              </a:lnSpc>
              <a:spcBef>
                <a:spcPts val="700"/>
              </a:spcBef>
              <a:buNone/>
            </a:pPr>
            <a:r>
              <a:rPr lang="en-US" i="1" spc="-10" dirty="0"/>
              <a:t>and th</a:t>
            </a:r>
            <a:r>
              <a:rPr lang="en-US" i="1" spc="-5" dirty="0"/>
              <a:t>e </a:t>
            </a:r>
            <a:r>
              <a:rPr lang="en-US" i="1" spc="-15" dirty="0"/>
              <a:t>amoun</a:t>
            </a:r>
            <a:r>
              <a:rPr lang="en-US" i="1" spc="-5" dirty="0"/>
              <a:t>t</a:t>
            </a:r>
            <a:r>
              <a:rPr lang="en-US" i="1" spc="100" dirty="0"/>
              <a:t> </a:t>
            </a:r>
            <a:r>
              <a:rPr lang="en-US" i="1" spc="-10" dirty="0"/>
              <a:t>A </a:t>
            </a:r>
            <a:r>
              <a:rPr lang="en-US" spc="-25" dirty="0"/>
              <a:t>−</a:t>
            </a:r>
            <a:r>
              <a:rPr lang="en-US" spc="-35" dirty="0"/>
              <a:t> </a:t>
            </a:r>
            <a:r>
              <a:rPr lang="en-US" i="1" spc="45" dirty="0"/>
              <a:t>y</a:t>
            </a:r>
            <a:r>
              <a:rPr lang="en-US" spc="-5" dirty="0"/>
              <a:t>(</a:t>
            </a:r>
            <a:r>
              <a:rPr lang="en-US" i="1" spc="-5" dirty="0"/>
              <a:t>t</a:t>
            </a:r>
            <a:r>
              <a:rPr lang="en-US" spc="-5" dirty="0"/>
              <a:t>) </a:t>
            </a:r>
            <a:r>
              <a:rPr lang="en-US" i="1" spc="-10" dirty="0"/>
              <a:t>o</a:t>
            </a:r>
            <a:r>
              <a:rPr lang="en-US" i="1" spc="-5" dirty="0"/>
              <a:t>f </a:t>
            </a:r>
            <a:r>
              <a:rPr lang="en-US" i="1" spc="-10" dirty="0"/>
              <a:t>room</a:t>
            </a:r>
            <a:r>
              <a:rPr lang="en-US" i="1" spc="-5" dirty="0"/>
              <a:t> </a:t>
            </a:r>
            <a:r>
              <a:rPr lang="en-US" i="1" spc="-10" dirty="0"/>
              <a:t>fo</a:t>
            </a:r>
            <a:r>
              <a:rPr lang="en-US" i="1" spc="-5" dirty="0"/>
              <a:t>r </a:t>
            </a:r>
            <a:r>
              <a:rPr lang="en-US" i="1" spc="-10" dirty="0"/>
              <a:t>growth.</a:t>
            </a:r>
            <a:endParaRPr lang="en-US" dirty="0"/>
          </a:p>
          <a:p>
            <a:pPr marL="0" marR="5080" indent="0" algn="just">
              <a:lnSpc>
                <a:spcPct val="100000"/>
              </a:lnSpc>
              <a:buNone/>
            </a:pPr>
            <a:endParaRPr lang="en-US" dirty="0">
              <a:solidFill>
                <a:schemeClr val="tx1"/>
              </a:solidFill>
            </a:endParaRPr>
          </a:p>
        </p:txBody>
      </p:sp>
    </p:spTree>
    <p:extLst>
      <p:ext uri="{BB962C8B-B14F-4D97-AF65-F5344CB8AC3E}">
        <p14:creationId xmlns:p14="http://schemas.microsoft.com/office/powerpoint/2010/main" val="441696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9.4 The Logistic </a:t>
            </a:r>
            <a:r>
              <a:rPr lang="en-US" sz="3100" dirty="0"/>
              <a:t>Equation </a:t>
            </a:r>
            <a:r>
              <a:rPr lang="en-US" sz="3100" dirty="0" smtClean="0"/>
              <a:t>(2 </a:t>
            </a:r>
            <a:r>
              <a:rPr lang="en-US" sz="3100" dirty="0"/>
              <a:t>of 11)</a:t>
            </a: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719711"/>
              </a:xfrm>
            </p:spPr>
            <p:txBody>
              <a:bodyPr>
                <a:noAutofit/>
              </a:bodyPr>
              <a:lstStyle/>
              <a:p>
                <a:pPr marL="0" marR="5080" indent="0">
                  <a:lnSpc>
                    <a:spcPct val="100000"/>
                  </a:lnSpc>
                  <a:buNone/>
                </a:pPr>
                <a:r>
                  <a:rPr lang="en-US" spc="-5" dirty="0">
                    <a:solidFill>
                      <a:schemeClr val="tx1"/>
                    </a:solidFill>
                    <a:latin typeface="Times New Roman"/>
                    <a:cs typeface="Times New Roman"/>
                  </a:rPr>
                  <a:t>Translating</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this</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into</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10" dirty="0">
                    <a:solidFill>
                      <a:schemeClr val="tx1"/>
                    </a:solidFill>
                    <a:latin typeface="Times New Roman"/>
                    <a:cs typeface="Times New Roman"/>
                  </a:rPr>
                  <a:t> d</a:t>
                </a:r>
                <a:r>
                  <a:rPr lang="en-US" spc="-5" dirty="0">
                    <a:solidFill>
                      <a:schemeClr val="tx1"/>
                    </a:solidFill>
                    <a:latin typeface="Times New Roman"/>
                    <a:cs typeface="Times New Roman"/>
                  </a:rPr>
                  <a:t>ifferential</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equation,</a:t>
                </a:r>
                <a:r>
                  <a:rPr lang="en-US" spc="-10" dirty="0">
                    <a:solidFill>
                      <a:schemeClr val="tx1"/>
                    </a:solidFill>
                    <a:latin typeface="Times New Roman"/>
                    <a:cs typeface="Times New Roman"/>
                  </a:rPr>
                  <a:t> we </a:t>
                </a:r>
                <a:r>
                  <a:rPr lang="en-US" spc="-5" dirty="0">
                    <a:solidFill>
                      <a:schemeClr val="tx1"/>
                    </a:solidFill>
                    <a:latin typeface="Times New Roman"/>
                    <a:cs typeface="Times New Roman"/>
                  </a:rPr>
                  <a:t>obtain</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the </a:t>
                </a:r>
                <a:r>
                  <a:rPr lang="en-US" b="1" i="1" spc="-5" dirty="0">
                    <a:solidFill>
                      <a:schemeClr val="tx1"/>
                    </a:solidFill>
                    <a:latin typeface="Times New Roman"/>
                    <a:cs typeface="Times New Roman"/>
                  </a:rPr>
                  <a:t>logistic </a:t>
                </a:r>
                <a:r>
                  <a:rPr lang="en-US" b="1" i="1" spc="-15" dirty="0">
                    <a:solidFill>
                      <a:schemeClr val="tx1"/>
                    </a:solidFill>
                    <a:latin typeface="Times New Roman"/>
                    <a:cs typeface="Times New Roman"/>
                  </a:rPr>
                  <a:t>d</a:t>
                </a:r>
                <a:r>
                  <a:rPr lang="en-US" b="1" i="1" spc="-5" dirty="0">
                    <a:solidFill>
                      <a:schemeClr val="tx1"/>
                    </a:solidFill>
                    <a:latin typeface="Times New Roman"/>
                    <a:cs typeface="Times New Roman"/>
                  </a:rPr>
                  <a:t>ifferential equation</a:t>
                </a:r>
                <a:endParaRPr lang="en-US" dirty="0">
                  <a:solidFill>
                    <a:schemeClr val="tx1"/>
                  </a:solidFill>
                  <a:latin typeface="Times New Roman"/>
                  <a:cs typeface="Times New Roman"/>
                </a:endParaRPr>
              </a:p>
              <a:p>
                <a:pPr marL="0" marR="508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𝑑𝑦</m:t>
                          </m:r>
                        </m:num>
                        <m:den>
                          <m:r>
                            <a:rPr lang="en-US" b="0" i="1" smtClean="0">
                              <a:solidFill>
                                <a:schemeClr val="tx1"/>
                              </a:solidFill>
                              <a:latin typeface="Cambria Math" panose="02040503050406030204" pitchFamily="18" charset="0"/>
                            </a:rPr>
                            <m:t>𝑑𝑡</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𝐾𝑦</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e>
                      </m:d>
                      <m:r>
                        <a:rPr lang="en-US" b="0" i="1" smtClean="0">
                          <a:solidFill>
                            <a:schemeClr val="tx1"/>
                          </a:solidFill>
                          <a:latin typeface="Cambria Math" panose="02040503050406030204" pitchFamily="18" charset="0"/>
                        </a:rPr>
                        <m:t> (1)</m:t>
                      </m:r>
                    </m:oMath>
                  </m:oMathPara>
                </a14:m>
                <a:endParaRPr lang="en-US" dirty="0">
                  <a:solidFill>
                    <a:schemeClr val="tx1"/>
                  </a:solidFill>
                </a:endParaRPr>
              </a:p>
              <a:p>
                <a:pPr marL="0" marR="5080" indent="0">
                  <a:lnSpc>
                    <a:spcPct val="100000"/>
                  </a:lnSpc>
                  <a:buNone/>
                </a:pPr>
                <a:r>
                  <a:rPr lang="en-US" spc="-10" dirty="0">
                    <a:solidFill>
                      <a:schemeClr val="tx1"/>
                    </a:solidFill>
                    <a:latin typeface="Times New Roman"/>
                    <a:cs typeface="Times New Roman"/>
                  </a:rPr>
                  <a:t>wher</a:t>
                </a:r>
                <a:r>
                  <a:rPr lang="en-US" spc="-5" dirty="0">
                    <a:solidFill>
                      <a:schemeClr val="tx1"/>
                    </a:solidFill>
                    <a:latin typeface="Times New Roman"/>
                    <a:cs typeface="Times New Roman"/>
                  </a:rPr>
                  <a:t>e</a:t>
                </a:r>
                <a:r>
                  <a:rPr lang="en-US" spc="20" dirty="0">
                    <a:solidFill>
                      <a:schemeClr val="tx1"/>
                    </a:solidFill>
                    <a:latin typeface="Times New Roman"/>
                    <a:cs typeface="Times New Roman"/>
                  </a:rPr>
                  <a:t> </a:t>
                </a:r>
                <a:r>
                  <a:rPr lang="en-US" i="1" spc="-10" dirty="0">
                    <a:solidFill>
                      <a:schemeClr val="tx1"/>
                    </a:solidFill>
                    <a:latin typeface="Times New Roman"/>
                    <a:cs typeface="Times New Roman"/>
                  </a:rPr>
                  <a:t>K</a:t>
                </a:r>
                <a:r>
                  <a:rPr lang="en-US" i="1" spc="9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p</a:t>
                </a:r>
                <a:r>
                  <a:rPr lang="en-US" spc="-5" dirty="0">
                    <a:solidFill>
                      <a:schemeClr val="tx1"/>
                    </a:solidFill>
                    <a:latin typeface="Times New Roman"/>
                    <a:cs typeface="Times New Roman"/>
                  </a:rPr>
                  <a:t>roportionality</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constant.</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convenience,</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we</a:t>
                </a:r>
                <a:r>
                  <a:rPr lang="en-US" spc="-40" dirty="0">
                    <a:solidFill>
                      <a:schemeClr val="tx1"/>
                    </a:solidFill>
                    <a:latin typeface="Times New Roman"/>
                    <a:cs typeface="Times New Roman"/>
                  </a:rPr>
                  <a:t> </a:t>
                </a:r>
                <a:r>
                  <a:rPr lang="en-US" spc="-40" dirty="0" smtClean="0">
                    <a:solidFill>
                      <a:schemeClr val="tx1"/>
                    </a:solidFill>
                    <a:latin typeface="Times New Roman"/>
                    <a:cs typeface="Times New Roman"/>
                  </a:rPr>
                  <a:t>slightly </a:t>
                </a:r>
                <a:r>
                  <a:rPr lang="en-US" spc="-5" dirty="0" smtClean="0">
                    <a:solidFill>
                      <a:schemeClr val="tx1"/>
                    </a:solidFill>
                    <a:latin typeface="Times New Roman"/>
                    <a:cs typeface="Times New Roman"/>
                  </a:rPr>
                  <a:t>rewrite</a:t>
                </a:r>
                <a:r>
                  <a:rPr lang="en-US" spc="-40" dirty="0" smtClean="0">
                    <a:solidFill>
                      <a:schemeClr val="tx1"/>
                    </a:solidFill>
                    <a:latin typeface="Times New Roman"/>
                    <a:cs typeface="Times New Roman"/>
                  </a:rPr>
                  <a:t> </a:t>
                </a:r>
                <a:r>
                  <a:rPr lang="en-US" spc="-5" dirty="0">
                    <a:solidFill>
                      <a:schemeClr val="tx1"/>
                    </a:solidFill>
                    <a:latin typeface="Times New Roman"/>
                    <a:cs typeface="Times New Roman"/>
                  </a:rPr>
                  <a:t>the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right</a:t>
                </a:r>
                <a:r>
                  <a:rPr lang="en-US" spc="-40" dirty="0">
                    <a:solidFill>
                      <a:schemeClr val="tx1"/>
                    </a:solidFill>
                    <a:latin typeface="Times New Roman"/>
                    <a:cs typeface="Times New Roman"/>
                  </a:rPr>
                  <a:t> </a:t>
                </a:r>
                <a:r>
                  <a:rPr lang="en-US" spc="-5" dirty="0" smtClean="0">
                    <a:solidFill>
                      <a:schemeClr val="tx1"/>
                    </a:solidFill>
                    <a:latin typeface="Times New Roman"/>
                    <a:cs typeface="Times New Roman"/>
                  </a:rPr>
                  <a:t>side:</a:t>
                </a:r>
                <a:endParaRPr lang="en-US" dirty="0">
                  <a:solidFill>
                    <a:schemeClr val="tx1"/>
                  </a:solidFill>
                  <a:latin typeface="Times New Roman"/>
                  <a:cs typeface="Times New Roman"/>
                </a:endParaRPr>
              </a:p>
              <a:p>
                <a:pPr marL="0" marR="508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𝐾𝑦</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𝐾𝑦𝐴</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𝑦</m:t>
                              </m:r>
                            </m:num>
                            <m:den>
                              <m:r>
                                <a:rPr lang="en-US" b="0" i="1" smtClean="0">
                                  <a:solidFill>
                                    <a:schemeClr val="tx1"/>
                                  </a:solidFill>
                                  <a:latin typeface="Cambria Math" panose="02040503050406030204" pitchFamily="18" charset="0"/>
                                </a:rPr>
                                <m:t>𝐴</m:t>
                              </m:r>
                            </m:den>
                          </m:f>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𝑘𝑦</m:t>
                      </m:r>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𝑦</m:t>
                          </m:r>
                        </m:num>
                        <m:den>
                          <m:r>
                            <a:rPr lang="en-US" b="0" i="1" smtClean="0">
                              <a:solidFill>
                                <a:schemeClr val="tx1"/>
                              </a:solidFill>
                              <a:latin typeface="Cambria Math" panose="02040503050406030204" pitchFamily="18" charset="0"/>
                            </a:rPr>
                            <m:t>𝐴</m:t>
                          </m:r>
                        </m:den>
                      </m:f>
                      <m:r>
                        <a:rPr lang="en-US" b="0" i="1" smtClean="0">
                          <a:solidFill>
                            <a:schemeClr val="tx1"/>
                          </a:solidFill>
                          <a:latin typeface="Cambria Math" panose="02040503050406030204" pitchFamily="18" charset="0"/>
                        </a:rPr>
                        <m:t>)</m:t>
                      </m:r>
                    </m:oMath>
                  </m:oMathPara>
                </a14:m>
                <a:endParaRPr lang="en-US" dirty="0">
                  <a:solidFill>
                    <a:schemeClr val="tx1"/>
                  </a:solidFill>
                </a:endParaRPr>
              </a:p>
              <a:p>
                <a:pPr marL="0" marR="5080" indent="0">
                  <a:lnSpc>
                    <a:spcPct val="100000"/>
                  </a:lnSpc>
                  <a:buNone/>
                </a:pPr>
                <a:r>
                  <a:rPr lang="en-US" spc="-10" dirty="0">
                    <a:solidFill>
                      <a:schemeClr val="tx1"/>
                    </a:solidFill>
                    <a:latin typeface="Times New Roman"/>
                    <a:cs typeface="Times New Roman"/>
                  </a:rPr>
                  <a:t>Here</a:t>
                </a:r>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eplace</a:t>
                </a:r>
                <a:r>
                  <a:rPr lang="en-US" spc="-5" dirty="0">
                    <a:solidFill>
                      <a:schemeClr val="tx1"/>
                    </a:solidFill>
                    <a:latin typeface="Times New Roman"/>
                    <a:cs typeface="Times New Roman"/>
                  </a:rPr>
                  <a:t>d</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produc</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constan</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term</a:t>
                </a:r>
                <a:r>
                  <a:rPr lang="en-US" spc="-5" dirty="0">
                    <a:solidFill>
                      <a:schemeClr val="tx1"/>
                    </a:solidFill>
                    <a:latin typeface="Times New Roman"/>
                    <a:cs typeface="Times New Roman"/>
                  </a:rPr>
                  <a:t>s</a:t>
                </a:r>
                <a:r>
                  <a:rPr lang="en-US" spc="20" dirty="0">
                    <a:solidFill>
                      <a:schemeClr val="tx1"/>
                    </a:solidFill>
                    <a:latin typeface="Times New Roman"/>
                    <a:cs typeface="Times New Roman"/>
                  </a:rPr>
                  <a:t> </a:t>
                </a:r>
                <a:r>
                  <a:rPr lang="en-US" i="1" spc="225" dirty="0">
                    <a:solidFill>
                      <a:schemeClr val="tx1"/>
                    </a:solidFill>
                    <a:latin typeface="Times New Roman"/>
                    <a:cs typeface="Times New Roman"/>
                  </a:rPr>
                  <a:t>K</a:t>
                </a:r>
                <a:r>
                  <a:rPr lang="en-US" i="1" spc="-10" dirty="0">
                    <a:solidFill>
                      <a:schemeClr val="tx1"/>
                    </a:solidFill>
                    <a:latin typeface="Times New Roman"/>
                    <a:cs typeface="Times New Roman"/>
                  </a:rPr>
                  <a:t>A</a:t>
                </a:r>
                <a:r>
                  <a:rPr lang="en-US" i="1" spc="-25" dirty="0">
                    <a:solidFill>
                      <a:schemeClr val="tx1"/>
                    </a:solidFill>
                    <a:latin typeface="Times New Roman"/>
                    <a:cs typeface="Times New Roman"/>
                  </a:rPr>
                  <a:t> </a:t>
                </a:r>
                <a:r>
                  <a:rPr lang="en-US" spc="-5" dirty="0">
                    <a:solidFill>
                      <a:schemeClr val="tx1"/>
                    </a:solidFill>
                    <a:latin typeface="Times New Roman"/>
                    <a:cs typeface="Times New Roman"/>
                  </a:rPr>
                  <a:t>with</a:t>
                </a:r>
                <a:r>
                  <a:rPr lang="en-US" spc="-45" dirty="0">
                    <a:solidFill>
                      <a:schemeClr val="tx1"/>
                    </a:solidFill>
                    <a:latin typeface="Times New Roman"/>
                    <a:cs typeface="Times New Roman"/>
                  </a:rPr>
                  <a:t> </a:t>
                </a:r>
                <a:r>
                  <a:rPr lang="en-US" spc="-5" dirty="0">
                    <a:solidFill>
                      <a:schemeClr val="tx1"/>
                    </a:solidFill>
                    <a:latin typeface="Times New Roman"/>
                    <a:cs typeface="Times New Roman"/>
                  </a:rPr>
                  <a:t>constant</a:t>
                </a:r>
                <a:r>
                  <a:rPr lang="en-US" spc="-45" dirty="0">
                    <a:solidFill>
                      <a:schemeClr val="tx1"/>
                    </a:solidFill>
                    <a:latin typeface="Times New Roman"/>
                    <a:cs typeface="Times New Roman"/>
                  </a:rPr>
                  <a:t> </a:t>
                </a:r>
                <a:r>
                  <a:rPr lang="en-US" i="1" spc="50" dirty="0">
                    <a:solidFill>
                      <a:schemeClr val="tx1"/>
                    </a:solidFill>
                    <a:latin typeface="Times New Roman"/>
                    <a:cs typeface="Times New Roman"/>
                  </a:rPr>
                  <a:t>k</a:t>
                </a:r>
                <a:r>
                  <a:rPr lang="en-US" spc="-5" dirty="0">
                    <a:solidFill>
                      <a:schemeClr val="tx1"/>
                    </a:solidFill>
                    <a:latin typeface="Times New Roman"/>
                    <a:cs typeface="Times New Roman"/>
                  </a:rPr>
                  <a:t>.</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Therefore</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have</a:t>
                </a:r>
                <a:endParaRPr lang="en-US" dirty="0">
                  <a:solidFill>
                    <a:schemeClr val="tx1"/>
                  </a:solidFill>
                  <a:latin typeface="Times New Roman"/>
                  <a:cs typeface="Times New Roman"/>
                </a:endParaRPr>
              </a:p>
              <a:p>
                <a:pPr marL="0" marR="5080" indent="0">
                  <a:lnSpc>
                    <a:spcPct val="100000"/>
                  </a:lnSpc>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𝑑𝑦</m:t>
                          </m:r>
                        </m:num>
                        <m:den>
                          <m:r>
                            <a:rPr lang="en-US" i="1">
                              <a:solidFill>
                                <a:schemeClr val="tx1"/>
                              </a:solidFill>
                              <a:latin typeface="Cambria Math" panose="02040503050406030204" pitchFamily="18" charset="0"/>
                            </a:rPr>
                            <m:t>𝑑𝑡</m:t>
                          </m:r>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𝑘𝑦</m:t>
                      </m:r>
                      <m:r>
                        <a:rPr lang="en-US" i="1">
                          <a:solidFill>
                            <a:schemeClr val="tx1"/>
                          </a:solidFill>
                          <a:latin typeface="Cambria Math" panose="02040503050406030204" pitchFamily="18" charset="0"/>
                        </a:rPr>
                        <m:t>(1−</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𝑦</m:t>
                          </m:r>
                        </m:num>
                        <m:den>
                          <m:r>
                            <a:rPr lang="en-US" i="1">
                              <a:solidFill>
                                <a:schemeClr val="tx1"/>
                              </a:solidFill>
                              <a:latin typeface="Cambria Math" panose="02040503050406030204" pitchFamily="18" charset="0"/>
                            </a:rPr>
                            <m:t>𝐴</m:t>
                          </m:r>
                        </m:den>
                      </m:f>
                      <m:r>
                        <a:rPr lang="en-US" i="1">
                          <a:solidFill>
                            <a:schemeClr val="tx1"/>
                          </a:solidFill>
                          <a:latin typeface="Cambria Math" panose="02040503050406030204" pitchFamily="18" charset="0"/>
                        </a:rPr>
                        <m:t>)</m:t>
                      </m:r>
                    </m:oMath>
                  </m:oMathPara>
                </a14:m>
                <a:endParaRPr lang="en-US" dirty="0">
                  <a:solidFill>
                    <a:schemeClr val="tx1"/>
                  </a:solidFill>
                </a:endParaRPr>
              </a:p>
              <a:p>
                <a:pPr marL="0" marR="5080" indent="0">
                  <a:lnSpc>
                    <a:spcPct val="100000"/>
                  </a:lnSpc>
                  <a:buNone/>
                </a:pPr>
                <a:r>
                  <a:rPr lang="en-US" spc="-5" dirty="0">
                    <a:latin typeface="Times New Roman"/>
                    <a:cs typeface="Times New Roman"/>
                  </a:rPr>
                  <a:t>Here,</a:t>
                </a:r>
                <a:r>
                  <a:rPr lang="en-US" spc="55" dirty="0">
                    <a:latin typeface="Times New Roman"/>
                    <a:cs typeface="Times New Roman"/>
                  </a:rPr>
                  <a:t> </a:t>
                </a:r>
                <a:r>
                  <a:rPr lang="en-US" i="1" spc="-5" dirty="0">
                    <a:latin typeface="Times New Roman"/>
                    <a:cs typeface="Times New Roman"/>
                  </a:rPr>
                  <a:t>k</a:t>
                </a:r>
                <a:r>
                  <a:rPr lang="en-US" i="1" spc="85" dirty="0">
                    <a:latin typeface="Times New Roman"/>
                    <a:cs typeface="Times New Roman"/>
                  </a:rPr>
                  <a:t> </a:t>
                </a:r>
                <a:r>
                  <a:rPr lang="en-US" i="1" spc="-50" dirty="0">
                    <a:latin typeface="Verdana"/>
                    <a:cs typeface="Verdana"/>
                  </a:rPr>
                  <a:t>&gt;</a:t>
                </a:r>
                <a:r>
                  <a:rPr lang="en-US" i="1" spc="-80" dirty="0">
                    <a:latin typeface="Verdana"/>
                    <a:cs typeface="Verdana"/>
                  </a:rPr>
                  <a:t> </a:t>
                </a:r>
                <a:r>
                  <a:rPr lang="en-US" spc="-5" dirty="0">
                    <a:latin typeface="Times New Roman"/>
                    <a:cs typeface="Times New Roman"/>
                  </a:rPr>
                  <a:t>0</a:t>
                </a:r>
                <a:r>
                  <a:rPr lang="en-US" spc="55"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a:t>
                </a:r>
                <a:r>
                  <a:rPr lang="en-US" spc="5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5" dirty="0">
                    <a:latin typeface="Times New Roman"/>
                    <a:cs typeface="Times New Roman"/>
                  </a:rPr>
                  <a:t> </a:t>
                </a:r>
                <a:r>
                  <a:rPr lang="en-US" b="1" i="1" spc="-10" dirty="0">
                    <a:latin typeface="Times New Roman"/>
                    <a:cs typeface="Times New Roman"/>
                  </a:rPr>
                  <a:t>growth</a:t>
                </a:r>
                <a:r>
                  <a:rPr lang="en-US" b="1" i="1" spc="55" dirty="0">
                    <a:latin typeface="Times New Roman"/>
                    <a:cs typeface="Times New Roman"/>
                  </a:rPr>
                  <a:t> </a:t>
                </a:r>
                <a:r>
                  <a:rPr lang="en-US" b="1" i="1" spc="-10" dirty="0">
                    <a:latin typeface="Times New Roman"/>
                    <a:cs typeface="Times New Roman"/>
                  </a:rPr>
                  <a:t>constan</a:t>
                </a:r>
                <a:r>
                  <a:rPr lang="en-US" b="1" i="1" spc="-5" dirty="0">
                    <a:latin typeface="Times New Roman"/>
                    <a:cs typeface="Times New Roman"/>
                  </a:rPr>
                  <a:t>t</a:t>
                </a:r>
                <a:r>
                  <a:rPr lang="en-US" spc="-5" dirty="0">
                    <a:latin typeface="Times New Roman"/>
                    <a:cs typeface="Times New Roman"/>
                  </a:rPr>
                  <a:t>,</a:t>
                </a:r>
                <a:r>
                  <a:rPr lang="en-US" spc="5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hile</a:t>
                </a:r>
                <a:r>
                  <a:rPr lang="en-US" dirty="0">
                    <a:latin typeface="Times New Roman"/>
                    <a:cs typeface="Times New Roman"/>
                  </a:rPr>
                  <a:t> </a:t>
                </a:r>
                <a:r>
                  <a:rPr lang="en-US" i="1" spc="-10" dirty="0">
                    <a:latin typeface="Times New Roman"/>
                    <a:cs typeface="Times New Roman"/>
                  </a:rPr>
                  <a:t>A</a:t>
                </a:r>
                <a:r>
                  <a:rPr lang="en-US" i="1" spc="45" dirty="0">
                    <a:latin typeface="Times New Roman"/>
                    <a:cs typeface="Times New Roman"/>
                  </a:rPr>
                  <a:t> </a:t>
                </a:r>
                <a:r>
                  <a:rPr lang="en-US" i="1" spc="-50" dirty="0"/>
                  <a:t>&gt;</a:t>
                </a:r>
                <a:r>
                  <a:rPr lang="en-US" i="1" spc="-80" dirty="0">
                    <a:latin typeface="Verdana"/>
                    <a:cs typeface="Verdana"/>
                  </a:rPr>
                  <a:t> </a:t>
                </a:r>
                <a:r>
                  <a:rPr lang="en-US" spc="-5" dirty="0">
                    <a:latin typeface="Times New Roman"/>
                    <a:cs typeface="Times New Roman"/>
                  </a:rPr>
                  <a:t>0</a:t>
                </a:r>
                <a:endParaRPr lang="en-US" spc="55" dirty="0">
                  <a:latin typeface="Times New Roman"/>
                  <a:cs typeface="Times New Roman"/>
                </a:endParaRPr>
              </a:p>
              <a:p>
                <a:pPr marL="0" marR="5080" indent="0">
                  <a:lnSpc>
                    <a:spcPct val="100000"/>
                  </a:lnSpc>
                  <a:buNone/>
                </a:pPr>
                <a:r>
                  <a:rPr lang="en-US" spc="-10" dirty="0">
                    <a:latin typeface="Times New Roman"/>
                    <a:cs typeface="Times New Roman"/>
                  </a:rPr>
                  <a:t>an</a:t>
                </a:r>
                <a:r>
                  <a:rPr lang="en-US" spc="-5" dirty="0">
                    <a:latin typeface="Times New Roman"/>
                    <a:cs typeface="Times New Roman"/>
                  </a:rPr>
                  <a:t>d</a:t>
                </a:r>
                <a:r>
                  <a:rPr lang="en-US" spc="55"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55"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55" dirty="0">
                    <a:latin typeface="Times New Roman"/>
                    <a:cs typeface="Times New Roman"/>
                  </a:rPr>
                  <a:t> </a:t>
                </a:r>
                <a:r>
                  <a:rPr lang="en-US" b="1" i="1" spc="-10" dirty="0">
                    <a:latin typeface="Times New Roman"/>
                    <a:cs typeface="Times New Roman"/>
                  </a:rPr>
                  <a:t>carrying </a:t>
                </a:r>
                <a:r>
                  <a:rPr lang="en-US" b="1" i="1" spc="-5" dirty="0">
                    <a:latin typeface="Times New Roman"/>
                    <a:cs typeface="Times New Roman"/>
                  </a:rPr>
                  <a:t>capacit</a:t>
                </a:r>
                <a:r>
                  <a:rPr lang="en-US" b="1" i="1" spc="-10" dirty="0">
                    <a:latin typeface="Times New Roman"/>
                    <a:cs typeface="Times New Roman"/>
                  </a:rPr>
                  <a:t>y</a:t>
                </a:r>
                <a:r>
                  <a:rPr lang="en-US" spc="-5" dirty="0">
                    <a:latin typeface="Times New Roman"/>
                    <a:cs typeface="Times New Roman"/>
                  </a:rPr>
                  <a:t>. </a:t>
                </a:r>
                <a:r>
                  <a:rPr lang="en-US" spc="-10" dirty="0">
                    <a:latin typeface="Times New Roman"/>
                    <a:cs typeface="Times New Roman"/>
                  </a:rPr>
                  <a:t>Figur</a:t>
                </a:r>
                <a:r>
                  <a:rPr lang="en-US" spc="-5" dirty="0">
                    <a:latin typeface="Times New Roman"/>
                    <a:cs typeface="Times New Roman"/>
                  </a:rPr>
                  <a:t>e 1 </a:t>
                </a:r>
                <a:r>
                  <a:rPr lang="en-US" spc="-15" dirty="0">
                    <a:latin typeface="Times New Roman"/>
                    <a:cs typeface="Times New Roman"/>
                  </a:rPr>
                  <a:t>show</a:t>
                </a:r>
                <a:r>
                  <a:rPr lang="en-US" spc="-5" dirty="0">
                    <a:latin typeface="Times New Roman"/>
                    <a:cs typeface="Times New Roman"/>
                  </a:rPr>
                  <a:t>s a </a:t>
                </a:r>
                <a:r>
                  <a:rPr lang="en-US" spc="-10" dirty="0">
                    <a:latin typeface="Times New Roman"/>
                    <a:cs typeface="Times New Roman"/>
                  </a:rPr>
                  <a:t>typica</a:t>
                </a:r>
                <a:r>
                  <a:rPr lang="en-US" spc="-5" dirty="0">
                    <a:latin typeface="Times New Roman"/>
                    <a:cs typeface="Times New Roman"/>
                  </a:rPr>
                  <a:t>l</a:t>
                </a:r>
                <a:r>
                  <a:rPr lang="en-US" spc="50" dirty="0">
                    <a:latin typeface="Times New Roman"/>
                    <a:cs typeface="Times New Roman"/>
                  </a:rPr>
                  <a:t> </a:t>
                </a:r>
              </a:p>
              <a:p>
                <a:pPr marL="0" marR="5080" indent="0">
                  <a:lnSpc>
                    <a:spcPct val="100000"/>
                  </a:lnSpc>
                  <a:buNone/>
                </a:pPr>
                <a:r>
                  <a:rPr lang="en-US" i="1" spc="30" dirty="0">
                    <a:latin typeface="Times New Roman"/>
                    <a:cs typeface="Times New Roman"/>
                  </a:rPr>
                  <a:t>S</a:t>
                </a:r>
                <a:r>
                  <a:rPr lang="en-US" spc="-5" dirty="0">
                    <a:latin typeface="Times New Roman"/>
                    <a:cs typeface="Times New Roman"/>
                  </a:rPr>
                  <a:t>-shaped</a:t>
                </a:r>
                <a:r>
                  <a:rPr lang="en-US" dirty="0">
                    <a:latin typeface="Times New Roman"/>
                    <a:cs typeface="Times New Roman"/>
                  </a:rPr>
                  <a:t> </a:t>
                </a:r>
                <a:r>
                  <a:rPr lang="en-US" spc="-5" dirty="0">
                    <a:latin typeface="Times New Roman"/>
                    <a:cs typeface="Times New Roman"/>
                  </a:rPr>
                  <a:t>solution </a:t>
                </a:r>
                <a:r>
                  <a:rPr lang="en-US" spc="-10" dirty="0">
                    <a:latin typeface="Times New Roman"/>
                    <a:cs typeface="Times New Roman"/>
                  </a:rPr>
                  <a:t>o</a:t>
                </a:r>
                <a:r>
                  <a:rPr lang="en-US" spc="-5" dirty="0">
                    <a:latin typeface="Times New Roman"/>
                    <a:cs typeface="Times New Roman"/>
                  </a:rPr>
                  <a:t>f </a:t>
                </a:r>
                <a:r>
                  <a:rPr lang="en-US" spc="-15" dirty="0">
                    <a:latin typeface="Times New Roman"/>
                    <a:cs typeface="Times New Roman"/>
                  </a:rPr>
                  <a:t>E</a:t>
                </a:r>
                <a:r>
                  <a:rPr lang="en-US" spc="-5" dirty="0">
                    <a:latin typeface="Times New Roman"/>
                    <a:cs typeface="Times New Roman"/>
                  </a:rPr>
                  <a:t>q. (1).</a:t>
                </a: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719711"/>
              </a:xfrm>
              <a:blipFill rotWithShape="0">
                <a:blip r:embed="rId2"/>
                <a:stretch>
                  <a:fillRect l="-734" t="-904" b="-258"/>
                </a:stretch>
              </a:blipFill>
            </p:spPr>
            <p:txBody>
              <a:bodyPr/>
              <a:lstStyle/>
              <a:p>
                <a:r>
                  <a:rPr lang="en-US">
                    <a:noFill/>
                  </a:rPr>
                  <a:t> </a:t>
                </a:r>
              </a:p>
            </p:txBody>
          </p:sp>
        </mc:Fallback>
      </mc:AlternateContent>
      <p:pic>
        <p:nvPicPr>
          <p:cNvPr id="5" name="Picture 2" descr="The graph shows the solution of the logistic equation which is a curve that approaches a horizontal asymptote, y equals A. The t axis has unlabeled tick marks. The y axis has two markings, y subscript 0 and capital A, with capital A greater than y subscript 0. The curve begins at y subscript 0 and increases in an exponential fashion until an inflection point changes the concavity, then the curve is concave down and increasing, but more slowly, approaching a horizontal asymptote of y equals capital A. The lower part of the curve is labeled nearly exponential in growth at the beginning and the top of the curve is labeled growth slows as y of t approaches the carrying capacity."/>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27942" y="4014950"/>
            <a:ext cx="3162229" cy="264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894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9.4 The Logistic </a:t>
            </a:r>
            <a:r>
              <a:rPr lang="en-US" sz="3100" dirty="0"/>
              <a:t>Equation </a:t>
            </a:r>
            <a:r>
              <a:rPr lang="en-US" sz="3100" dirty="0" smtClean="0"/>
              <a:t>(3 </a:t>
            </a:r>
            <a:r>
              <a:rPr lang="en-US" sz="3100" dirty="0"/>
              <a:t>of 11)</a:t>
            </a: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12700" marR="5080" indent="0">
                  <a:lnSpc>
                    <a:spcPct val="100000"/>
                  </a:lnSpc>
                  <a:buNone/>
                </a:pPr>
                <a:r>
                  <a:rPr lang="en-US" spc="-10" dirty="0">
                    <a:solidFill>
                      <a:schemeClr val="tx1"/>
                    </a:solidFill>
                    <a:latin typeface="Times New Roman"/>
                    <a:cs typeface="Times New Roman"/>
                  </a:rPr>
                  <a:t>The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slope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field</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55" dirty="0">
                    <a:solidFill>
                      <a:schemeClr val="tx1"/>
                    </a:solidFill>
                    <a:latin typeface="Times New Roman"/>
                    <a:cs typeface="Times New Roman"/>
                  </a:rPr>
                  <a:t> </a:t>
                </a:r>
                <a:r>
                  <a:rPr lang="en-US" spc="-15" dirty="0">
                    <a:solidFill>
                      <a:schemeClr val="tx1"/>
                    </a:solidFill>
                    <a:latin typeface="Times New Roman"/>
                    <a:cs typeface="Times New Roman"/>
                  </a:rPr>
                  <a:t>F</a:t>
                </a:r>
                <a:r>
                  <a:rPr lang="en-US" spc="-5" dirty="0">
                    <a:solidFill>
                      <a:schemeClr val="tx1"/>
                    </a:solidFill>
                    <a:latin typeface="Times New Roman"/>
                    <a:cs typeface="Times New Roman"/>
                  </a:rPr>
                  <a:t>igure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2</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shows</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c</a:t>
                </a:r>
                <a:r>
                  <a:rPr lang="en-US" spc="-5" dirty="0">
                    <a:solidFill>
                      <a:schemeClr val="tx1"/>
                    </a:solidFill>
                    <a:latin typeface="Times New Roman"/>
                    <a:cs typeface="Times New Roman"/>
                  </a:rPr>
                  <a:t>learly</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that</a:t>
                </a:r>
                <a:r>
                  <a:rPr lang="en-US" spc="55" dirty="0">
                    <a:solidFill>
                      <a:schemeClr val="tx1"/>
                    </a:solidFill>
                    <a:latin typeface="Times New Roman"/>
                    <a:cs typeface="Times New Roman"/>
                  </a:rPr>
                  <a:t> </a:t>
                </a:r>
                <a:r>
                  <a:rPr lang="en-US" spc="-5" dirty="0">
                    <a:solidFill>
                      <a:schemeClr val="tx1"/>
                    </a:solidFill>
                    <a:latin typeface="Times New Roman"/>
                    <a:cs typeface="Times New Roman"/>
                  </a:rPr>
                  <a:t>there</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three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families</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of</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solutions, </a:t>
                </a:r>
                <a:r>
                  <a:rPr lang="en-US" spc="-10" dirty="0">
                    <a:solidFill>
                      <a:schemeClr val="tx1"/>
                    </a:solidFill>
                    <a:latin typeface="Times New Roman"/>
                    <a:cs typeface="Times New Roman"/>
                  </a:rPr>
                  <a:t>dependin</a:t>
                </a:r>
                <a:r>
                  <a:rPr lang="en-US" spc="-5" dirty="0">
                    <a:solidFill>
                      <a:schemeClr val="tx1"/>
                    </a:solidFill>
                    <a:latin typeface="Times New Roman"/>
                    <a:cs typeface="Times New Roman"/>
                  </a:rPr>
                  <a:t>g</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i</a:t>
                </a:r>
                <a:r>
                  <a:rPr lang="en-US" spc="-10" dirty="0">
                    <a:solidFill>
                      <a:schemeClr val="tx1"/>
                    </a:solidFill>
                    <a:latin typeface="Times New Roman"/>
                    <a:cs typeface="Times New Roman"/>
                  </a:rPr>
                  <a:t>nitia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valu</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i="1" spc="-15" dirty="0">
                    <a:solidFill>
                      <a:schemeClr val="tx1"/>
                    </a:solidFill>
                    <a:latin typeface="Times New Roman"/>
                    <a:cs typeface="Times New Roman"/>
                  </a:rPr>
                  <a:t>y</a:t>
                </a:r>
                <a:r>
                  <a:rPr lang="en-US" baseline="-25000" dirty="0">
                    <a:solidFill>
                      <a:schemeClr val="tx1"/>
                    </a:solidFill>
                    <a:latin typeface="Times New Roman"/>
                    <a:cs typeface="Times New Roman"/>
                  </a:rPr>
                  <a:t>0</a:t>
                </a:r>
                <a:r>
                  <a:rPr lang="en-US"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(0).</a:t>
                </a:r>
                <a:endParaRPr lang="en-US" dirty="0">
                  <a:solidFill>
                    <a:schemeClr val="tx1"/>
                  </a:solidFill>
                  <a:latin typeface="Times New Roman"/>
                  <a:cs typeface="Times New Roman"/>
                </a:endParaRPr>
              </a:p>
              <a:p>
                <a:pPr marL="671830" indent="-342900">
                  <a:lnSpc>
                    <a:spcPct val="100000"/>
                  </a:lnSpc>
                  <a:spcBef>
                    <a:spcPts val="590"/>
                  </a:spcBef>
                  <a:buSzPct val="60000"/>
                  <a:tabLst>
                    <a:tab pos="430530" algn="l"/>
                  </a:tabLst>
                </a:pPr>
                <a:r>
                  <a:rPr lang="en-US" spc="-5" dirty="0">
                    <a:solidFill>
                      <a:schemeClr val="tx1"/>
                    </a:solidFill>
                    <a:latin typeface="Times New Roman"/>
                    <a:cs typeface="Times New Roman"/>
                  </a:rPr>
                  <a:t>If</a:t>
                </a:r>
                <a:r>
                  <a:rPr lang="en-US" spc="60" dirty="0">
                    <a:solidFill>
                      <a:schemeClr val="tx1"/>
                    </a:solidFill>
                    <a:latin typeface="Times New Roman"/>
                    <a:cs typeface="Times New Roman"/>
                  </a:rPr>
                  <a:t> </a:t>
                </a:r>
                <a:r>
                  <a:rPr lang="en-US" i="1" spc="-15" dirty="0">
                    <a:solidFill>
                      <a:schemeClr val="tx1"/>
                    </a:solidFill>
                    <a:latin typeface="Times New Roman"/>
                    <a:cs typeface="Times New Roman"/>
                  </a:rPr>
                  <a:t>y</a:t>
                </a:r>
                <a:r>
                  <a:rPr lang="en-US" baseline="-25000" dirty="0">
                    <a:solidFill>
                      <a:schemeClr val="tx1"/>
                    </a:solidFill>
                    <a:latin typeface="Times New Roman"/>
                    <a:cs typeface="Times New Roman"/>
                  </a:rPr>
                  <a:t>0</a:t>
                </a:r>
                <a:r>
                  <a:rPr lang="en-US" baseline="-11111" dirty="0">
                    <a:solidFill>
                      <a:schemeClr val="tx1"/>
                    </a:solidFill>
                    <a:latin typeface="Times New Roman"/>
                    <a:cs typeface="Times New Roman"/>
                  </a:rPr>
                  <a:t> </a:t>
                </a:r>
                <a:r>
                  <a:rPr lang="en-US" i="1" spc="-50" dirty="0">
                    <a:solidFill>
                      <a:schemeClr val="tx1"/>
                    </a:solidFill>
                    <a:latin typeface="Verdana"/>
                    <a:cs typeface="Verdana"/>
                  </a:rPr>
                  <a:t>&gt;</a:t>
                </a:r>
                <a:r>
                  <a:rPr lang="en-US" i="1" spc="20" dirty="0">
                    <a:solidFill>
                      <a:schemeClr val="tx1"/>
                    </a:solidFill>
                    <a:latin typeface="Verdana"/>
                    <a:cs typeface="Verdana"/>
                  </a:rPr>
                  <a:t> </a:t>
                </a:r>
                <a:r>
                  <a:rPr lang="en-US" i="1" dirty="0">
                    <a:solidFill>
                      <a:schemeClr val="tx1"/>
                    </a:solidFill>
                    <a:latin typeface="Times New Roman"/>
                    <a:cs typeface="Times New Roman"/>
                  </a:rPr>
                  <a:t>A</a:t>
                </a:r>
                <a:r>
                  <a:rPr lang="en-US" spc="-5" dirty="0">
                    <a:solidFill>
                      <a:schemeClr val="tx1"/>
                    </a:solidFill>
                    <a:latin typeface="Times New Roman"/>
                    <a:cs typeface="Times New Roman"/>
                  </a:rPr>
                  <a:t>, t</a:t>
                </a:r>
                <a:r>
                  <a:rPr lang="en-US" spc="-10" dirty="0">
                    <a:solidFill>
                      <a:schemeClr val="tx1"/>
                    </a:solidFill>
                    <a:latin typeface="Times New Roman"/>
                    <a:cs typeface="Times New Roman"/>
                  </a:rPr>
                  <a:t>he</a:t>
                </a:r>
                <a:r>
                  <a:rPr lang="en-US" spc="-5" dirty="0">
                    <a:solidFill>
                      <a:schemeClr val="tx1"/>
                    </a:solidFill>
                    <a:latin typeface="Times New Roman"/>
                    <a:cs typeface="Times New Roman"/>
                  </a:rPr>
                  <a:t>n</a:t>
                </a:r>
                <a:r>
                  <a:rPr lang="en-US" spc="6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i="1" spc="-160"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decreasin</a:t>
                </a:r>
                <a:r>
                  <a:rPr lang="en-US" spc="-5" dirty="0">
                    <a:solidFill>
                      <a:schemeClr val="tx1"/>
                    </a:solidFill>
                    <a:latin typeface="Times New Roman"/>
                    <a:cs typeface="Times New Roman"/>
                  </a:rPr>
                  <a:t>g</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approache</a:t>
                </a:r>
                <a:r>
                  <a:rPr lang="en-US" spc="-5" dirty="0">
                    <a:solidFill>
                      <a:schemeClr val="tx1"/>
                    </a:solidFill>
                    <a:latin typeface="Times New Roman"/>
                    <a:cs typeface="Times New Roman"/>
                  </a:rPr>
                  <a:t>s</a:t>
                </a:r>
                <a:r>
                  <a:rPr lang="en-US" spc="100" dirty="0">
                    <a:solidFill>
                      <a:schemeClr val="tx1"/>
                    </a:solidFill>
                    <a:latin typeface="Times New Roman"/>
                    <a:cs typeface="Times New Roman"/>
                  </a:rPr>
                  <a:t> </a:t>
                </a:r>
                <a:r>
                  <a:rPr lang="en-US" i="1" spc="-10" dirty="0">
                    <a:solidFill>
                      <a:schemeClr val="tx1"/>
                    </a:solidFill>
                    <a:latin typeface="Times New Roman"/>
                    <a:cs typeface="Times New Roman"/>
                  </a:rPr>
                  <a:t>A</a:t>
                </a:r>
                <a:r>
                  <a:rPr lang="en-US" i="1" spc="1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1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70" dirty="0">
                    <a:solidFill>
                      <a:schemeClr val="tx1"/>
                    </a:solidFill>
                    <a:latin typeface="Lucida Sans Unicode"/>
                    <a:cs typeface="Lucida Sans Unicode"/>
                  </a:rPr>
                  <a:t>∞</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671830" indent="-342900">
                  <a:lnSpc>
                    <a:spcPct val="100000"/>
                  </a:lnSpc>
                  <a:buSzPct val="60000"/>
                  <a:tabLst>
                    <a:tab pos="430530" algn="l"/>
                  </a:tabLst>
                </a:pPr>
                <a:r>
                  <a:rPr lang="en-US" spc="-5" dirty="0">
                    <a:solidFill>
                      <a:schemeClr val="tx1"/>
                    </a:solidFill>
                    <a:latin typeface="Times New Roman"/>
                    <a:cs typeface="Times New Roman"/>
                  </a:rPr>
                  <a:t>If 0</a:t>
                </a:r>
                <a:r>
                  <a:rPr lang="en-US" spc="25" dirty="0">
                    <a:solidFill>
                      <a:schemeClr val="tx1"/>
                    </a:solidFill>
                    <a:latin typeface="Times New Roman"/>
                    <a:cs typeface="Times New Roman"/>
                  </a:rPr>
                  <a:t> </a:t>
                </a:r>
                <a:r>
                  <a:rPr lang="en-US" i="1" spc="-50" dirty="0">
                    <a:solidFill>
                      <a:schemeClr val="tx1"/>
                    </a:solidFill>
                    <a:latin typeface="Verdana"/>
                    <a:cs typeface="Verdana"/>
                  </a:rPr>
                  <a:t>&lt;</a:t>
                </a:r>
                <a:r>
                  <a:rPr lang="en-US" i="1" spc="-15" dirty="0">
                    <a:solidFill>
                      <a:schemeClr val="tx1"/>
                    </a:solidFill>
                    <a:latin typeface="Verdana"/>
                    <a:cs typeface="Verdana"/>
                  </a:rPr>
                  <a:t> </a:t>
                </a:r>
                <a:r>
                  <a:rPr lang="en-US" i="1" spc="-15" dirty="0">
                    <a:solidFill>
                      <a:schemeClr val="tx1"/>
                    </a:solidFill>
                    <a:latin typeface="Times New Roman"/>
                    <a:cs typeface="Times New Roman"/>
                  </a:rPr>
                  <a:t>y</a:t>
                </a:r>
                <a:r>
                  <a:rPr lang="en-US" baseline="-25000" dirty="0">
                    <a:solidFill>
                      <a:schemeClr val="tx1"/>
                    </a:solidFill>
                    <a:latin typeface="Times New Roman"/>
                    <a:cs typeface="Times New Roman"/>
                  </a:rPr>
                  <a:t>0</a:t>
                </a:r>
                <a:r>
                  <a:rPr lang="en-US" baseline="-11111" dirty="0">
                    <a:solidFill>
                      <a:schemeClr val="tx1"/>
                    </a:solidFill>
                    <a:latin typeface="Times New Roman"/>
                    <a:cs typeface="Times New Roman"/>
                  </a:rPr>
                  <a:t> </a:t>
                </a:r>
                <a:r>
                  <a:rPr lang="en-US" i="1" spc="-50" dirty="0">
                    <a:solidFill>
                      <a:schemeClr val="tx1"/>
                    </a:solidFill>
                    <a:latin typeface="Verdana"/>
                    <a:cs typeface="Verdana"/>
                  </a:rPr>
                  <a:t>&lt;</a:t>
                </a:r>
                <a:r>
                  <a:rPr lang="en-US" i="1" spc="20" dirty="0">
                    <a:solidFill>
                      <a:schemeClr val="tx1"/>
                    </a:solidFill>
                    <a:latin typeface="Verdana"/>
                    <a:cs typeface="Verdana"/>
                  </a:rPr>
                  <a:t> </a:t>
                </a:r>
                <a:r>
                  <a:rPr lang="en-US" i="1" dirty="0">
                    <a:solidFill>
                      <a:schemeClr val="tx1"/>
                    </a:solidFill>
                    <a:latin typeface="Times New Roman"/>
                    <a:cs typeface="Times New Roman"/>
                  </a:rPr>
                  <a:t>A</a:t>
                </a:r>
                <a:r>
                  <a:rPr lang="en-US" spc="-5" dirty="0">
                    <a:solidFill>
                      <a:schemeClr val="tx1"/>
                    </a:solidFill>
                    <a:latin typeface="Times New Roman"/>
                    <a:cs typeface="Times New Roman"/>
                  </a:rPr>
                  <a:t>, t</a:t>
                </a:r>
                <a:r>
                  <a:rPr lang="en-US" spc="-10" dirty="0">
                    <a:solidFill>
                      <a:schemeClr val="tx1"/>
                    </a:solidFill>
                    <a:latin typeface="Times New Roman"/>
                    <a:cs typeface="Times New Roman"/>
                  </a:rPr>
                  <a:t>he</a:t>
                </a:r>
                <a:r>
                  <a:rPr lang="en-US" spc="-5" dirty="0">
                    <a:solidFill>
                      <a:schemeClr val="tx1"/>
                    </a:solidFill>
                    <a:latin typeface="Times New Roman"/>
                    <a:cs typeface="Times New Roman"/>
                  </a:rPr>
                  <a:t>n</a:t>
                </a:r>
                <a:r>
                  <a:rPr lang="en-US" spc="6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i="1" spc="-160"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increasin</a:t>
                </a:r>
                <a:r>
                  <a:rPr lang="en-US" spc="-5" dirty="0">
                    <a:solidFill>
                      <a:schemeClr val="tx1"/>
                    </a:solidFill>
                    <a:latin typeface="Times New Roman"/>
                    <a:cs typeface="Times New Roman"/>
                  </a:rPr>
                  <a:t>g</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approache</a:t>
                </a:r>
                <a:r>
                  <a:rPr lang="en-US" spc="-5" dirty="0">
                    <a:solidFill>
                      <a:schemeClr val="tx1"/>
                    </a:solidFill>
                    <a:latin typeface="Times New Roman"/>
                    <a:cs typeface="Times New Roman"/>
                  </a:rPr>
                  <a:t>s</a:t>
                </a:r>
                <a:r>
                  <a:rPr lang="en-US" spc="100" dirty="0">
                    <a:solidFill>
                      <a:schemeClr val="tx1"/>
                    </a:solidFill>
                    <a:latin typeface="Times New Roman"/>
                    <a:cs typeface="Times New Roman"/>
                  </a:rPr>
                  <a:t> </a:t>
                </a:r>
                <a:r>
                  <a:rPr lang="en-US" i="1" spc="-10" dirty="0">
                    <a:solidFill>
                      <a:schemeClr val="tx1"/>
                    </a:solidFill>
                    <a:latin typeface="Times New Roman"/>
                    <a:cs typeface="Times New Roman"/>
                  </a:rPr>
                  <a:t>A</a:t>
                </a:r>
                <a:r>
                  <a:rPr lang="en-US" i="1" spc="1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s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15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70" dirty="0">
                    <a:solidFill>
                      <a:schemeClr val="tx1"/>
                    </a:solidFill>
                    <a:latin typeface="Lucida Sans Unicode"/>
                    <a:cs typeface="Lucida Sans Unicode"/>
                  </a:rPr>
                  <a:t>∞</a:t>
                </a:r>
                <a:r>
                  <a:rPr lang="en-US" spc="-5" dirty="0">
                    <a:solidFill>
                      <a:schemeClr val="tx1"/>
                    </a:solidFill>
                    <a:latin typeface="Times New Roman"/>
                    <a:cs typeface="Times New Roman"/>
                  </a:rPr>
                  <a:t>.</a:t>
                </a:r>
                <a:endParaRPr lang="en-US" dirty="0">
                  <a:latin typeface="Times New Roman"/>
                  <a:cs typeface="Times New Roman"/>
                </a:endParaRPr>
              </a:p>
              <a:p>
                <a:pPr marL="671830" indent="-342900">
                  <a:lnSpc>
                    <a:spcPct val="100000"/>
                  </a:lnSpc>
                  <a:buSzPct val="60000"/>
                  <a:tabLst>
                    <a:tab pos="430530" algn="l"/>
                  </a:tabLst>
                </a:pPr>
                <a:r>
                  <a:rPr lang="en-US" spc="-5" dirty="0">
                    <a:solidFill>
                      <a:schemeClr val="tx1"/>
                    </a:solidFill>
                    <a:latin typeface="Times New Roman"/>
                    <a:cs typeface="Times New Roman"/>
                  </a:rPr>
                  <a:t>If</a:t>
                </a:r>
                <a:r>
                  <a:rPr lang="en-US" spc="60" dirty="0">
                    <a:solidFill>
                      <a:schemeClr val="tx1"/>
                    </a:solidFill>
                    <a:latin typeface="Times New Roman"/>
                    <a:cs typeface="Times New Roman"/>
                  </a:rPr>
                  <a:t> </a:t>
                </a:r>
                <a:r>
                  <a:rPr lang="en-US" i="1" spc="-15" dirty="0">
                    <a:solidFill>
                      <a:schemeClr val="tx1"/>
                    </a:solidFill>
                    <a:latin typeface="Times New Roman"/>
                    <a:cs typeface="Times New Roman"/>
                  </a:rPr>
                  <a:t>y</a:t>
                </a:r>
                <a:r>
                  <a:rPr lang="en-US" baseline="-25000" dirty="0">
                    <a:solidFill>
                      <a:schemeClr val="tx1"/>
                    </a:solidFill>
                    <a:latin typeface="Times New Roman"/>
                    <a:cs typeface="Times New Roman"/>
                  </a:rPr>
                  <a:t>0 </a:t>
                </a:r>
                <a:r>
                  <a:rPr lang="en-US" i="1" spc="-50" dirty="0">
                    <a:solidFill>
                      <a:schemeClr val="tx1"/>
                    </a:solidFill>
                    <a:latin typeface="Verdana"/>
                    <a:cs typeface="Verdana"/>
                  </a:rPr>
                  <a:t>&lt;</a:t>
                </a:r>
                <a:r>
                  <a:rPr lang="en-US" i="1" spc="-80" dirty="0">
                    <a:solidFill>
                      <a:schemeClr val="tx1"/>
                    </a:solidFill>
                    <a:latin typeface="Verdana"/>
                    <a:cs typeface="Verdana"/>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 t</a:t>
                </a:r>
                <a:r>
                  <a:rPr lang="en-US" spc="-10" dirty="0">
                    <a:solidFill>
                      <a:schemeClr val="tx1"/>
                    </a:solidFill>
                    <a:latin typeface="Times New Roman"/>
                    <a:cs typeface="Times New Roman"/>
                  </a:rPr>
                  <a:t>he</a:t>
                </a:r>
                <a:r>
                  <a:rPr lang="en-US" spc="-5" dirty="0">
                    <a:solidFill>
                      <a:schemeClr val="tx1"/>
                    </a:solidFill>
                    <a:latin typeface="Times New Roman"/>
                    <a:cs typeface="Times New Roman"/>
                  </a:rPr>
                  <a:t>n</a:t>
                </a:r>
                <a:r>
                  <a:rPr lang="en-US" spc="6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i="1" spc="-160"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decreasin</a:t>
                </a:r>
                <a:r>
                  <a:rPr lang="en-US" spc="-5" dirty="0">
                    <a:solidFill>
                      <a:schemeClr val="tx1"/>
                    </a:solidFill>
                    <a:latin typeface="Times New Roman"/>
                    <a:cs typeface="Times New Roman"/>
                  </a:rPr>
                  <a:t>g</a:t>
                </a:r>
                <a:r>
                  <a:rPr lang="en-US"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14:m>
                  <m:oMath xmlns:m="http://schemas.openxmlformats.org/officeDocument/2006/math">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lim</m:t>
                            </m:r>
                          </m:e>
                          <m:lim>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m:t>
                            </m:r>
                            <m:sSubSup>
                              <m:sSubSupPr>
                                <m:ctrlPr>
                                  <a:rPr lang="en-US" i="1">
                                    <a:solidFill>
                                      <a:schemeClr val="tx1"/>
                                    </a:solidFill>
                                    <a:latin typeface="Cambria Math" panose="02040503050406030204" pitchFamily="18" charset="0"/>
                                    <a:ea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𝑡</m:t>
                                </m:r>
                              </m:e>
                              <m:sub>
                                <m:r>
                                  <a:rPr lang="en-US" i="1">
                                    <a:solidFill>
                                      <a:schemeClr val="tx1"/>
                                    </a:solidFill>
                                    <a:latin typeface="Cambria Math" panose="02040503050406030204" pitchFamily="18" charset="0"/>
                                    <a:ea typeface="Cambria Math" panose="02040503050406030204" pitchFamily="18" charset="0"/>
                                  </a:rPr>
                                  <m:t>𝑏</m:t>
                                </m:r>
                              </m:sub>
                              <m:sup>
                                <m:r>
                                  <a:rPr lang="en-US" i="1">
                                    <a:solidFill>
                                      <a:schemeClr val="tx1"/>
                                    </a:solidFill>
                                    <a:latin typeface="Cambria Math" panose="02040503050406030204" pitchFamily="18" charset="0"/>
                                    <a:ea typeface="Cambria Math" panose="02040503050406030204" pitchFamily="18" charset="0"/>
                                  </a:rPr>
                                  <m:t>−</m:t>
                                </m:r>
                              </m:sup>
                            </m:sSubSup>
                          </m:lim>
                        </m:limLow>
                      </m:fName>
                      <m:e>
                        <m:r>
                          <a:rPr lang="en-US" i="1">
                            <a:solidFill>
                              <a:schemeClr val="tx1"/>
                            </a:solidFill>
                            <a:latin typeface="Cambria Math" panose="02040503050406030204" pitchFamily="18" charset="0"/>
                          </a:rPr>
                          <m:t>𝑦</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m:t>
                        </m:r>
                      </m:e>
                    </m:func>
                  </m:oMath>
                </a14:m>
                <a:r>
                  <a:rPr lang="en-US" spc="-5" dirty="0">
                    <a:solidFill>
                      <a:schemeClr val="tx1"/>
                    </a:solidFill>
                    <a:latin typeface="Times New Roman"/>
                    <a:cs typeface="Times New Roman"/>
                  </a:rPr>
                  <a:t> for </a:t>
                </a:r>
                <a:r>
                  <a:rPr lang="en-US" spc="-10" dirty="0">
                    <a:solidFill>
                      <a:schemeClr val="tx1"/>
                    </a:solidFill>
                    <a:latin typeface="Times New Roman"/>
                    <a:cs typeface="Times New Roman"/>
                  </a:rPr>
                  <a:t>some</a:t>
                </a:r>
                <a:r>
                  <a:rPr lang="en-US" spc="-5" dirty="0">
                    <a:solidFill>
                      <a:schemeClr val="tx1"/>
                    </a:solidFill>
                    <a:latin typeface="Times New Roman"/>
                    <a:cs typeface="Times New Roman"/>
                  </a:rPr>
                  <a:t> time </a:t>
                </a:r>
                <a:r>
                  <a:rPr lang="en-US" i="1" spc="-5" dirty="0">
                    <a:solidFill>
                      <a:schemeClr val="tx1"/>
                    </a:solidFill>
                    <a:latin typeface="Times New Roman"/>
                    <a:cs typeface="Times New Roman"/>
                  </a:rPr>
                  <a:t>t</a:t>
                </a:r>
                <a:r>
                  <a:rPr lang="en-US" i="1" spc="97" baseline="-11111" dirty="0">
                    <a:solidFill>
                      <a:schemeClr val="tx1"/>
                    </a:solidFill>
                    <a:latin typeface="Times New Roman"/>
                    <a:cs typeface="Times New Roman"/>
                  </a:rPr>
                  <a:t>b</a:t>
                </a:r>
                <a:r>
                  <a:rPr lang="en-US" spc="-5" dirty="0">
                    <a:solidFill>
                      <a:schemeClr val="tx1"/>
                    </a:solidFill>
                    <a:latin typeface="Times New Roman"/>
                    <a:cs typeface="Times New Roman"/>
                  </a:rPr>
                  <a:t>.</a:t>
                </a: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621" t="-976"/>
                </a:stretch>
              </a:blipFill>
            </p:spPr>
            <p:txBody>
              <a:bodyPr/>
              <a:lstStyle/>
              <a:p>
                <a:r>
                  <a:rPr lang="en-US">
                    <a:noFill/>
                  </a:rPr>
                  <a:t> </a:t>
                </a:r>
              </a:p>
            </p:txBody>
          </p:sp>
        </mc:Fallback>
      </mc:AlternateContent>
      <p:pic>
        <p:nvPicPr>
          <p:cNvPr id="5" name="Picture 4" descr="Figure 2: Slope field for the derivative of y with respect to t equals k y (1 minus (y over A)).">
            <a:extLst>
              <a:ext uri="{FF2B5EF4-FFF2-40B4-BE49-F238E27FC236}">
                <a16:creationId xmlns="" xmlns:a16="http://schemas.microsoft.com/office/drawing/2014/main" id="{6C0E6462-FFB0-452B-AE7C-4D24B4931539}"/>
              </a:ext>
            </a:extLst>
          </p:cNvPr>
          <p:cNvPicPr>
            <a:picLocks noChangeAspect="1"/>
          </p:cNvPicPr>
          <p:nvPr/>
        </p:nvPicPr>
        <p:blipFill>
          <a:blip r:embed="rId3"/>
          <a:stretch>
            <a:fillRect/>
          </a:stretch>
        </p:blipFill>
        <p:spPr>
          <a:xfrm>
            <a:off x="2750545" y="4943766"/>
            <a:ext cx="2296524" cy="798401"/>
          </a:xfrm>
          <a:prstGeom prst="rect">
            <a:avLst/>
          </a:prstGeom>
        </p:spPr>
      </p:pic>
      <p:pic>
        <p:nvPicPr>
          <p:cNvPr id="6" name="Picture 2" descr="The slope field field for d y over d t equals k times y times the quantity 1 minus y over capital A shows that there are three distinct solutions depending upon the relationship between the initial value and y subscript 0. The t axis ranges from negative 2 to 8 in increments of 2. The y axis has tick marks with no scale, with 0  and capital A greater than 0 labeled. Horizontal lines are at y equals 0 and y equals capital A. The slope lines above the line y equals capital A are decreasing steeply toward the line then they level out to being close to horizontal. The curve fit to these slope lines is decreasing exponentially from the y axis and approaching the line asymptotically. This region of the curve is labeled with these solutions decrease to capital A. The line y equals capital A is labeled as the stable equilibrium. The interval above capital A on the y axis is labeled initial value y subscript 0 greater than capital A. Between the lines y equals capital A and y equals 0, the slope lines increase then begin to level out as they approach the line y equals capital A. The curve starts at the y axis and increases exponentially, then changes concavity to concave down and increases approaching the line y equals capital A. This region is labeled these solutions increase to capital A. The interval on the y axis is labeled initial value capital A greater than y subscript 0 greater than 0. The line y equals 0 is labeled as the unstable solution. In the lowest region, the slope lines decrease slowly, then become almost vertical. The curve begins at the y axis and decreases in a concave down fashion This region is labeled with these solutions decrease to negative infinity as t approaches t superscript negative and subscript b. The interval on the y axis is labeled initial value y subscript 0 is less than 0."/>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47069" y="3721986"/>
            <a:ext cx="6878065" cy="2896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098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0" y="582078"/>
            <a:ext cx="10131425" cy="622851"/>
          </a:xfrm>
        </p:spPr>
        <p:txBody>
          <a:bodyPr anchor="t">
            <a:normAutofit fontScale="90000"/>
          </a:bodyPr>
          <a:lstStyle/>
          <a:p>
            <a:r>
              <a:rPr lang="en-US" sz="3100" dirty="0"/>
              <a:t>9.4 The Logistic </a:t>
            </a:r>
            <a:r>
              <a:rPr lang="en-US" sz="3100" dirty="0"/>
              <a:t>Equation </a:t>
            </a:r>
            <a:r>
              <a:rPr lang="en-US" sz="3100" dirty="0" smtClean="0"/>
              <a:t>(4 </a:t>
            </a:r>
            <a:r>
              <a:rPr lang="en-US" sz="3100" dirty="0"/>
              <a:t>of 11)</a:t>
            </a: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R="5080">
                  <a:lnSpc>
                    <a:spcPct val="100000"/>
                  </a:lnSpc>
                </a:pPr>
                <a:r>
                  <a:rPr lang="en-US" spc="-5" dirty="0">
                    <a:solidFill>
                      <a:schemeClr val="tx1"/>
                    </a:solidFill>
                  </a:rPr>
                  <a:t>Equation</a:t>
                </a:r>
                <a:r>
                  <a:rPr lang="en-US" spc="105" dirty="0">
                    <a:solidFill>
                      <a:schemeClr val="tx1"/>
                    </a:solidFill>
                  </a:rPr>
                  <a:t> </a:t>
                </a:r>
                <a:r>
                  <a:rPr lang="en-US" spc="-5" dirty="0">
                    <a:solidFill>
                      <a:schemeClr val="tx1"/>
                    </a:solidFill>
                  </a:rPr>
                  <a:t>(1)</a:t>
                </a:r>
                <a:r>
                  <a:rPr lang="en-US" spc="105" dirty="0">
                    <a:solidFill>
                      <a:schemeClr val="tx1"/>
                    </a:solidFill>
                  </a:rPr>
                  <a:t> </a:t>
                </a:r>
                <a:r>
                  <a:rPr lang="en-US" spc="-5" dirty="0">
                    <a:solidFill>
                      <a:schemeClr val="tx1"/>
                    </a:solidFill>
                  </a:rPr>
                  <a:t>also</a:t>
                </a:r>
                <a:r>
                  <a:rPr lang="en-US" spc="105" dirty="0">
                    <a:solidFill>
                      <a:schemeClr val="tx1"/>
                    </a:solidFill>
                  </a:rPr>
                  <a:t> </a:t>
                </a:r>
                <a:r>
                  <a:rPr lang="en-US" spc="-5" dirty="0">
                    <a:solidFill>
                      <a:schemeClr val="tx1"/>
                    </a:solidFill>
                  </a:rPr>
                  <a:t>has</a:t>
                </a:r>
                <a:r>
                  <a:rPr lang="en-US" spc="105" dirty="0">
                    <a:solidFill>
                      <a:schemeClr val="tx1"/>
                    </a:solidFill>
                  </a:rPr>
                  <a:t> </a:t>
                </a:r>
                <a:r>
                  <a:rPr lang="en-US" spc="-5" dirty="0">
                    <a:solidFill>
                      <a:schemeClr val="tx1"/>
                    </a:solidFill>
                  </a:rPr>
                  <a:t>two</a:t>
                </a:r>
                <a:r>
                  <a:rPr lang="en-US" spc="105" dirty="0">
                    <a:solidFill>
                      <a:schemeClr val="tx1"/>
                    </a:solidFill>
                  </a:rPr>
                  <a:t> </a:t>
                </a:r>
                <a:r>
                  <a:rPr lang="en-US" spc="-5" dirty="0">
                    <a:solidFill>
                      <a:schemeClr val="tx1"/>
                    </a:solidFill>
                  </a:rPr>
                  <a:t>constant</a:t>
                </a:r>
                <a:r>
                  <a:rPr lang="en-US" spc="105" dirty="0">
                    <a:solidFill>
                      <a:schemeClr val="tx1"/>
                    </a:solidFill>
                  </a:rPr>
                  <a:t> </a:t>
                </a:r>
                <a:r>
                  <a:rPr lang="en-US" spc="-5" dirty="0">
                    <a:solidFill>
                      <a:schemeClr val="tx1"/>
                    </a:solidFill>
                  </a:rPr>
                  <a:t>solutions:</a:t>
                </a:r>
                <a:r>
                  <a:rPr lang="en-US"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105"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55" dirty="0">
                    <a:solidFill>
                      <a:schemeClr val="tx1"/>
                    </a:solidFill>
                  </a:rPr>
                  <a:t> </a:t>
                </a:r>
                <a:r>
                  <a:rPr lang="en-US" i="1" dirty="0">
                    <a:solidFill>
                      <a:schemeClr val="tx1"/>
                    </a:solidFill>
                  </a:rPr>
                  <a:t>A</a:t>
                </a:r>
                <a:r>
                  <a:rPr lang="en-US" spc="-5" dirty="0">
                    <a:solidFill>
                      <a:schemeClr val="tx1"/>
                    </a:solidFill>
                  </a:rPr>
                  <a:t>.</a:t>
                </a:r>
                <a:r>
                  <a:rPr lang="en-US" spc="105" dirty="0">
                    <a:solidFill>
                      <a:schemeClr val="tx1"/>
                    </a:solidFill>
                  </a:rPr>
                  <a:t> </a:t>
                </a:r>
                <a:r>
                  <a:rPr lang="en-US" spc="-15" dirty="0">
                    <a:solidFill>
                      <a:schemeClr val="tx1"/>
                    </a:solidFill>
                  </a:rPr>
                  <a:t>The</a:t>
                </a:r>
                <a:r>
                  <a:rPr lang="en-US" spc="-5" dirty="0">
                    <a:solidFill>
                      <a:schemeClr val="tx1"/>
                    </a:solidFill>
                  </a:rPr>
                  <a:t>y</a:t>
                </a:r>
                <a:r>
                  <a:rPr lang="en-US" spc="105" dirty="0">
                    <a:solidFill>
                      <a:schemeClr val="tx1"/>
                    </a:solidFill>
                  </a:rPr>
                  <a:t> </a:t>
                </a:r>
                <a:r>
                  <a:rPr lang="en-US" spc="-10" dirty="0">
                    <a:solidFill>
                      <a:schemeClr val="tx1"/>
                    </a:solidFill>
                  </a:rPr>
                  <a:t>correspond </a:t>
                </a:r>
                <a:r>
                  <a:rPr lang="en-US" spc="-5" dirty="0">
                    <a:solidFill>
                      <a:schemeClr val="tx1"/>
                    </a:solidFill>
                  </a:rPr>
                  <a:t>to</a:t>
                </a:r>
                <a:r>
                  <a:rPr lang="en-US" spc="70" dirty="0">
                    <a:solidFill>
                      <a:schemeClr val="tx1"/>
                    </a:solidFill>
                  </a:rPr>
                  <a:t> </a:t>
                </a:r>
                <a:r>
                  <a:rPr lang="en-US" spc="-5" dirty="0">
                    <a:solidFill>
                      <a:schemeClr val="tx1"/>
                    </a:solidFill>
                  </a:rPr>
                  <a:t>the</a:t>
                </a:r>
                <a:r>
                  <a:rPr lang="en-US" spc="70" dirty="0">
                    <a:solidFill>
                      <a:schemeClr val="tx1"/>
                    </a:solidFill>
                  </a:rPr>
                  <a:t> </a:t>
                </a:r>
                <a:r>
                  <a:rPr lang="en-US" spc="-5" dirty="0">
                    <a:solidFill>
                      <a:schemeClr val="tx1"/>
                    </a:solidFill>
                  </a:rPr>
                  <a:t>roots</a:t>
                </a:r>
                <a:r>
                  <a:rPr lang="en-US" spc="70" dirty="0">
                    <a:solidFill>
                      <a:schemeClr val="tx1"/>
                    </a:solidFill>
                  </a:rPr>
                  <a:t> </a:t>
                </a:r>
                <a:r>
                  <a:rPr lang="en-US" spc="-10" dirty="0">
                    <a:solidFill>
                      <a:schemeClr val="tx1"/>
                    </a:solidFill>
                  </a:rPr>
                  <a:t>o</a:t>
                </a:r>
                <a:r>
                  <a:rPr lang="en-US" spc="-5" dirty="0">
                    <a:solidFill>
                      <a:schemeClr val="tx1"/>
                    </a:solidFill>
                  </a:rPr>
                  <a:t>f</a:t>
                </a:r>
                <a:r>
                  <a:rPr lang="en-US" spc="70" dirty="0">
                    <a:solidFill>
                      <a:schemeClr val="tx1"/>
                    </a:solidFill>
                  </a:rPr>
                  <a:t> </a:t>
                </a:r>
                <a:r>
                  <a:rPr lang="en-US" i="1" spc="75" dirty="0" err="1">
                    <a:solidFill>
                      <a:schemeClr val="tx1"/>
                    </a:solidFill>
                  </a:rPr>
                  <a:t>k</a:t>
                </a:r>
                <a:r>
                  <a:rPr lang="en-US" i="1" spc="45" dirty="0" err="1">
                    <a:solidFill>
                      <a:schemeClr val="tx1"/>
                    </a:solidFill>
                  </a:rPr>
                  <a:t>y</a:t>
                </a:r>
                <a:r>
                  <a:rPr lang="en-US" spc="-5" dirty="0">
                    <a:solidFill>
                      <a:schemeClr val="tx1"/>
                    </a:solidFill>
                  </a:rPr>
                  <a:t>(1</a:t>
                </a:r>
                <a:r>
                  <a:rPr lang="en-US" spc="-30" dirty="0">
                    <a:solidFill>
                      <a:schemeClr val="tx1"/>
                    </a:solidFill>
                  </a:rPr>
                  <a:t> </a:t>
                </a:r>
                <a:r>
                  <a:rPr lang="en-US" spc="-25" dirty="0">
                    <a:solidFill>
                      <a:schemeClr val="tx1"/>
                    </a:solidFill>
                  </a:rPr>
                  <a:t>−</a:t>
                </a:r>
                <a:r>
                  <a:rPr lang="en-US" spc="-35" dirty="0">
                    <a:solidFill>
                      <a:schemeClr val="tx1"/>
                    </a:solidFill>
                  </a:rPr>
                  <a:t> </a:t>
                </a:r>
                <a:r>
                  <a:rPr lang="en-US" i="1" spc="45" dirty="0">
                    <a:solidFill>
                      <a:schemeClr val="tx1"/>
                    </a:solidFill>
                  </a:rPr>
                  <a:t>y</a:t>
                </a:r>
                <a:r>
                  <a:rPr lang="en-US" i="1" spc="10" dirty="0">
                    <a:solidFill>
                      <a:schemeClr val="tx1"/>
                    </a:solidFill>
                  </a:rPr>
                  <a:t>/A</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a:t>
                </a:r>
                <a:r>
                  <a:rPr lang="en-US" spc="70" dirty="0">
                    <a:solidFill>
                      <a:schemeClr val="tx1"/>
                    </a:solidFill>
                  </a:rPr>
                  <a:t> </a:t>
                </a:r>
                <a:r>
                  <a:rPr lang="en-US" spc="-10" dirty="0">
                    <a:solidFill>
                      <a:schemeClr val="tx1"/>
                    </a:solidFill>
                  </a:rPr>
                  <a:t>an</a:t>
                </a:r>
                <a:r>
                  <a:rPr lang="en-US" spc="-5" dirty="0">
                    <a:solidFill>
                      <a:schemeClr val="tx1"/>
                    </a:solidFill>
                  </a:rPr>
                  <a:t>d</a:t>
                </a:r>
                <a:r>
                  <a:rPr lang="en-US" spc="70" dirty="0">
                    <a:solidFill>
                      <a:schemeClr val="tx1"/>
                    </a:solidFill>
                  </a:rPr>
                  <a:t> </a:t>
                </a:r>
                <a:r>
                  <a:rPr lang="en-US" spc="-10" dirty="0">
                    <a:solidFill>
                      <a:schemeClr val="tx1"/>
                    </a:solidFill>
                  </a:rPr>
                  <a:t>the</a:t>
                </a:r>
                <a:r>
                  <a:rPr lang="en-US" spc="-5" dirty="0">
                    <a:solidFill>
                      <a:schemeClr val="tx1"/>
                    </a:solidFill>
                  </a:rPr>
                  <a:t>y</a:t>
                </a:r>
                <a:r>
                  <a:rPr lang="en-US" spc="70" dirty="0">
                    <a:solidFill>
                      <a:schemeClr val="tx1"/>
                    </a:solidFill>
                  </a:rPr>
                  <a:t> </a:t>
                </a:r>
                <a:r>
                  <a:rPr lang="en-US" spc="-10" dirty="0">
                    <a:solidFill>
                      <a:schemeClr val="tx1"/>
                    </a:solidFill>
                  </a:rPr>
                  <a:t>satisf</a:t>
                </a:r>
                <a:r>
                  <a:rPr lang="en-US" spc="-5" dirty="0">
                    <a:solidFill>
                      <a:schemeClr val="tx1"/>
                    </a:solidFill>
                  </a:rPr>
                  <a:t>y</a:t>
                </a:r>
                <a:r>
                  <a:rPr lang="en-US" spc="70" dirty="0">
                    <a:solidFill>
                      <a:schemeClr val="tx1"/>
                    </a:solidFill>
                  </a:rPr>
                  <a:t> </a:t>
                </a:r>
                <a:r>
                  <a:rPr lang="en-US" spc="-15" dirty="0">
                    <a:solidFill>
                      <a:schemeClr val="tx1"/>
                    </a:solidFill>
                  </a:rPr>
                  <a:t>Eq</a:t>
                </a:r>
                <a:r>
                  <a:rPr lang="en-US" spc="-5" dirty="0">
                    <a:solidFill>
                      <a:schemeClr val="tx1"/>
                    </a:solidFill>
                  </a:rPr>
                  <a:t>.</a:t>
                </a:r>
                <a:r>
                  <a:rPr lang="en-US" spc="70" dirty="0">
                    <a:solidFill>
                      <a:schemeClr val="tx1"/>
                    </a:solidFill>
                  </a:rPr>
                  <a:t> </a:t>
                </a:r>
                <a:r>
                  <a:rPr lang="en-US" spc="-5" dirty="0">
                    <a:solidFill>
                      <a:schemeClr val="tx1"/>
                    </a:solidFill>
                  </a:rPr>
                  <a:t>(</a:t>
                </a:r>
                <a:r>
                  <a:rPr lang="en-US" spc="-10" dirty="0">
                    <a:solidFill>
                      <a:schemeClr val="tx1"/>
                    </a:solidFill>
                  </a:rPr>
                  <a:t>1</a:t>
                </a:r>
                <a:r>
                  <a:rPr lang="en-US" spc="-5" dirty="0">
                    <a:solidFill>
                      <a:schemeClr val="tx1"/>
                    </a:solidFill>
                  </a:rPr>
                  <a:t>)</a:t>
                </a:r>
                <a:r>
                  <a:rPr lang="en-US" spc="70" dirty="0">
                    <a:solidFill>
                      <a:schemeClr val="tx1"/>
                    </a:solidFill>
                  </a:rPr>
                  <a:t> </a:t>
                </a:r>
                <a:r>
                  <a:rPr lang="en-US" spc="-10" dirty="0">
                    <a:solidFill>
                      <a:schemeClr val="tx1"/>
                    </a:solidFill>
                  </a:rPr>
                  <a:t>becaus</a:t>
                </a:r>
                <a:r>
                  <a:rPr lang="en-US" spc="-5" dirty="0">
                    <a:solidFill>
                      <a:schemeClr val="tx1"/>
                    </a:solidFill>
                  </a:rPr>
                  <a:t>e</a:t>
                </a:r>
                <a:r>
                  <a:rPr lang="en-US" dirty="0">
                    <a:solidFill>
                      <a:schemeClr val="tx1"/>
                    </a:solidFill>
                  </a:rPr>
                  <a:t> </a:t>
                </a:r>
                <a14:m>
                  <m:oMath xmlns:m="http://schemas.openxmlformats.org/officeDocument/2006/math">
                    <m:f>
                      <m:fPr>
                        <m:ctrlPr>
                          <a:rPr lang="en-US" i="1" spc="15" smtClean="0">
                            <a:solidFill>
                              <a:schemeClr val="tx1"/>
                            </a:solidFill>
                            <a:latin typeface="Cambria Math" panose="02040503050406030204" pitchFamily="18" charset="0"/>
                            <a:cs typeface="Times New Roman"/>
                          </a:rPr>
                        </m:ctrlPr>
                      </m:fPr>
                      <m:num>
                        <m:r>
                          <a:rPr lang="en-US" b="0" i="1" spc="15" smtClean="0">
                            <a:solidFill>
                              <a:schemeClr val="tx1"/>
                            </a:solidFill>
                            <a:latin typeface="Cambria Math" panose="02040503050406030204" pitchFamily="18" charset="0"/>
                            <a:cs typeface="Times New Roman"/>
                          </a:rPr>
                          <m:t>𝑑𝑦</m:t>
                        </m:r>
                      </m:num>
                      <m:den>
                        <m:r>
                          <a:rPr lang="en-US" b="0" i="1" spc="15" smtClean="0">
                            <a:solidFill>
                              <a:schemeClr val="tx1"/>
                            </a:solidFill>
                            <a:latin typeface="Cambria Math" panose="02040503050406030204" pitchFamily="18" charset="0"/>
                            <a:cs typeface="Times New Roman"/>
                          </a:rPr>
                          <m:t>𝑑𝑡</m:t>
                        </m:r>
                      </m:den>
                    </m:f>
                  </m:oMath>
                </a14:m>
                <a:r>
                  <a:rPr lang="en-US" i="1" baseline="-38888"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70" dirty="0">
                    <a:solidFill>
                      <a:schemeClr val="tx1"/>
                    </a:solidFill>
                  </a:rPr>
                  <a:t> </a:t>
                </a:r>
                <a:r>
                  <a:rPr lang="en-US" spc="-15" dirty="0">
                    <a:solidFill>
                      <a:schemeClr val="tx1"/>
                    </a:solidFill>
                  </a:rPr>
                  <a:t>whe</a:t>
                </a:r>
                <a:r>
                  <a:rPr lang="en-US" spc="-5" dirty="0">
                    <a:solidFill>
                      <a:schemeClr val="tx1"/>
                    </a:solidFill>
                  </a:rPr>
                  <a:t>n</a:t>
                </a:r>
                <a:r>
                  <a:rPr lang="en-US" dirty="0">
                    <a:solidFill>
                      <a:schemeClr val="tx1"/>
                    </a:solidFill>
                  </a:rPr>
                  <a:t> </a:t>
                </a:r>
                <a:r>
                  <a:rPr lang="en-US" i="1" spc="-5" dirty="0">
                    <a:solidFill>
                      <a:schemeClr val="tx1"/>
                    </a:solidFill>
                  </a:rPr>
                  <a:t>y</a:t>
                </a:r>
                <a:r>
                  <a:rPr lang="en-US" i="1" spc="120" dirty="0">
                    <a:solidFill>
                      <a:schemeClr val="tx1"/>
                    </a:solidFill>
                  </a:rPr>
                  <a:t> </a:t>
                </a:r>
                <a:r>
                  <a:rPr lang="en-US" spc="-5" dirty="0">
                    <a:solidFill>
                      <a:schemeClr val="tx1"/>
                    </a:solidFill>
                  </a:rPr>
                  <a:t>is</a:t>
                </a:r>
                <a:r>
                  <a:rPr lang="en-US" spc="70" dirty="0">
                    <a:solidFill>
                      <a:schemeClr val="tx1"/>
                    </a:solidFill>
                  </a:rPr>
                  <a:t> </a:t>
                </a:r>
                <a:r>
                  <a:rPr lang="en-US" spc="-5" dirty="0">
                    <a:solidFill>
                      <a:schemeClr val="tx1"/>
                    </a:solidFill>
                  </a:rPr>
                  <a:t>a constant.</a:t>
                </a:r>
                <a:r>
                  <a:rPr lang="en-US" spc="10" dirty="0">
                    <a:solidFill>
                      <a:schemeClr val="tx1"/>
                    </a:solidFill>
                  </a:rPr>
                  <a:t> </a:t>
                </a:r>
                <a:r>
                  <a:rPr lang="en-US" spc="-15" dirty="0">
                    <a:solidFill>
                      <a:schemeClr val="tx1"/>
                    </a:solidFill>
                  </a:rPr>
                  <a:t>C</a:t>
                </a:r>
                <a:r>
                  <a:rPr lang="en-US" spc="-5" dirty="0">
                    <a:solidFill>
                      <a:schemeClr val="tx1"/>
                    </a:solidFill>
                  </a:rPr>
                  <a:t>onstant</a:t>
                </a:r>
                <a:r>
                  <a:rPr lang="en-US" spc="10" dirty="0">
                    <a:solidFill>
                      <a:schemeClr val="tx1"/>
                    </a:solidFill>
                  </a:rPr>
                  <a:t> </a:t>
                </a:r>
                <a:r>
                  <a:rPr lang="en-US" spc="-5" dirty="0">
                    <a:solidFill>
                      <a:schemeClr val="tx1"/>
                    </a:solidFill>
                  </a:rPr>
                  <a:t>solutions</a:t>
                </a:r>
                <a:r>
                  <a:rPr lang="en-US" spc="10" dirty="0">
                    <a:solidFill>
                      <a:schemeClr val="tx1"/>
                    </a:solidFill>
                  </a:rPr>
                  <a:t> </a:t>
                </a:r>
                <a:r>
                  <a:rPr lang="en-US" spc="-5" dirty="0">
                    <a:solidFill>
                      <a:schemeClr val="tx1"/>
                    </a:solidFill>
                  </a:rPr>
                  <a:t>are</a:t>
                </a:r>
                <a:r>
                  <a:rPr lang="en-US" spc="10" dirty="0">
                    <a:solidFill>
                      <a:schemeClr val="tx1"/>
                    </a:solidFill>
                  </a:rPr>
                  <a:t> </a:t>
                </a:r>
                <a:r>
                  <a:rPr lang="en-US" spc="-5" dirty="0">
                    <a:solidFill>
                      <a:schemeClr val="tx1"/>
                    </a:solidFill>
                  </a:rPr>
                  <a:t>called</a:t>
                </a:r>
                <a:r>
                  <a:rPr lang="en-US" spc="10" dirty="0">
                    <a:solidFill>
                      <a:schemeClr val="tx1"/>
                    </a:solidFill>
                  </a:rPr>
                  <a:t> </a:t>
                </a:r>
                <a:r>
                  <a:rPr lang="en-US" b="1" i="1" spc="-10" dirty="0">
                    <a:solidFill>
                      <a:schemeClr val="tx1"/>
                    </a:solidFill>
                  </a:rPr>
                  <a:t>equilibrium</a:t>
                </a:r>
                <a:r>
                  <a:rPr lang="en-US" b="1" spc="10" dirty="0">
                    <a:solidFill>
                      <a:schemeClr val="tx1"/>
                    </a:solidFill>
                  </a:rPr>
                  <a:t> </a:t>
                </a:r>
                <a:r>
                  <a:rPr lang="en-US" spc="-10" dirty="0">
                    <a:solidFill>
                      <a:schemeClr val="tx1"/>
                    </a:solidFill>
                  </a:rPr>
                  <a:t>o</a:t>
                </a:r>
                <a:r>
                  <a:rPr lang="en-US" spc="-5" dirty="0">
                    <a:solidFill>
                      <a:schemeClr val="tx1"/>
                    </a:solidFill>
                  </a:rPr>
                  <a:t>r</a:t>
                </a:r>
                <a:r>
                  <a:rPr lang="en-US" spc="10" dirty="0">
                    <a:solidFill>
                      <a:schemeClr val="tx1"/>
                    </a:solidFill>
                  </a:rPr>
                  <a:t> </a:t>
                </a:r>
                <a:r>
                  <a:rPr lang="en-US" b="1" i="1" spc="-5" dirty="0">
                    <a:solidFill>
                      <a:schemeClr val="tx1"/>
                    </a:solidFill>
                  </a:rPr>
                  <a:t>steady-state</a:t>
                </a:r>
                <a:r>
                  <a:rPr lang="en-US" b="1" spc="10" dirty="0">
                    <a:solidFill>
                      <a:schemeClr val="tx1"/>
                    </a:solidFill>
                  </a:rPr>
                  <a:t> </a:t>
                </a:r>
                <a:r>
                  <a:rPr lang="en-US" spc="-5" dirty="0">
                    <a:solidFill>
                      <a:schemeClr val="tx1"/>
                    </a:solidFill>
                  </a:rPr>
                  <a:t>solutions.</a:t>
                </a:r>
                <a:r>
                  <a:rPr lang="en-US" spc="10" dirty="0">
                    <a:solidFill>
                      <a:schemeClr val="tx1"/>
                    </a:solidFill>
                  </a:rPr>
                  <a:t> </a:t>
                </a:r>
              </a:p>
              <a:p>
                <a:pPr marR="5080">
                  <a:lnSpc>
                    <a:spcPct val="100000"/>
                  </a:lnSpc>
                </a:pPr>
                <a:r>
                  <a:rPr lang="en-US" spc="-15" dirty="0">
                    <a:solidFill>
                      <a:schemeClr val="tx1"/>
                    </a:solidFill>
                  </a:rPr>
                  <a:t>T</a:t>
                </a:r>
                <a:r>
                  <a:rPr lang="en-US" spc="-5" dirty="0">
                    <a:solidFill>
                      <a:schemeClr val="tx1"/>
                    </a:solidFill>
                  </a:rPr>
                  <a:t>he</a:t>
                </a:r>
                <a:r>
                  <a:rPr lang="en-US" spc="10" dirty="0">
                    <a:solidFill>
                      <a:schemeClr val="tx1"/>
                    </a:solidFill>
                  </a:rPr>
                  <a:t> </a:t>
                </a:r>
                <a:r>
                  <a:rPr lang="en-US" spc="-5" dirty="0">
                    <a:solidFill>
                      <a:schemeClr val="tx1"/>
                    </a:solidFill>
                  </a:rPr>
                  <a:t>equilibrium</a:t>
                </a:r>
                <a:r>
                  <a:rPr lang="en-US" dirty="0">
                    <a:solidFill>
                      <a:schemeClr val="tx1"/>
                    </a:solidFill>
                  </a:rPr>
                  <a:t> </a:t>
                </a:r>
                <a:r>
                  <a:rPr lang="en-US" spc="-5" dirty="0">
                    <a:solidFill>
                      <a:schemeClr val="tx1"/>
                    </a:solidFill>
                  </a:rPr>
                  <a:t>solution</a:t>
                </a:r>
                <a:r>
                  <a:rPr lang="en-US" spc="65"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55" dirty="0">
                    <a:solidFill>
                      <a:schemeClr val="tx1"/>
                    </a:solidFill>
                  </a:rPr>
                  <a:t> </a:t>
                </a:r>
                <a:r>
                  <a:rPr lang="en-US" i="1" spc="-10" dirty="0">
                    <a:solidFill>
                      <a:schemeClr val="tx1"/>
                    </a:solidFill>
                  </a:rPr>
                  <a:t>A</a:t>
                </a:r>
                <a:r>
                  <a:rPr lang="en-US" i="1" spc="20" dirty="0">
                    <a:solidFill>
                      <a:schemeClr val="tx1"/>
                    </a:solidFill>
                  </a:rPr>
                  <a:t> </a:t>
                </a:r>
                <a:r>
                  <a:rPr lang="en-US" spc="-5" dirty="0">
                    <a:solidFill>
                      <a:schemeClr val="tx1"/>
                    </a:solidFill>
                  </a:rPr>
                  <a:t>is</a:t>
                </a:r>
                <a:r>
                  <a:rPr lang="en-US" dirty="0">
                    <a:solidFill>
                      <a:schemeClr val="tx1"/>
                    </a:solidFill>
                  </a:rPr>
                  <a:t> </a:t>
                </a:r>
                <a:r>
                  <a:rPr lang="en-US" spc="-5" dirty="0">
                    <a:solidFill>
                      <a:schemeClr val="tx1"/>
                    </a:solidFill>
                  </a:rPr>
                  <a:t>a</a:t>
                </a:r>
                <a:r>
                  <a:rPr lang="en-US" dirty="0">
                    <a:solidFill>
                      <a:schemeClr val="tx1"/>
                    </a:solidFill>
                  </a:rPr>
                  <a:t> </a:t>
                </a:r>
                <a:r>
                  <a:rPr lang="en-US" b="1" i="1" spc="-5" dirty="0">
                    <a:solidFill>
                      <a:schemeClr val="tx1"/>
                    </a:solidFill>
                  </a:rPr>
                  <a:t>stable</a:t>
                </a:r>
                <a:r>
                  <a:rPr lang="en-US" b="1" i="1" dirty="0">
                    <a:solidFill>
                      <a:schemeClr val="tx1"/>
                    </a:solidFill>
                  </a:rPr>
                  <a:t> </a:t>
                </a:r>
                <a:r>
                  <a:rPr lang="en-US" b="1" i="1" spc="-5" dirty="0">
                    <a:solidFill>
                      <a:schemeClr val="tx1"/>
                    </a:solidFill>
                  </a:rPr>
                  <a:t>equilibrium</a:t>
                </a:r>
                <a:r>
                  <a:rPr lang="en-US" b="1" i="1" dirty="0">
                    <a:solidFill>
                      <a:schemeClr val="tx1"/>
                    </a:solidFill>
                  </a:rPr>
                  <a:t> </a:t>
                </a:r>
                <a:r>
                  <a:rPr lang="en-US" spc="-5" dirty="0">
                    <a:solidFill>
                      <a:schemeClr val="tx1"/>
                    </a:solidFill>
                  </a:rPr>
                  <a:t>because</a:t>
                </a:r>
                <a:r>
                  <a:rPr lang="en-US" spc="5" dirty="0">
                    <a:solidFill>
                      <a:schemeClr val="tx1"/>
                    </a:solidFill>
                  </a:rPr>
                  <a:t> </a:t>
                </a:r>
                <a:r>
                  <a:rPr lang="en-US" spc="-5" dirty="0">
                    <a:solidFill>
                      <a:schemeClr val="tx1"/>
                    </a:solidFill>
                  </a:rPr>
                  <a:t>every</a:t>
                </a:r>
                <a:r>
                  <a:rPr lang="en-US" dirty="0">
                    <a:solidFill>
                      <a:schemeClr val="tx1"/>
                    </a:solidFill>
                  </a:rPr>
                  <a:t> </a:t>
                </a:r>
                <a:r>
                  <a:rPr lang="en-US" spc="-5" dirty="0">
                    <a:solidFill>
                      <a:schemeClr val="tx1"/>
                    </a:solidFill>
                  </a:rPr>
                  <a:t>solution</a:t>
                </a:r>
                <a:r>
                  <a:rPr lang="en-US" dirty="0">
                    <a:solidFill>
                      <a:schemeClr val="tx1"/>
                    </a:solidFill>
                  </a:rPr>
                  <a:t> </a:t>
                </a:r>
                <a:r>
                  <a:rPr lang="en-US" spc="-15" dirty="0">
                    <a:solidFill>
                      <a:schemeClr val="tx1"/>
                    </a:solidFill>
                  </a:rPr>
                  <a:t>w</a:t>
                </a:r>
                <a:r>
                  <a:rPr lang="en-US" spc="-5" dirty="0">
                    <a:solidFill>
                      <a:schemeClr val="tx1"/>
                    </a:solidFill>
                  </a:rPr>
                  <a:t>ith</a:t>
                </a:r>
                <a:r>
                  <a:rPr lang="en-US" dirty="0">
                    <a:solidFill>
                      <a:schemeClr val="tx1"/>
                    </a:solidFill>
                  </a:rPr>
                  <a:t> </a:t>
                </a:r>
                <a:r>
                  <a:rPr lang="en-US" spc="-5" dirty="0">
                    <a:solidFill>
                      <a:schemeClr val="tx1"/>
                    </a:solidFill>
                  </a:rPr>
                  <a:t>initial</a:t>
                </a:r>
                <a:r>
                  <a:rPr lang="en-US" dirty="0">
                    <a:solidFill>
                      <a:schemeClr val="tx1"/>
                    </a:solidFill>
                  </a:rPr>
                  <a:t> </a:t>
                </a:r>
                <a:r>
                  <a:rPr lang="en-US" spc="-5" dirty="0">
                    <a:solidFill>
                      <a:schemeClr val="tx1"/>
                    </a:solidFill>
                  </a:rPr>
                  <a:t>value </a:t>
                </a:r>
                <a:r>
                  <a:rPr lang="en-US" i="1" spc="-15" dirty="0">
                    <a:solidFill>
                      <a:schemeClr val="tx1"/>
                    </a:solidFill>
                  </a:rPr>
                  <a:t>y</a:t>
                </a:r>
                <a:r>
                  <a:rPr lang="en-US" baseline="-25000" dirty="0">
                    <a:solidFill>
                      <a:schemeClr val="tx1"/>
                    </a:solidFill>
                  </a:rPr>
                  <a:t>0</a:t>
                </a:r>
                <a:r>
                  <a:rPr lang="en-US" baseline="-11111" dirty="0">
                    <a:solidFill>
                      <a:schemeClr val="tx1"/>
                    </a:solidFill>
                  </a:rPr>
                  <a:t> </a:t>
                </a:r>
                <a:r>
                  <a:rPr lang="en-US" spc="-5" dirty="0">
                    <a:solidFill>
                      <a:schemeClr val="tx1"/>
                    </a:solidFill>
                  </a:rPr>
                  <a:t>close</a:t>
                </a:r>
                <a:r>
                  <a:rPr lang="en-US" spc="114" dirty="0">
                    <a:solidFill>
                      <a:schemeClr val="tx1"/>
                    </a:solidFill>
                  </a:rPr>
                  <a:t> </a:t>
                </a:r>
                <a:r>
                  <a:rPr lang="en-US" spc="-5" dirty="0">
                    <a:solidFill>
                      <a:schemeClr val="tx1"/>
                    </a:solidFill>
                  </a:rPr>
                  <a:t>to </a:t>
                </a:r>
                <a:r>
                  <a:rPr lang="en-US" i="1" spc="-10" dirty="0">
                    <a:solidFill>
                      <a:schemeClr val="tx1"/>
                    </a:solidFill>
                  </a:rPr>
                  <a:t>A</a:t>
                </a:r>
                <a:r>
                  <a:rPr lang="en-US" i="1" spc="-114" dirty="0">
                    <a:solidFill>
                      <a:schemeClr val="tx1"/>
                    </a:solidFill>
                  </a:rPr>
                  <a:t> </a:t>
                </a:r>
                <a:r>
                  <a:rPr lang="en-US" spc="-10" dirty="0">
                    <a:solidFill>
                      <a:schemeClr val="tx1"/>
                    </a:solidFill>
                  </a:rPr>
                  <a:t>approache</a:t>
                </a:r>
                <a:r>
                  <a:rPr lang="en-US" spc="-5" dirty="0">
                    <a:solidFill>
                      <a:schemeClr val="tx1"/>
                    </a:solidFill>
                  </a:rPr>
                  <a:t>s</a:t>
                </a:r>
                <a:r>
                  <a:rPr lang="en-US" spc="120" dirty="0">
                    <a:solidFill>
                      <a:schemeClr val="tx1"/>
                    </a:solidFill>
                  </a:rPr>
                  <a:t> </a:t>
                </a:r>
                <a:r>
                  <a:rPr lang="en-US" spc="-10" dirty="0">
                    <a:solidFill>
                      <a:schemeClr val="tx1"/>
                    </a:solidFill>
                  </a:rPr>
                  <a:t>th</a:t>
                </a:r>
                <a:r>
                  <a:rPr lang="en-US" spc="-5" dirty="0">
                    <a:solidFill>
                      <a:schemeClr val="tx1"/>
                    </a:solidFill>
                  </a:rPr>
                  <a:t>e</a:t>
                </a:r>
                <a:r>
                  <a:rPr lang="en-US" spc="114" dirty="0">
                    <a:solidFill>
                      <a:schemeClr val="tx1"/>
                    </a:solidFill>
                  </a:rPr>
                  <a:t> </a:t>
                </a:r>
                <a:r>
                  <a:rPr lang="en-US" spc="-10" dirty="0">
                    <a:solidFill>
                      <a:schemeClr val="tx1"/>
                    </a:solidFill>
                  </a:rPr>
                  <a:t>equilibrium</a:t>
                </a:r>
                <a:r>
                  <a:rPr lang="en-US" dirty="0">
                    <a:solidFill>
                      <a:schemeClr val="tx1"/>
                    </a:solidFill>
                  </a:rPr>
                  <a:t> </a:t>
                </a:r>
                <a14:m>
                  <m:oMath xmlns:m="http://schemas.openxmlformats.org/officeDocument/2006/math">
                    <m:r>
                      <a:rPr lang="en-US" b="0" i="1" spc="-5" dirty="0" smtClean="0">
                        <a:solidFill>
                          <a:schemeClr val="tx1"/>
                        </a:solidFill>
                        <a:latin typeface="Cambria Math" panose="02040503050406030204" pitchFamily="18" charset="0"/>
                      </a:rPr>
                      <m:t>𝑦</m:t>
                    </m:r>
                    <m:r>
                      <a:rPr lang="en-US" b="0" i="1" spc="-5" dirty="0" smtClean="0">
                        <a:solidFill>
                          <a:schemeClr val="tx1"/>
                        </a:solidFill>
                        <a:latin typeface="Cambria Math" panose="02040503050406030204" pitchFamily="18" charset="0"/>
                      </a:rPr>
                      <m:t>=</m:t>
                    </m:r>
                    <m:r>
                      <a:rPr lang="en-US" b="0" i="1" spc="-5" dirty="0" smtClean="0">
                        <a:solidFill>
                          <a:schemeClr val="tx1"/>
                        </a:solidFill>
                        <a:latin typeface="Cambria Math" panose="02040503050406030204" pitchFamily="18" charset="0"/>
                      </a:rPr>
                      <m:t>𝐴</m:t>
                    </m:r>
                  </m:oMath>
                </a14:m>
                <a:r>
                  <a:rPr lang="en-US" spc="-10" dirty="0">
                    <a:solidFill>
                      <a:schemeClr val="tx1"/>
                    </a:solidFill>
                  </a:rPr>
                  <a:t> a</a:t>
                </a:r>
                <a:r>
                  <a:rPr lang="en-US" spc="-5" dirty="0">
                    <a:solidFill>
                      <a:schemeClr val="tx1"/>
                    </a:solidFill>
                  </a:rPr>
                  <a:t>s</a:t>
                </a:r>
                <a:r>
                  <a:rPr lang="en-US" spc="114" dirty="0">
                    <a:solidFill>
                      <a:schemeClr val="tx1"/>
                    </a:solidFill>
                  </a:rPr>
                  <a:t> </a:t>
                </a:r>
                <a:r>
                  <a:rPr lang="en-US" i="1" spc="-5" dirty="0">
                    <a:solidFill>
                      <a:schemeClr val="tx1"/>
                    </a:solidFill>
                  </a:rPr>
                  <a:t>t</a:t>
                </a:r>
                <a:r>
                  <a:rPr lang="en-US" i="1" spc="114" dirty="0">
                    <a:solidFill>
                      <a:schemeClr val="tx1"/>
                    </a:solidFill>
                  </a:rPr>
                  <a:t> </a:t>
                </a:r>
                <a:r>
                  <a:rPr lang="en-US" spc="150" dirty="0">
                    <a:solidFill>
                      <a:schemeClr val="tx1"/>
                    </a:solidFill>
                  </a:rPr>
                  <a:t>→</a:t>
                </a:r>
                <a:r>
                  <a:rPr lang="en-US" spc="-40" dirty="0">
                    <a:solidFill>
                      <a:schemeClr val="tx1"/>
                    </a:solidFill>
                  </a:rPr>
                  <a:t> </a:t>
                </a:r>
                <a:r>
                  <a:rPr lang="en-US" spc="70" dirty="0">
                    <a:solidFill>
                      <a:schemeClr val="tx1"/>
                    </a:solidFill>
                  </a:rPr>
                  <a:t>∞</a:t>
                </a:r>
                <a:r>
                  <a:rPr lang="en-US" spc="-5" dirty="0">
                    <a:solidFill>
                      <a:schemeClr val="tx1"/>
                    </a:solidFill>
                  </a:rPr>
                  <a:t>.</a:t>
                </a:r>
                <a:r>
                  <a:rPr lang="en-US" spc="114" dirty="0">
                    <a:solidFill>
                      <a:schemeClr val="tx1"/>
                    </a:solidFill>
                  </a:rPr>
                  <a:t> </a:t>
                </a:r>
              </a:p>
              <a:p>
                <a:pPr marR="5080">
                  <a:lnSpc>
                    <a:spcPct val="100000"/>
                  </a:lnSpc>
                </a:pPr>
                <a:r>
                  <a:rPr lang="en-US" spc="-15" dirty="0">
                    <a:solidFill>
                      <a:schemeClr val="tx1"/>
                    </a:solidFill>
                  </a:rPr>
                  <a:t>B</a:t>
                </a:r>
                <a:r>
                  <a:rPr lang="en-US" spc="-5" dirty="0">
                    <a:solidFill>
                      <a:schemeClr val="tx1"/>
                    </a:solidFill>
                  </a:rPr>
                  <a:t>y</a:t>
                </a:r>
                <a:r>
                  <a:rPr lang="en-US" spc="114" dirty="0">
                    <a:solidFill>
                      <a:schemeClr val="tx1"/>
                    </a:solidFill>
                  </a:rPr>
                  <a:t> </a:t>
                </a:r>
                <a:r>
                  <a:rPr lang="en-US" spc="-5" dirty="0">
                    <a:solidFill>
                      <a:schemeClr val="tx1"/>
                    </a:solidFill>
                  </a:rPr>
                  <a:t>contrast,</a:t>
                </a:r>
                <a:r>
                  <a:rPr lang="en-US"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a:t>
                </a:r>
                <a:r>
                  <a:rPr lang="en-US" spc="114" dirty="0">
                    <a:solidFill>
                      <a:schemeClr val="tx1"/>
                    </a:solidFill>
                  </a:rPr>
                  <a:t> </a:t>
                </a:r>
                <a:r>
                  <a:rPr lang="en-US" spc="-5" dirty="0">
                    <a:solidFill>
                      <a:schemeClr val="tx1"/>
                    </a:solidFill>
                  </a:rPr>
                  <a:t>is</a:t>
                </a:r>
                <a:r>
                  <a:rPr lang="en-US" spc="114" dirty="0">
                    <a:solidFill>
                      <a:schemeClr val="tx1"/>
                    </a:solidFill>
                  </a:rPr>
                  <a:t> </a:t>
                </a:r>
                <a:r>
                  <a:rPr lang="en-US" spc="-5" dirty="0">
                    <a:solidFill>
                      <a:schemeClr val="tx1"/>
                    </a:solidFill>
                  </a:rPr>
                  <a:t>an </a:t>
                </a:r>
                <a:r>
                  <a:rPr lang="en-US" b="1" i="1" spc="-10" dirty="0">
                    <a:solidFill>
                      <a:schemeClr val="tx1"/>
                    </a:solidFill>
                  </a:rPr>
                  <a:t>unstabl</a:t>
                </a:r>
                <a:r>
                  <a:rPr lang="en-US" b="1" i="1" spc="-5" dirty="0">
                    <a:solidFill>
                      <a:schemeClr val="tx1"/>
                    </a:solidFill>
                  </a:rPr>
                  <a:t>e</a:t>
                </a:r>
                <a:r>
                  <a:rPr lang="en-US" b="1" i="1" spc="50" dirty="0">
                    <a:solidFill>
                      <a:schemeClr val="tx1"/>
                    </a:solidFill>
                  </a:rPr>
                  <a:t> </a:t>
                </a:r>
                <a:r>
                  <a:rPr lang="en-US" b="1" i="1" spc="-10" dirty="0">
                    <a:solidFill>
                      <a:schemeClr val="tx1"/>
                    </a:solidFill>
                  </a:rPr>
                  <a:t>equilibrium</a:t>
                </a:r>
                <a:r>
                  <a:rPr lang="en-US" b="1" i="1" spc="50" dirty="0">
                    <a:solidFill>
                      <a:schemeClr val="tx1"/>
                    </a:solidFill>
                  </a:rPr>
                  <a:t> </a:t>
                </a:r>
                <a:r>
                  <a:rPr lang="en-US" spc="-5" dirty="0">
                    <a:solidFill>
                      <a:schemeClr val="tx1"/>
                    </a:solidFill>
                  </a:rPr>
                  <a:t>because</a:t>
                </a:r>
                <a:r>
                  <a:rPr lang="en-US" spc="50" dirty="0">
                    <a:solidFill>
                      <a:schemeClr val="tx1"/>
                    </a:solidFill>
                  </a:rPr>
                  <a:t> </a:t>
                </a:r>
                <a:r>
                  <a:rPr lang="en-US" spc="-5" dirty="0">
                    <a:solidFill>
                      <a:schemeClr val="tx1"/>
                    </a:solidFill>
                  </a:rPr>
                  <a:t>every</a:t>
                </a:r>
                <a:r>
                  <a:rPr lang="en-US" spc="50" dirty="0">
                    <a:solidFill>
                      <a:schemeClr val="tx1"/>
                    </a:solidFill>
                  </a:rPr>
                  <a:t> </a:t>
                </a:r>
                <a:r>
                  <a:rPr lang="en-US" spc="-5" dirty="0">
                    <a:solidFill>
                      <a:schemeClr val="tx1"/>
                    </a:solidFill>
                  </a:rPr>
                  <a:t>nonequilibrium</a:t>
                </a:r>
                <a:r>
                  <a:rPr lang="en-US" spc="50" dirty="0">
                    <a:solidFill>
                      <a:schemeClr val="tx1"/>
                    </a:solidFill>
                  </a:rPr>
                  <a:t> </a:t>
                </a:r>
                <a:r>
                  <a:rPr lang="en-US" spc="-5" dirty="0">
                    <a:solidFill>
                      <a:schemeClr val="tx1"/>
                    </a:solidFill>
                  </a:rPr>
                  <a:t>solution</a:t>
                </a:r>
                <a:r>
                  <a:rPr lang="en-US" spc="50" dirty="0">
                    <a:solidFill>
                      <a:schemeClr val="tx1"/>
                    </a:solidFill>
                  </a:rPr>
                  <a:t> </a:t>
                </a:r>
                <a:r>
                  <a:rPr lang="en-US" spc="-15" dirty="0">
                    <a:solidFill>
                      <a:schemeClr val="tx1"/>
                    </a:solidFill>
                  </a:rPr>
                  <a:t>w</a:t>
                </a:r>
                <a:r>
                  <a:rPr lang="en-US" spc="-5" dirty="0">
                    <a:solidFill>
                      <a:schemeClr val="tx1"/>
                    </a:solidFill>
                  </a:rPr>
                  <a:t>ith</a:t>
                </a:r>
                <a:r>
                  <a:rPr lang="en-US" spc="50" dirty="0">
                    <a:solidFill>
                      <a:schemeClr val="tx1"/>
                    </a:solidFill>
                  </a:rPr>
                  <a:t> </a:t>
                </a:r>
                <a:r>
                  <a:rPr lang="en-US" spc="-5" dirty="0">
                    <a:solidFill>
                      <a:schemeClr val="tx1"/>
                    </a:solidFill>
                  </a:rPr>
                  <a:t>initial</a:t>
                </a:r>
                <a:r>
                  <a:rPr lang="en-US" spc="50" dirty="0">
                    <a:solidFill>
                      <a:schemeClr val="tx1"/>
                    </a:solidFill>
                  </a:rPr>
                  <a:t> </a:t>
                </a:r>
                <a:r>
                  <a:rPr lang="en-US" spc="-5" dirty="0">
                    <a:solidFill>
                      <a:schemeClr val="tx1"/>
                    </a:solidFill>
                  </a:rPr>
                  <a:t>value</a:t>
                </a:r>
                <a:r>
                  <a:rPr lang="en-US" spc="114" dirty="0">
                    <a:solidFill>
                      <a:schemeClr val="tx1"/>
                    </a:solidFill>
                  </a:rPr>
                  <a:t> </a:t>
                </a:r>
                <a:r>
                  <a:rPr lang="en-US" i="1" spc="-15" dirty="0">
                    <a:solidFill>
                      <a:schemeClr val="tx1"/>
                    </a:solidFill>
                  </a:rPr>
                  <a:t>y</a:t>
                </a:r>
                <a:r>
                  <a:rPr lang="en-US" baseline="-25000" dirty="0">
                    <a:solidFill>
                      <a:schemeClr val="tx1"/>
                    </a:solidFill>
                  </a:rPr>
                  <a:t>0 </a:t>
                </a:r>
                <a:r>
                  <a:rPr lang="en-US" spc="-10" dirty="0">
                    <a:solidFill>
                      <a:schemeClr val="tx1"/>
                    </a:solidFill>
                  </a:rPr>
                  <a:t>near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 either</a:t>
                </a:r>
                <a:r>
                  <a:rPr lang="en-US" dirty="0">
                    <a:solidFill>
                      <a:schemeClr val="tx1"/>
                    </a:solidFill>
                  </a:rPr>
                  <a:t> </a:t>
                </a:r>
                <a:r>
                  <a:rPr lang="en-US" spc="-5" dirty="0">
                    <a:solidFill>
                      <a:schemeClr val="tx1"/>
                    </a:solidFill>
                  </a:rPr>
                  <a:t>increases</a:t>
                </a:r>
                <a:r>
                  <a:rPr lang="en-US" dirty="0">
                    <a:solidFill>
                      <a:schemeClr val="tx1"/>
                    </a:solidFill>
                  </a:rPr>
                  <a:t> </a:t>
                </a:r>
                <a:r>
                  <a:rPr lang="en-US" spc="-5" dirty="0">
                    <a:solidFill>
                      <a:schemeClr val="tx1"/>
                    </a:solidFill>
                  </a:rPr>
                  <a:t>to</a:t>
                </a:r>
                <a:r>
                  <a:rPr lang="en-US" spc="95" dirty="0">
                    <a:solidFill>
                      <a:schemeClr val="tx1"/>
                    </a:solidFill>
                  </a:rPr>
                  <a:t> </a:t>
                </a:r>
                <a:r>
                  <a:rPr lang="en-US" i="1" spc="-10" dirty="0">
                    <a:solidFill>
                      <a:schemeClr val="tx1"/>
                    </a:solidFill>
                  </a:rPr>
                  <a:t>A</a:t>
                </a:r>
                <a:r>
                  <a:rPr lang="en-US" i="1" spc="15" dirty="0">
                    <a:solidFill>
                      <a:schemeClr val="tx1"/>
                    </a:solidFill>
                  </a:rPr>
                  <a:t> </a:t>
                </a:r>
                <a:r>
                  <a:rPr lang="en-US" spc="-10" dirty="0">
                    <a:solidFill>
                      <a:schemeClr val="tx1"/>
                    </a:solidFill>
                  </a:rPr>
                  <a:t>o</a:t>
                </a:r>
                <a:r>
                  <a:rPr lang="en-US" spc="-5" dirty="0">
                    <a:solidFill>
                      <a:schemeClr val="tx1"/>
                    </a:solidFill>
                  </a:rPr>
                  <a:t>r</a:t>
                </a:r>
                <a:r>
                  <a:rPr lang="en-US" dirty="0">
                    <a:solidFill>
                      <a:schemeClr val="tx1"/>
                    </a:solidFill>
                  </a:rPr>
                  <a:t> </a:t>
                </a:r>
                <a:r>
                  <a:rPr lang="en-US" spc="-10" dirty="0">
                    <a:solidFill>
                      <a:schemeClr val="tx1"/>
                    </a:solidFill>
                  </a:rPr>
                  <a:t>decrease</a:t>
                </a:r>
                <a:r>
                  <a:rPr lang="en-US" spc="-5" dirty="0">
                    <a:solidFill>
                      <a:schemeClr val="tx1"/>
                    </a:solidFill>
                  </a:rPr>
                  <a:t>s</a:t>
                </a:r>
                <a:r>
                  <a:rPr lang="en-US" dirty="0">
                    <a:solidFill>
                      <a:schemeClr val="tx1"/>
                    </a:solidFill>
                  </a:rPr>
                  <a:t> </a:t>
                </a:r>
                <a:r>
                  <a:rPr lang="en-US" spc="-10" dirty="0">
                    <a:solidFill>
                      <a:schemeClr val="tx1"/>
                    </a:solidFill>
                  </a:rPr>
                  <a:t>t</a:t>
                </a:r>
                <a:r>
                  <a:rPr lang="en-US" spc="-5" dirty="0">
                    <a:solidFill>
                      <a:schemeClr val="tx1"/>
                    </a:solidFill>
                  </a:rPr>
                  <a:t>o </a:t>
                </a:r>
                <a:r>
                  <a:rPr lang="en-US" spc="20" dirty="0">
                    <a:solidFill>
                      <a:schemeClr val="tx1"/>
                    </a:solidFill>
                  </a:rPr>
                  <a:t>−∞</a:t>
                </a:r>
                <a:r>
                  <a:rPr lang="en-US" spc="-5" dirty="0">
                    <a:solidFill>
                      <a:schemeClr val="tx1"/>
                    </a:solidFill>
                  </a:rPr>
                  <a:t>.</a:t>
                </a:r>
                <a:r>
                  <a:rPr lang="en-US" dirty="0">
                    <a:solidFill>
                      <a:schemeClr val="tx1"/>
                    </a:solidFill>
                  </a:rPr>
                  <a:t> </a:t>
                </a:r>
                <a:r>
                  <a:rPr lang="en-US" spc="-10" dirty="0">
                    <a:solidFill>
                      <a:schemeClr val="tx1"/>
                    </a:solidFill>
                  </a:rPr>
                  <a:t>Thes</a:t>
                </a:r>
                <a:r>
                  <a:rPr lang="en-US" spc="-5" dirty="0">
                    <a:solidFill>
                      <a:schemeClr val="tx1"/>
                    </a:solidFill>
                  </a:rPr>
                  <a:t>e</a:t>
                </a:r>
                <a:r>
                  <a:rPr lang="en-US" dirty="0">
                    <a:solidFill>
                      <a:schemeClr val="tx1"/>
                    </a:solidFill>
                  </a:rPr>
                  <a:t> </a:t>
                </a:r>
                <a:r>
                  <a:rPr lang="en-US" spc="-10" dirty="0">
                    <a:solidFill>
                      <a:schemeClr val="tx1"/>
                    </a:solidFill>
                  </a:rPr>
                  <a:t>nonequilibrium</a:t>
                </a:r>
                <a:r>
                  <a:rPr lang="en-US" dirty="0">
                    <a:solidFill>
                      <a:schemeClr val="tx1"/>
                    </a:solidFill>
                  </a:rPr>
                  <a:t> </a:t>
                </a:r>
                <a:r>
                  <a:rPr lang="en-US" spc="-10" dirty="0">
                    <a:solidFill>
                      <a:schemeClr val="tx1"/>
                    </a:solidFill>
                  </a:rPr>
                  <a:t>solution</a:t>
                </a:r>
                <a:r>
                  <a:rPr lang="en-US" spc="-5" dirty="0">
                    <a:solidFill>
                      <a:schemeClr val="tx1"/>
                    </a:solidFill>
                  </a:rPr>
                  <a:t>s </a:t>
                </a:r>
                <a:r>
                  <a:rPr lang="en-US" spc="-10" dirty="0">
                    <a:solidFill>
                      <a:schemeClr val="tx1"/>
                    </a:solidFill>
                  </a:rPr>
                  <a:t>deviate away</a:t>
                </a:r>
                <a:r>
                  <a:rPr lang="en-US" spc="-5" dirty="0">
                    <a:solidFill>
                      <a:schemeClr val="tx1"/>
                    </a:solidFill>
                  </a:rPr>
                  <a:t> from the unstable</a:t>
                </a:r>
                <a:r>
                  <a:rPr lang="en-US" dirty="0">
                    <a:solidFill>
                      <a:schemeClr val="tx1"/>
                    </a:solidFill>
                  </a:rPr>
                  <a:t> </a:t>
                </a:r>
                <a:r>
                  <a:rPr lang="en-US" spc="-5" dirty="0">
                    <a:solidFill>
                      <a:schemeClr val="tx1"/>
                    </a:solidFill>
                  </a:rPr>
                  <a:t>equilibrium</a:t>
                </a:r>
                <a:r>
                  <a:rPr lang="en-US" dirty="0">
                    <a:solidFill>
                      <a:schemeClr val="tx1"/>
                    </a:solidFill>
                  </a:rPr>
                  <a:t> </a:t>
                </a:r>
                <a:r>
                  <a:rPr lang="en-US" spc="-5" dirty="0">
                    <a:solidFill>
                      <a:schemeClr val="tx1"/>
                    </a:solidFill>
                  </a:rPr>
                  <a:t>solution </a:t>
                </a:r>
                <a:r>
                  <a:rPr lang="en-US" spc="-10" dirty="0">
                    <a:solidFill>
                      <a:schemeClr val="tx1"/>
                    </a:solidFill>
                  </a:rPr>
                  <a:t>a</a:t>
                </a:r>
                <a:r>
                  <a:rPr lang="en-US" spc="-5" dirty="0">
                    <a:solidFill>
                      <a:schemeClr val="tx1"/>
                    </a:solidFill>
                  </a:rPr>
                  <a:t>s time </a:t>
                </a:r>
                <a:r>
                  <a:rPr lang="en-US" spc="-15" dirty="0">
                    <a:solidFill>
                      <a:schemeClr val="tx1"/>
                    </a:solidFill>
                  </a:rPr>
                  <a:t>m</a:t>
                </a:r>
                <a:r>
                  <a:rPr lang="en-US" spc="-5" dirty="0">
                    <a:solidFill>
                      <a:schemeClr val="tx1"/>
                    </a:solidFill>
                  </a:rPr>
                  <a:t>oves</a:t>
                </a:r>
                <a:r>
                  <a:rPr lang="en-US" dirty="0">
                    <a:solidFill>
                      <a:schemeClr val="tx1"/>
                    </a:solidFill>
                  </a:rPr>
                  <a:t> </a:t>
                </a:r>
                <a:r>
                  <a:rPr lang="en-US" spc="-5" dirty="0">
                    <a:solidFill>
                      <a:schemeClr val="tx1"/>
                    </a:solidFill>
                  </a:rPr>
                  <a:t>forward.</a:t>
                </a:r>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677" t="-976"/>
                </a:stretch>
              </a:blipFill>
            </p:spPr>
            <p:txBody>
              <a:bodyPr/>
              <a:lstStyle/>
              <a:p>
                <a:r>
                  <a:rPr lang="en-US">
                    <a:noFill/>
                  </a:rPr>
                  <a:t> </a:t>
                </a:r>
              </a:p>
            </p:txBody>
          </p:sp>
        </mc:Fallback>
      </mc:AlternateContent>
    </p:spTree>
    <p:extLst>
      <p:ext uri="{BB962C8B-B14F-4D97-AF65-F5344CB8AC3E}">
        <p14:creationId xmlns:p14="http://schemas.microsoft.com/office/powerpoint/2010/main" val="3009454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(5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d</a:t>
                </a:r>
                <a:r>
                  <a:rPr lang="en-US" spc="-5" dirty="0">
                    <a:solidFill>
                      <a:schemeClr val="tx1"/>
                    </a:solidFill>
                    <a:latin typeface="Times New Roman"/>
                    <a:cs typeface="Times New Roman"/>
                  </a:rPr>
                  <a:t>ifferential equation</a:t>
                </a:r>
                <a:r>
                  <a:rPr lang="en-US" dirty="0">
                    <a:solidFill>
                      <a:schemeClr val="tx1"/>
                    </a:solidFill>
                    <a:latin typeface="Times New Roman"/>
                    <a:cs typeface="Times New Roman"/>
                  </a:rPr>
                  <a:t> </a:t>
                </a:r>
                <a:r>
                  <a:rPr lang="en-US" spc="-5" dirty="0">
                    <a:solidFill>
                      <a:schemeClr val="tx1"/>
                    </a:solidFill>
                    <a:latin typeface="Times New Roman"/>
                    <a:cs typeface="Times New Roman"/>
                  </a:rPr>
                  <a:t>is called </a:t>
                </a:r>
                <a:r>
                  <a:rPr lang="en-US" b="1" i="1" spc="-10" dirty="0">
                    <a:solidFill>
                      <a:schemeClr val="tx1"/>
                    </a:solidFill>
                    <a:latin typeface="Times New Roman"/>
                    <a:cs typeface="Times New Roman"/>
                  </a:rPr>
                  <a:t>separabl</a:t>
                </a:r>
                <a:r>
                  <a:rPr lang="en-US" b="1" i="1" spc="-5" dirty="0">
                    <a:solidFill>
                      <a:schemeClr val="tx1"/>
                    </a:solidFill>
                    <a:latin typeface="Times New Roman"/>
                    <a:cs typeface="Times New Roman"/>
                  </a:rPr>
                  <a:t>e</a:t>
                </a:r>
                <a:r>
                  <a:rPr lang="en-US" b="1" dirty="0">
                    <a:solidFill>
                      <a:schemeClr val="tx1"/>
                    </a:solidFill>
                    <a:latin typeface="Times New Roman"/>
                    <a:cs typeface="Times New Roman"/>
                  </a:rPr>
                  <a:t> </a:t>
                </a:r>
                <a:r>
                  <a:rPr lang="en-US" spc="-5" dirty="0">
                    <a:solidFill>
                      <a:schemeClr val="tx1"/>
                    </a:solidFill>
                    <a:latin typeface="Times New Roman"/>
                    <a:cs typeface="Times New Roman"/>
                  </a:rPr>
                  <a:t>if it can be written in the form</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rPr>
                            <m:t>𝑑𝑦</m:t>
                          </m:r>
                        </m:num>
                        <m:den>
                          <m:r>
                            <a:rPr lang="en-US" i="1" smtClean="0">
                              <a:solidFill>
                                <a:schemeClr val="tx1"/>
                              </a:solidFill>
                              <a:latin typeface="Cambria Math" panose="02040503050406030204" pitchFamily="18" charset="0"/>
                            </a:rPr>
                            <m:t>𝑑𝑥</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e>
                      </m:d>
                    </m:oMath>
                  </m:oMathPara>
                </a14:m>
                <a:endParaRPr lang="en-US" dirty="0">
                  <a:solidFill>
                    <a:schemeClr val="tx1"/>
                  </a:solidFill>
                </a:endParaRPr>
              </a:p>
              <a:p>
                <a:pPr marL="0" marR="5080" indent="0" algn="just">
                  <a:lnSpc>
                    <a:spcPct val="100000"/>
                  </a:lnSpc>
                  <a:buNone/>
                </a:pPr>
                <a:r>
                  <a:rPr lang="en-US" dirty="0">
                    <a:solidFill>
                      <a:schemeClr val="tx1"/>
                    </a:solidFill>
                  </a:rPr>
                  <a:t>For example,</a:t>
                </a:r>
              </a:p>
              <a:p>
                <a:pPr marL="12700">
                  <a:lnSpc>
                    <a:spcPct val="100000"/>
                  </a:lnSpc>
                </a:pPr>
                <a14:m>
                  <m:oMath xmlns:m="http://schemas.openxmlformats.org/officeDocument/2006/math">
                    <m:f>
                      <m:fPr>
                        <m:ctrlPr>
                          <a:rPr lang="en-US" i="1" spc="-25" smtClean="0">
                            <a:solidFill>
                              <a:schemeClr val="tx1"/>
                            </a:solidFill>
                            <a:latin typeface="Cambria Math" panose="02040503050406030204" pitchFamily="18" charset="0"/>
                            <a:cs typeface="Lucida Sans Unicode"/>
                          </a:rPr>
                        </m:ctrlPr>
                      </m:fPr>
                      <m:num>
                        <m:r>
                          <a:rPr lang="en-US" i="1" spc="-25" smtClean="0">
                            <a:solidFill>
                              <a:schemeClr val="tx1"/>
                            </a:solidFill>
                            <a:latin typeface="Cambria Math" panose="02040503050406030204" pitchFamily="18" charset="0"/>
                            <a:cs typeface="Lucida Sans Unicode"/>
                          </a:rPr>
                          <m:t>𝑑𝑦</m:t>
                        </m:r>
                      </m:num>
                      <m:den>
                        <m:r>
                          <a:rPr lang="en-US" i="1" spc="-25" smtClean="0">
                            <a:solidFill>
                              <a:schemeClr val="tx1"/>
                            </a:solidFill>
                            <a:latin typeface="Cambria Math" panose="02040503050406030204" pitchFamily="18" charset="0"/>
                            <a:cs typeface="Lucida Sans Unicode"/>
                          </a:rPr>
                          <m:t>𝑑𝑥</m:t>
                        </m:r>
                      </m:den>
                    </m:f>
                    <m:r>
                      <a:rPr lang="en-US" b="0" i="1" spc="-25" smtClean="0">
                        <a:solidFill>
                          <a:schemeClr val="tx1"/>
                        </a:solidFill>
                        <a:latin typeface="Cambria Math" panose="02040503050406030204" pitchFamily="18" charset="0"/>
                        <a:cs typeface="Lucida Sans Unicode"/>
                      </a:rPr>
                      <m:t> </m:t>
                    </m:r>
                  </m:oMath>
                </a14:m>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5" dirty="0">
                    <a:solidFill>
                      <a:schemeClr val="tx1"/>
                    </a:solidFill>
                    <a:latin typeface="Times New Roman"/>
                    <a:cs typeface="Times New Roman"/>
                  </a:rPr>
                  <a:t>y</a:t>
                </a:r>
                <a:r>
                  <a:rPr lang="en-US" i="1" spc="-35" dirty="0">
                    <a:solidFill>
                      <a:schemeClr val="tx1"/>
                    </a:solidFill>
                    <a:latin typeface="Times New Roman"/>
                    <a:cs typeface="Times New Roman"/>
                  </a:rPr>
                  <a:t> </a:t>
                </a:r>
                <a:r>
                  <a:rPr lang="en-US" spc="-5" dirty="0">
                    <a:solidFill>
                      <a:schemeClr val="tx1"/>
                    </a:solidFill>
                    <a:latin typeface="Times New Roman"/>
                    <a:cs typeface="Times New Roman"/>
                  </a:rPr>
                  <a:t>sin</a:t>
                </a:r>
                <a:r>
                  <a:rPr lang="en-US" spc="-60"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8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114" dirty="0">
                    <a:solidFill>
                      <a:schemeClr val="tx1"/>
                    </a:solidFill>
                    <a:latin typeface="Times New Roman"/>
                    <a:cs typeface="Times New Roman"/>
                  </a:rPr>
                  <a:t> </a:t>
                </a:r>
                <a14:m>
                  <m:oMath xmlns:m="http://schemas.openxmlformats.org/officeDocument/2006/math">
                    <m:f>
                      <m:fPr>
                        <m:ctrlPr>
                          <a:rPr lang="en-US" i="1" spc="-25">
                            <a:solidFill>
                              <a:schemeClr val="tx1"/>
                            </a:solidFill>
                            <a:latin typeface="Cambria Math" panose="02040503050406030204" pitchFamily="18" charset="0"/>
                            <a:cs typeface="Lucida Sans Unicode"/>
                          </a:rPr>
                        </m:ctrlPr>
                      </m:fPr>
                      <m:num>
                        <m:r>
                          <a:rPr lang="en-US" i="1" spc="-25">
                            <a:solidFill>
                              <a:schemeClr val="tx1"/>
                            </a:solidFill>
                            <a:latin typeface="Cambria Math" panose="02040503050406030204" pitchFamily="18" charset="0"/>
                            <a:cs typeface="Lucida Sans Unicode"/>
                          </a:rPr>
                          <m:t>𝑑𝑦</m:t>
                        </m:r>
                      </m:num>
                      <m:den>
                        <m:r>
                          <a:rPr lang="en-US" i="1" spc="-25">
                            <a:solidFill>
                              <a:schemeClr val="tx1"/>
                            </a:solidFill>
                            <a:latin typeface="Cambria Math" panose="02040503050406030204" pitchFamily="18" charset="0"/>
                            <a:cs typeface="Lucida Sans Unicode"/>
                          </a:rPr>
                          <m:t>𝑑𝑥</m:t>
                        </m:r>
                      </m:den>
                    </m:f>
                    <m:r>
                      <a:rPr lang="en-US" i="1" spc="-25">
                        <a:solidFill>
                          <a:schemeClr val="tx1"/>
                        </a:solidFill>
                        <a:latin typeface="Cambria Math" panose="02040503050406030204" pitchFamily="18" charset="0"/>
                        <a:cs typeface="Lucida Sans Unicode"/>
                      </a:rPr>
                      <m:t> </m:t>
                    </m:r>
                  </m:oMath>
                </a14:m>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70" dirty="0">
                    <a:solidFill>
                      <a:schemeClr val="tx1"/>
                    </a:solidFill>
                    <a:latin typeface="Lucida Sans Unicode"/>
                    <a:cs typeface="Lucida Sans Unicode"/>
                  </a:rPr>
                  <a:t> </a:t>
                </a:r>
                <a:r>
                  <a:rPr lang="en-US" i="1" spc="100" dirty="0" err="1">
                    <a:solidFill>
                      <a:schemeClr val="tx1"/>
                    </a:solidFill>
                    <a:latin typeface="Times New Roman"/>
                    <a:cs typeface="Times New Roman"/>
                  </a:rPr>
                  <a:t>x</a:t>
                </a:r>
                <a:r>
                  <a:rPr lang="en-US" i="1" spc="-5" dirty="0" err="1">
                    <a:solidFill>
                      <a:schemeClr val="tx1"/>
                    </a:solidFill>
                    <a:latin typeface="Times New Roman"/>
                    <a:cs typeface="Times New Roman"/>
                  </a:rPr>
                  <a:t>y</a:t>
                </a:r>
                <a:r>
                  <a:rPr lang="en-US" i="1" spc="50" dirty="0">
                    <a:solidFill>
                      <a:schemeClr val="tx1"/>
                    </a:solidFill>
                    <a:latin typeface="Times New Roman"/>
                    <a:cs typeface="Times New Roman"/>
                  </a:rPr>
                  <a:t> </a:t>
                </a:r>
                <a:r>
                  <a:rPr lang="en-US" spc="-10" dirty="0">
                    <a:solidFill>
                      <a:schemeClr val="tx1"/>
                    </a:solidFill>
                    <a:latin typeface="Times New Roman"/>
                    <a:cs typeface="Times New Roman"/>
                  </a:rPr>
                  <a:t>ar</a:t>
                </a:r>
                <a:r>
                  <a:rPr lang="en-US" spc="-5" dirty="0">
                    <a:solidFill>
                      <a:schemeClr val="tx1"/>
                    </a:solidFill>
                    <a:latin typeface="Times New Roman"/>
                    <a:cs typeface="Times New Roman"/>
                  </a:rPr>
                  <a:t>e s</a:t>
                </a:r>
                <a:r>
                  <a:rPr lang="en-US" spc="-10" dirty="0">
                    <a:solidFill>
                      <a:schemeClr val="tx1"/>
                    </a:solidFill>
                    <a:latin typeface="Times New Roman"/>
                    <a:cs typeface="Times New Roman"/>
                  </a:rPr>
                  <a:t>eparable.</a:t>
                </a:r>
                <a:endParaRPr lang="en-US" dirty="0">
                  <a:solidFill>
                    <a:schemeClr val="tx1"/>
                  </a:solidFill>
                  <a:latin typeface="Times New Roman"/>
                  <a:cs typeface="Times New Roman"/>
                </a:endParaRPr>
              </a:p>
              <a:p>
                <a:pPr marL="12700">
                  <a:lnSpc>
                    <a:spcPct val="100000"/>
                  </a:lnSpc>
                  <a:spcBef>
                    <a:spcPts val="1505"/>
                  </a:spcBef>
                </a:pPr>
                <a14:m>
                  <m:oMath xmlns:m="http://schemas.openxmlformats.org/officeDocument/2006/math">
                    <m:f>
                      <m:fPr>
                        <m:ctrlPr>
                          <a:rPr lang="en-US" i="1" spc="-25">
                            <a:solidFill>
                              <a:schemeClr val="tx1"/>
                            </a:solidFill>
                            <a:latin typeface="Cambria Math" panose="02040503050406030204" pitchFamily="18" charset="0"/>
                            <a:cs typeface="Lucida Sans Unicode"/>
                          </a:rPr>
                        </m:ctrlPr>
                      </m:fPr>
                      <m:num>
                        <m:r>
                          <a:rPr lang="en-US" i="1" spc="-25">
                            <a:solidFill>
                              <a:schemeClr val="tx1"/>
                            </a:solidFill>
                            <a:latin typeface="Cambria Math" panose="02040503050406030204" pitchFamily="18" charset="0"/>
                            <a:cs typeface="Lucida Sans Unicode"/>
                          </a:rPr>
                          <m:t>𝑑𝑦</m:t>
                        </m:r>
                      </m:num>
                      <m:den>
                        <m:r>
                          <a:rPr lang="en-US" i="1" spc="-25">
                            <a:solidFill>
                              <a:schemeClr val="tx1"/>
                            </a:solidFill>
                            <a:latin typeface="Cambria Math" panose="02040503050406030204" pitchFamily="18" charset="0"/>
                            <a:cs typeface="Lucida Sans Unicode"/>
                          </a:rPr>
                          <m:t>𝑑𝑥</m:t>
                        </m:r>
                      </m:den>
                    </m:f>
                    <m:r>
                      <a:rPr lang="en-US" i="1" spc="-25">
                        <a:solidFill>
                          <a:schemeClr val="tx1"/>
                        </a:solidFill>
                        <a:latin typeface="Cambria Math" panose="02040503050406030204" pitchFamily="18" charset="0"/>
                        <a:cs typeface="Lucida Sans Unicode"/>
                      </a:rPr>
                      <m:t> </m:t>
                    </m:r>
                  </m:oMath>
                </a14:m>
                <a:r>
                  <a:rPr lang="en-US" spc="-25" dirty="0">
                    <a:solidFill>
                      <a:schemeClr val="tx1"/>
                    </a:solidFill>
                    <a:latin typeface="Lucida Sans Unicode"/>
                    <a:cs typeface="Lucida Sans Unicode"/>
                  </a:rPr>
                  <a:t>=</a:t>
                </a:r>
                <a:r>
                  <a:rPr lang="en-US" spc="-15" dirty="0">
                    <a:solidFill>
                      <a:schemeClr val="tx1"/>
                    </a:solidFill>
                    <a:latin typeface="Lucida Sans Unicode"/>
                    <a:cs typeface="Lucida Sans Unicode"/>
                  </a:rPr>
                  <a:t> </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35" dirty="0">
                    <a:solidFill>
                      <a:schemeClr val="tx1"/>
                    </a:solidFill>
                    <a:latin typeface="Lucida Sans Unicode"/>
                    <a:cs typeface="Lucida Sans Unicode"/>
                  </a:rPr>
                  <a:t> </a:t>
                </a:r>
                <a:r>
                  <a:rPr lang="en-US" i="1" spc="-5" dirty="0">
                    <a:solidFill>
                      <a:schemeClr val="tx1"/>
                    </a:solidFill>
                    <a:latin typeface="Times New Roman"/>
                    <a:cs typeface="Times New Roman"/>
                  </a:rPr>
                  <a:t>y</a:t>
                </a:r>
                <a:r>
                  <a:rPr lang="en-US" i="1"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no</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separabl</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becaus</a:t>
                </a:r>
                <a:r>
                  <a:rPr lang="en-US" spc="-5" dirty="0">
                    <a:solidFill>
                      <a:schemeClr val="tx1"/>
                    </a:solidFill>
                    <a:latin typeface="Times New Roman"/>
                    <a:cs typeface="Times New Roman"/>
                  </a:rPr>
                  <a:t>e</a:t>
                </a:r>
                <a:r>
                  <a:rPr lang="en-US" spc="25" dirty="0">
                    <a:solidFill>
                      <a:schemeClr val="tx1"/>
                    </a:solidFill>
                    <a:latin typeface="Times New Roman"/>
                    <a:cs typeface="Times New Roman"/>
                  </a:rPr>
                  <a:t> </a:t>
                </a:r>
                <a:r>
                  <a:rPr lang="en-US" i="1" spc="-5" dirty="0">
                    <a:solidFill>
                      <a:schemeClr val="tx1"/>
                    </a:solidFill>
                    <a:latin typeface="Times New Roman"/>
                    <a:cs typeface="Times New Roman"/>
                  </a:rPr>
                  <a:t>x</a:t>
                </a:r>
                <a:r>
                  <a:rPr lang="en-US" i="1" spc="6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35" dirty="0">
                    <a:solidFill>
                      <a:schemeClr val="tx1"/>
                    </a:solidFill>
                    <a:latin typeface="Lucida Sans Unicode"/>
                    <a:cs typeface="Lucida Sans Unicode"/>
                  </a:rPr>
                  <a:t> </a:t>
                </a:r>
                <a:r>
                  <a:rPr lang="en-US" i="1" spc="-5" dirty="0">
                    <a:solidFill>
                      <a:schemeClr val="tx1"/>
                    </a:solidFill>
                    <a:latin typeface="Times New Roman"/>
                    <a:cs typeface="Times New Roman"/>
                  </a:rPr>
                  <a:t>y</a:t>
                </a:r>
                <a:r>
                  <a:rPr lang="en-US" i="1" spc="5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no</a:t>
                </a:r>
                <a:r>
                  <a:rPr lang="en-US" spc="-5" dirty="0">
                    <a:solidFill>
                      <a:schemeClr val="tx1"/>
                    </a:solidFill>
                    <a:latin typeface="Times New Roman"/>
                    <a:cs typeface="Times New Roman"/>
                  </a:rPr>
                  <a:t>t a </a:t>
                </a:r>
                <a:r>
                  <a:rPr lang="en-US" i="1" spc="-10" dirty="0">
                    <a:solidFill>
                      <a:schemeClr val="tx1"/>
                    </a:solidFill>
                    <a:latin typeface="Times New Roman"/>
                    <a:cs typeface="Times New Roman"/>
                  </a:rPr>
                  <a:t>produc</a:t>
                </a:r>
                <a:r>
                  <a:rPr lang="en-US" i="1" spc="-5" dirty="0">
                    <a:solidFill>
                      <a:schemeClr val="tx1"/>
                    </a:solidFill>
                    <a:latin typeface="Times New Roman"/>
                    <a:cs typeface="Times New Roman"/>
                  </a:rPr>
                  <a:t>t</a:t>
                </a:r>
                <a:r>
                  <a:rPr lang="en-US" i="1" dirty="0">
                    <a:solidFill>
                      <a:schemeClr val="tx1"/>
                    </a:solidFill>
                    <a:latin typeface="Times New Roman"/>
                    <a:cs typeface="Times New Roman"/>
                  </a:rPr>
                  <a:t> </a:t>
                </a:r>
                <a:r>
                  <a:rPr lang="en-US" i="1" spc="-5" dirty="0">
                    <a:solidFill>
                      <a:schemeClr val="tx1"/>
                    </a:solidFill>
                    <a:latin typeface="Times New Roman"/>
                    <a:cs typeface="Times New Roman"/>
                  </a:rPr>
                  <a:t>f</a:t>
                </a:r>
                <a:r>
                  <a:rPr lang="en-US" i="1" spc="-45" dirty="0">
                    <a:solidFill>
                      <a:schemeClr val="tx1"/>
                    </a:solidFill>
                    <a:latin typeface="Times New Roman"/>
                    <a:cs typeface="Times New Roman"/>
                  </a:rPr>
                  <a:t> </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10" dirty="0">
                    <a:solidFill>
                      <a:schemeClr val="tx1"/>
                    </a:solidFill>
                    <a:latin typeface="Times New Roman"/>
                    <a:cs typeface="Times New Roman"/>
                  </a:rPr>
                  <a:t>)</a:t>
                </a:r>
                <a:r>
                  <a:rPr lang="en-US" i="1" spc="25" dirty="0">
                    <a:solidFill>
                      <a:schemeClr val="tx1"/>
                    </a:solidFill>
                    <a:latin typeface="Times New Roman"/>
                    <a:cs typeface="Times New Roman"/>
                  </a:rPr>
                  <a:t>g</a:t>
                </a:r>
                <a:r>
                  <a:rPr lang="en-US" spc="50" dirty="0">
                    <a:solidFill>
                      <a:schemeClr val="tx1"/>
                    </a:solidFill>
                    <a:latin typeface="Times New Roman"/>
                    <a:cs typeface="Times New Roman"/>
                  </a:rPr>
                  <a:t>(</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3396796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9.4 The Logistic </a:t>
            </a:r>
            <a:r>
              <a:rPr lang="en-US" sz="3100" dirty="0"/>
              <a:t>Equation </a:t>
            </a:r>
            <a:r>
              <a:rPr lang="en-US" sz="3100" dirty="0" smtClean="0"/>
              <a:t>(5 </a:t>
            </a:r>
            <a:r>
              <a:rPr lang="en-US" sz="3100" dirty="0"/>
              <a:t>of 11)</a:t>
            </a: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10" dirty="0">
                    <a:solidFill>
                      <a:schemeClr val="tx1"/>
                    </a:solidFill>
                  </a:rPr>
                  <a:t>Havin</a:t>
                </a:r>
                <a:r>
                  <a:rPr lang="en-US" spc="-5" dirty="0">
                    <a:solidFill>
                      <a:schemeClr val="tx1"/>
                    </a:solidFill>
                  </a:rPr>
                  <a:t>g</a:t>
                </a:r>
                <a:r>
                  <a:rPr lang="en-US" spc="15" dirty="0">
                    <a:solidFill>
                      <a:schemeClr val="tx1"/>
                    </a:solidFill>
                  </a:rPr>
                  <a:t> </a:t>
                </a:r>
                <a:r>
                  <a:rPr lang="en-US" spc="-10" dirty="0">
                    <a:solidFill>
                      <a:schemeClr val="tx1"/>
                    </a:solidFill>
                  </a:rPr>
                  <a:t>describe</a:t>
                </a:r>
                <a:r>
                  <a:rPr lang="en-US" spc="-5" dirty="0">
                    <a:solidFill>
                      <a:schemeClr val="tx1"/>
                    </a:solidFill>
                  </a:rPr>
                  <a:t>d</a:t>
                </a:r>
                <a:r>
                  <a:rPr lang="en-US" spc="10" dirty="0">
                    <a:solidFill>
                      <a:schemeClr val="tx1"/>
                    </a:solidFill>
                  </a:rPr>
                  <a:t> </a:t>
                </a:r>
                <a:r>
                  <a:rPr lang="en-US" spc="-10" dirty="0">
                    <a:solidFill>
                      <a:schemeClr val="tx1"/>
                    </a:solidFill>
                  </a:rPr>
                  <a:t>th</a:t>
                </a:r>
                <a:r>
                  <a:rPr lang="en-US" spc="-5" dirty="0">
                    <a:solidFill>
                      <a:schemeClr val="tx1"/>
                    </a:solidFill>
                  </a:rPr>
                  <a:t>e</a:t>
                </a:r>
                <a:r>
                  <a:rPr lang="en-US" spc="10" dirty="0">
                    <a:solidFill>
                      <a:schemeClr val="tx1"/>
                    </a:solidFill>
                  </a:rPr>
                  <a:t> </a:t>
                </a:r>
                <a:r>
                  <a:rPr lang="en-US" spc="-5" dirty="0">
                    <a:solidFill>
                      <a:schemeClr val="tx1"/>
                    </a:solidFill>
                  </a:rPr>
                  <a:t>s</a:t>
                </a:r>
                <a:r>
                  <a:rPr lang="en-US" spc="-10" dirty="0">
                    <a:solidFill>
                      <a:schemeClr val="tx1"/>
                    </a:solidFill>
                  </a:rPr>
                  <a:t>olution</a:t>
                </a:r>
                <a:r>
                  <a:rPr lang="en-US" spc="-5" dirty="0">
                    <a:solidFill>
                      <a:schemeClr val="tx1"/>
                    </a:solidFill>
                  </a:rPr>
                  <a:t>s</a:t>
                </a:r>
                <a:r>
                  <a:rPr lang="en-US" spc="10" dirty="0">
                    <a:solidFill>
                      <a:schemeClr val="tx1"/>
                    </a:solidFill>
                  </a:rPr>
                  <a:t> </a:t>
                </a:r>
                <a:r>
                  <a:rPr lang="en-US" spc="-10" dirty="0">
                    <a:solidFill>
                      <a:schemeClr val="tx1"/>
                    </a:solidFill>
                  </a:rPr>
                  <a:t>qualitatively</a:t>
                </a:r>
                <a:r>
                  <a:rPr lang="en-US" spc="-5" dirty="0">
                    <a:solidFill>
                      <a:schemeClr val="tx1"/>
                    </a:solidFill>
                  </a:rPr>
                  <a:t>,</a:t>
                </a:r>
                <a:r>
                  <a:rPr lang="en-US" spc="10" dirty="0">
                    <a:solidFill>
                      <a:schemeClr val="tx1"/>
                    </a:solidFill>
                  </a:rPr>
                  <a:t> </a:t>
                </a:r>
                <a:r>
                  <a:rPr lang="en-US" spc="-10" dirty="0">
                    <a:solidFill>
                      <a:schemeClr val="tx1"/>
                    </a:solidFill>
                  </a:rPr>
                  <a:t>le</a:t>
                </a:r>
                <a:r>
                  <a:rPr lang="en-US" spc="-5" dirty="0">
                    <a:solidFill>
                      <a:schemeClr val="tx1"/>
                    </a:solidFill>
                  </a:rPr>
                  <a:t>t</a:t>
                </a:r>
                <a:r>
                  <a:rPr lang="en-US" spc="10" dirty="0">
                    <a:solidFill>
                      <a:schemeClr val="tx1"/>
                    </a:solidFill>
                  </a:rPr>
                  <a:t> </a:t>
                </a:r>
                <a:r>
                  <a:rPr lang="en-US" spc="-10" dirty="0">
                    <a:solidFill>
                      <a:schemeClr val="tx1"/>
                    </a:solidFill>
                  </a:rPr>
                  <a:t>u</a:t>
                </a:r>
                <a:r>
                  <a:rPr lang="en-US" spc="-5" dirty="0">
                    <a:solidFill>
                      <a:schemeClr val="tx1"/>
                    </a:solidFill>
                  </a:rPr>
                  <a:t>s</a:t>
                </a:r>
                <a:r>
                  <a:rPr lang="en-US" spc="10" dirty="0">
                    <a:solidFill>
                      <a:schemeClr val="tx1"/>
                    </a:solidFill>
                  </a:rPr>
                  <a:t> </a:t>
                </a:r>
                <a:r>
                  <a:rPr lang="en-US" spc="-10" dirty="0">
                    <a:solidFill>
                      <a:schemeClr val="tx1"/>
                    </a:solidFill>
                  </a:rPr>
                  <a:t>now</a:t>
                </a:r>
                <a:r>
                  <a:rPr lang="en-US" spc="10" dirty="0">
                    <a:solidFill>
                      <a:schemeClr val="tx1"/>
                    </a:solidFill>
                  </a:rPr>
                  <a:t> </a:t>
                </a:r>
                <a:r>
                  <a:rPr lang="en-US" spc="-10" dirty="0">
                    <a:solidFill>
                      <a:schemeClr val="tx1"/>
                    </a:solidFill>
                  </a:rPr>
                  <a:t>fin</a:t>
                </a:r>
                <a:r>
                  <a:rPr lang="en-US" spc="-5" dirty="0">
                    <a:solidFill>
                      <a:schemeClr val="tx1"/>
                    </a:solidFill>
                  </a:rPr>
                  <a:t>d</a:t>
                </a:r>
                <a:r>
                  <a:rPr lang="en-US" spc="10" dirty="0">
                    <a:solidFill>
                      <a:schemeClr val="tx1"/>
                    </a:solidFill>
                  </a:rPr>
                  <a:t> </a:t>
                </a:r>
                <a:r>
                  <a:rPr lang="en-US" spc="-10" dirty="0">
                    <a:solidFill>
                      <a:schemeClr val="tx1"/>
                    </a:solidFill>
                  </a:rPr>
                  <a:t>th</a:t>
                </a:r>
                <a:r>
                  <a:rPr lang="en-US" spc="-5" dirty="0">
                    <a:solidFill>
                      <a:schemeClr val="tx1"/>
                    </a:solidFill>
                  </a:rPr>
                  <a:t>e</a:t>
                </a:r>
                <a:r>
                  <a:rPr lang="en-US" spc="10" dirty="0">
                    <a:solidFill>
                      <a:schemeClr val="tx1"/>
                    </a:solidFill>
                  </a:rPr>
                  <a:t> </a:t>
                </a:r>
                <a:r>
                  <a:rPr lang="en-US" spc="-10" dirty="0">
                    <a:solidFill>
                      <a:schemeClr val="tx1"/>
                    </a:solidFill>
                  </a:rPr>
                  <a:t>nonequilibrium</a:t>
                </a:r>
                <a:r>
                  <a:rPr lang="en-US" spc="15" dirty="0">
                    <a:solidFill>
                      <a:schemeClr val="tx1"/>
                    </a:solidFill>
                  </a:rPr>
                  <a:t> </a:t>
                </a:r>
                <a:r>
                  <a:rPr lang="en-US" spc="-5" dirty="0">
                    <a:solidFill>
                      <a:schemeClr val="tx1"/>
                    </a:solidFill>
                  </a:rPr>
                  <a:t>s</a:t>
                </a:r>
                <a:r>
                  <a:rPr lang="en-US" spc="-10" dirty="0">
                    <a:solidFill>
                      <a:schemeClr val="tx1"/>
                    </a:solidFill>
                  </a:rPr>
                  <a:t>o</a:t>
                </a:r>
                <a:r>
                  <a:rPr lang="en-US" spc="-5" dirty="0">
                    <a:solidFill>
                      <a:schemeClr val="tx1"/>
                    </a:solidFill>
                  </a:rPr>
                  <a:t>lutions</a:t>
                </a:r>
                <a:r>
                  <a:rPr lang="en-US" spc="120" dirty="0">
                    <a:solidFill>
                      <a:schemeClr val="tx1"/>
                    </a:solidFill>
                  </a:rPr>
                  <a:t> </a:t>
                </a:r>
                <a:r>
                  <a:rPr lang="en-US" spc="-5" dirty="0">
                    <a:solidFill>
                      <a:schemeClr val="tx1"/>
                    </a:solidFill>
                  </a:rPr>
                  <a:t>explicitly</a:t>
                </a:r>
                <a:r>
                  <a:rPr lang="en-US" spc="120" dirty="0">
                    <a:solidFill>
                      <a:schemeClr val="tx1"/>
                    </a:solidFill>
                  </a:rPr>
                  <a:t> </a:t>
                </a:r>
                <a:r>
                  <a:rPr lang="en-US" spc="-5" dirty="0">
                    <a:solidFill>
                      <a:schemeClr val="tx1"/>
                    </a:solidFill>
                  </a:rPr>
                  <a:t>using</a:t>
                </a:r>
                <a:r>
                  <a:rPr lang="en-US" spc="120" dirty="0">
                    <a:solidFill>
                      <a:schemeClr val="tx1"/>
                    </a:solidFill>
                  </a:rPr>
                  <a:t> </a:t>
                </a:r>
                <a:r>
                  <a:rPr lang="en-US" spc="-5" dirty="0">
                    <a:solidFill>
                      <a:schemeClr val="tx1"/>
                    </a:solidFill>
                  </a:rPr>
                  <a:t>Separation</a:t>
                </a:r>
                <a:r>
                  <a:rPr lang="en-US" spc="120" dirty="0">
                    <a:solidFill>
                      <a:schemeClr val="tx1"/>
                    </a:solidFill>
                  </a:rPr>
                  <a:t> </a:t>
                </a:r>
                <a:r>
                  <a:rPr lang="en-US" spc="-10" dirty="0">
                    <a:solidFill>
                      <a:schemeClr val="tx1"/>
                    </a:solidFill>
                  </a:rPr>
                  <a:t>o</a:t>
                </a:r>
                <a:r>
                  <a:rPr lang="en-US" spc="-5" dirty="0">
                    <a:solidFill>
                      <a:schemeClr val="tx1"/>
                    </a:solidFill>
                  </a:rPr>
                  <a:t>f</a:t>
                </a:r>
                <a:r>
                  <a:rPr lang="en-US" spc="120" dirty="0">
                    <a:solidFill>
                      <a:schemeClr val="tx1"/>
                    </a:solidFill>
                  </a:rPr>
                  <a:t> </a:t>
                </a:r>
                <a:r>
                  <a:rPr lang="en-US" spc="-15" dirty="0">
                    <a:solidFill>
                      <a:schemeClr val="tx1"/>
                    </a:solidFill>
                  </a:rPr>
                  <a:t>V</a:t>
                </a:r>
                <a:r>
                  <a:rPr lang="en-US" spc="-5" dirty="0">
                    <a:solidFill>
                      <a:schemeClr val="tx1"/>
                    </a:solidFill>
                  </a:rPr>
                  <a:t>ariables.</a:t>
                </a:r>
                <a:r>
                  <a:rPr lang="en-US" spc="120" dirty="0">
                    <a:solidFill>
                      <a:schemeClr val="tx1"/>
                    </a:solidFill>
                  </a:rPr>
                  <a:t> </a:t>
                </a:r>
                <a:r>
                  <a:rPr lang="en-US" spc="-15" dirty="0">
                    <a:solidFill>
                      <a:schemeClr val="tx1"/>
                    </a:solidFill>
                  </a:rPr>
                  <a:t>A</a:t>
                </a:r>
                <a:r>
                  <a:rPr lang="en-US" spc="-5" dirty="0">
                    <a:solidFill>
                      <a:schemeClr val="tx1"/>
                    </a:solidFill>
                  </a:rPr>
                  <a:t>ssuming</a:t>
                </a:r>
                <a:r>
                  <a:rPr lang="en-US" spc="120" dirty="0">
                    <a:solidFill>
                      <a:schemeClr val="tx1"/>
                    </a:solidFill>
                  </a:rPr>
                  <a:t> </a:t>
                </a:r>
                <a:r>
                  <a:rPr lang="en-US" spc="-5" dirty="0">
                    <a:solidFill>
                      <a:schemeClr val="tx1"/>
                    </a:solidFill>
                  </a:rPr>
                  <a:t>that</a:t>
                </a:r>
                <a:r>
                  <a:rPr lang="en-US" dirty="0">
                    <a:solidFill>
                      <a:schemeClr val="tx1"/>
                    </a:solidFill>
                  </a:rPr>
                  <a:t> </a:t>
                </a:r>
                <a:r>
                  <a:rPr lang="en-US" i="1" spc="-5" dirty="0">
                    <a:solidFill>
                      <a:schemeClr val="tx1"/>
                    </a:solidFill>
                  </a:rPr>
                  <a:t>y</a:t>
                </a:r>
                <a:r>
                  <a:rPr lang="en-US" i="1" spc="75" dirty="0">
                    <a:solidFill>
                      <a:schemeClr val="tx1"/>
                    </a:solidFill>
                  </a:rPr>
                  <a:t> </a:t>
                </a:r>
                <a:r>
                  <a:rPr lang="en-US" spc="-20" dirty="0">
                    <a:solidFill>
                      <a:schemeClr val="tx1"/>
                    </a:solidFill>
                    <a:latin typeface="Cambria Math" panose="02040503050406030204" pitchFamily="18" charset="0"/>
                    <a:ea typeface="Cambria Math" panose="02040503050406030204" pitchFamily="18" charset="0"/>
                  </a:rPr>
                  <a:t>≠</a:t>
                </a:r>
                <a:r>
                  <a:rPr lang="en-US" spc="-40" dirty="0">
                    <a:solidFill>
                      <a:schemeClr val="tx1"/>
                    </a:solidFill>
                  </a:rPr>
                  <a:t> </a:t>
                </a:r>
                <a:r>
                  <a:rPr lang="en-US" spc="-5" dirty="0">
                    <a:solidFill>
                      <a:schemeClr val="tx1"/>
                    </a:solidFill>
                  </a:rPr>
                  <a:t>0</a:t>
                </a:r>
                <a:r>
                  <a:rPr lang="en-US" spc="120"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i="1" spc="-5" dirty="0">
                    <a:solidFill>
                      <a:schemeClr val="tx1"/>
                    </a:solidFill>
                  </a:rPr>
                  <a:t>y</a:t>
                </a:r>
                <a:r>
                  <a:rPr lang="en-US" i="1" spc="75" dirty="0">
                    <a:solidFill>
                      <a:schemeClr val="tx1"/>
                    </a:solidFill>
                  </a:rPr>
                  <a:t> </a:t>
                </a:r>
                <a:r>
                  <a:rPr lang="en-US" spc="-20" dirty="0">
                    <a:solidFill>
                      <a:schemeClr val="tx1"/>
                    </a:solidFill>
                    <a:latin typeface="Cambria Math" panose="02040503050406030204" pitchFamily="18" charset="0"/>
                    <a:ea typeface="Cambria Math" panose="02040503050406030204" pitchFamily="18" charset="0"/>
                  </a:rPr>
                  <a:t>≠</a:t>
                </a:r>
                <a:r>
                  <a:rPr lang="en-US" spc="55" dirty="0">
                    <a:solidFill>
                      <a:schemeClr val="tx1"/>
                    </a:solidFill>
                  </a:rPr>
                  <a:t> </a:t>
                </a:r>
                <a:r>
                  <a:rPr lang="en-US" i="1" dirty="0">
                    <a:solidFill>
                      <a:schemeClr val="tx1"/>
                    </a:solidFill>
                  </a:rPr>
                  <a:t>A</a:t>
                </a:r>
                <a:r>
                  <a:rPr lang="en-US" spc="-5" dirty="0">
                    <a:solidFill>
                      <a:schemeClr val="tx1"/>
                    </a:solidFill>
                  </a:rPr>
                  <a:t>,</a:t>
                </a:r>
                <a:r>
                  <a:rPr lang="en-US" spc="120"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have</a:t>
                </a:r>
                <a:endParaRPr lang="en-US" dirty="0">
                  <a:solidFill>
                    <a:schemeClr val="tx1"/>
                  </a:solidFill>
                </a:endParaRPr>
              </a:p>
              <a:p>
                <a:pPr marL="0" marR="5080" indent="0" algn="ctr">
                  <a:lnSpc>
                    <a:spcPct val="100000"/>
                  </a:lnSpc>
                  <a:buNone/>
                </a:pPr>
                <a14:m>
                  <m:oMathPara xmlns:m="http://schemas.openxmlformats.org/officeDocument/2006/math">
                    <m:oMathParaPr>
                      <m:jc m:val="centerGroup"/>
                    </m:oMathParaPr>
                    <m:oMath xmlns:m="http://schemas.openxmlformats.org/officeDocument/2006/math">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𝑑𝑦</m:t>
                          </m:r>
                        </m:num>
                        <m:den>
                          <m:r>
                            <a:rPr lang="en-US" i="1">
                              <a:solidFill>
                                <a:schemeClr val="tx1"/>
                              </a:solidFill>
                              <a:latin typeface="Cambria Math" panose="02040503050406030204" pitchFamily="18" charset="0"/>
                            </a:rPr>
                            <m:t>𝑑𝑡</m:t>
                          </m:r>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𝑘𝑦</m:t>
                      </m:r>
                      <m:r>
                        <a:rPr lang="en-US" i="1">
                          <a:solidFill>
                            <a:schemeClr val="tx1"/>
                          </a:solidFill>
                          <a:latin typeface="Cambria Math" panose="02040503050406030204" pitchFamily="18" charset="0"/>
                        </a:rPr>
                        <m:t>(1−</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𝑦</m:t>
                          </m:r>
                        </m:num>
                        <m:den>
                          <m:r>
                            <a:rPr lang="en-US" i="1">
                              <a:solidFill>
                                <a:schemeClr val="tx1"/>
                              </a:solidFill>
                              <a:latin typeface="Cambria Math" panose="02040503050406030204" pitchFamily="18" charset="0"/>
                            </a:rPr>
                            <m:t>𝐴</m:t>
                          </m:r>
                        </m:den>
                      </m:f>
                      <m:r>
                        <a:rPr lang="en-US" i="1">
                          <a:solidFill>
                            <a:schemeClr val="tx1"/>
                          </a:solidFill>
                          <a:latin typeface="Cambria Math" panose="02040503050406030204" pitchFamily="18" charset="0"/>
                        </a:rPr>
                        <m:t>)</m:t>
                      </m:r>
                    </m:oMath>
                  </m:oMathPara>
                </a14:m>
                <a:endParaRPr lang="en-US" dirty="0">
                  <a:solidFill>
                    <a:schemeClr val="tx1"/>
                  </a:solidFill>
                </a:endParaRPr>
              </a:p>
              <a:p>
                <a:pPr marL="0" marR="5080" indent="0" algn="ctr">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𝑑𝑦</m:t>
                          </m:r>
                        </m:num>
                        <m:den>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(1−</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𝑦</m:t>
                              </m:r>
                            </m:num>
                            <m:den>
                              <m:r>
                                <a:rPr lang="en-US" i="1">
                                  <a:solidFill>
                                    <a:schemeClr val="tx1"/>
                                  </a:solidFill>
                                  <a:latin typeface="Cambria Math" panose="02040503050406030204" pitchFamily="18" charset="0"/>
                                </a:rPr>
                                <m:t>𝐴</m:t>
                              </m:r>
                            </m:den>
                          </m:f>
                          <m:r>
                            <a:rPr lang="en-US" i="1">
                              <a:solidFill>
                                <a:schemeClr val="tx1"/>
                              </a:solidFill>
                              <a:latin typeface="Cambria Math" panose="02040503050406030204" pitchFamily="18" charset="0"/>
                            </a:rPr>
                            <m:t>)</m:t>
                          </m:r>
                          <m:r>
                            <m:rPr>
                              <m:nor/>
                            </m:rPr>
                            <a:rPr lang="en-US" dirty="0">
                              <a:solidFill>
                                <a:schemeClr val="tx1"/>
                              </a:solidFill>
                            </a:rPr>
                            <m:t> </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𝑘𝑑𝑡</m:t>
                      </m:r>
                    </m:oMath>
                  </m:oMathPara>
                </a14:m>
                <a:endParaRPr lang="en-US" dirty="0">
                  <a:solidFill>
                    <a:schemeClr val="tx1"/>
                  </a:solidFill>
                </a:endParaRPr>
              </a:p>
              <a:p>
                <a:pPr marL="0" marR="5080" indent="0" algn="ctr">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d>
                            <m:dPr>
                              <m:ctrlPr>
                                <a:rPr lang="en-US" i="1" smtClean="0">
                                  <a:solidFill>
                                    <a:schemeClr val="tx1"/>
                                  </a:solidFill>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𝑦</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den>
                              </m:f>
                            </m:e>
                          </m:d>
                          <m:r>
                            <a:rPr lang="en-US" b="0" i="1" smtClean="0">
                              <a:solidFill>
                                <a:schemeClr val="tx1"/>
                              </a:solidFill>
                              <a:latin typeface="Cambria Math" panose="02040503050406030204" pitchFamily="18" charset="0"/>
                            </a:rPr>
                            <m:t>𝑑𝑦</m:t>
                          </m:r>
                        </m:e>
                      </m:nary>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𝑘𝑑𝑡</m:t>
                          </m:r>
                        </m:e>
                      </m:nary>
                    </m:oMath>
                  </m:oMathPara>
                </a14:m>
                <a:endParaRPr lang="en-US" dirty="0">
                  <a:solidFill>
                    <a:schemeClr val="tx1"/>
                  </a:solidFill>
                </a:endParaRPr>
              </a:p>
              <a:p>
                <a:pPr marL="0" marR="5080" indent="0" algn="ctr">
                  <a:lnSpc>
                    <a:spcPct val="100000"/>
                  </a:lnSpc>
                  <a:buNone/>
                </a:pPr>
                <a:r>
                  <a:rPr lang="en-US" spc="-5" dirty="0">
                    <a:solidFill>
                      <a:schemeClr val="tx1"/>
                    </a:solidFill>
                    <a:latin typeface="Times New Roman"/>
                    <a:cs typeface="Times New Roman"/>
                  </a:rPr>
                  <a:t>ln</a:t>
                </a:r>
                <a:r>
                  <a:rPr lang="en-US" spc="-85" dirty="0">
                    <a:solidFill>
                      <a:schemeClr val="tx1"/>
                    </a:solidFill>
                    <a:latin typeface="Times New Roman"/>
                    <a:cs typeface="Times New Roman"/>
                  </a:rPr>
                  <a:t> </a:t>
                </a:r>
                <a:r>
                  <a:rPr lang="en-US" spc="-30" dirty="0">
                    <a:solidFill>
                      <a:schemeClr val="tx1"/>
                    </a:solidFill>
                    <a:latin typeface="Lucida Sans Unicode"/>
                    <a:cs typeface="Lucida Sans Unicode"/>
                  </a:rPr>
                  <a:t>|</a:t>
                </a:r>
                <a:r>
                  <a:rPr lang="en-US" i="1" spc="45" dirty="0">
                    <a:solidFill>
                      <a:schemeClr val="tx1"/>
                    </a:solidFill>
                    <a:latin typeface="Times New Roman"/>
                    <a:cs typeface="Times New Roman"/>
                  </a:rPr>
                  <a:t>y</a:t>
                </a:r>
                <a:r>
                  <a:rPr lang="en-US" spc="175" dirty="0">
                    <a:solidFill>
                      <a:schemeClr val="tx1"/>
                    </a:solidFill>
                    <a:latin typeface="Lucida Sans Unicode"/>
                    <a:cs typeface="Lucida Sans Unicode"/>
                  </a:rPr>
                  <a:t>|</a:t>
                </a:r>
                <a:r>
                  <a:rPr lang="en-US" spc="-80"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5" dirty="0">
                    <a:solidFill>
                      <a:schemeClr val="tx1"/>
                    </a:solidFill>
                    <a:latin typeface="Times New Roman"/>
                    <a:cs typeface="Times New Roman"/>
                  </a:rPr>
                  <a:t>ln</a:t>
                </a:r>
                <a:r>
                  <a:rPr lang="en-US" spc="-85" dirty="0">
                    <a:solidFill>
                      <a:schemeClr val="tx1"/>
                    </a:solidFill>
                    <a:latin typeface="Times New Roman"/>
                    <a:cs typeface="Times New Roman"/>
                  </a:rPr>
                  <a:t> </a:t>
                </a:r>
                <a:r>
                  <a:rPr lang="en-US" spc="-30" dirty="0">
                    <a:solidFill>
                      <a:schemeClr val="tx1"/>
                    </a:solidFill>
                    <a:latin typeface="Lucida Sans Unicode"/>
                    <a:cs typeface="Lucida Sans Unicode"/>
                  </a:rPr>
                  <a:t>|</a:t>
                </a:r>
                <a:r>
                  <a:rPr lang="en-US" i="1" spc="-5" dirty="0">
                    <a:solidFill>
                      <a:schemeClr val="tx1"/>
                    </a:solidFill>
                    <a:latin typeface="Times New Roman"/>
                    <a:cs typeface="Times New Roman"/>
                  </a:rPr>
                  <a:t>y</a:t>
                </a:r>
                <a:r>
                  <a:rPr lang="en-US" i="1" spc="2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i="1" dirty="0">
                    <a:solidFill>
                      <a:schemeClr val="tx1"/>
                    </a:solidFill>
                    <a:latin typeface="Times New Roman"/>
                    <a:cs typeface="Times New Roman"/>
                  </a:rPr>
                  <a:t>A</a:t>
                </a:r>
                <a:r>
                  <a:rPr lang="en-US" spc="235" dirty="0">
                    <a:solidFill>
                      <a:schemeClr val="tx1"/>
                    </a:solidFill>
                    <a:latin typeface="Lucida Sans Unicode"/>
                    <a:cs typeface="Lucida Sans Unicode"/>
                  </a:rPr>
                  <a:t>|</a:t>
                </a:r>
                <a:r>
                  <a:rPr lang="en-US" spc="-80"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i="1" spc="50" dirty="0" err="1">
                    <a:solidFill>
                      <a:schemeClr val="tx1"/>
                    </a:solidFill>
                    <a:latin typeface="Times New Roman"/>
                    <a:cs typeface="Times New Roman"/>
                  </a:rPr>
                  <a:t>k</a:t>
                </a:r>
                <a:r>
                  <a:rPr lang="en-US" i="1" spc="-5" dirty="0" err="1">
                    <a:solidFill>
                      <a:schemeClr val="tx1"/>
                    </a:solidFill>
                    <a:latin typeface="Times New Roman"/>
                    <a:cs typeface="Times New Roman"/>
                  </a:rPr>
                  <a:t>t</a:t>
                </a:r>
                <a:r>
                  <a:rPr lang="en-US" i="1" spc="6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00" dirty="0">
                    <a:solidFill>
                      <a:schemeClr val="tx1"/>
                    </a:solidFill>
                    <a:latin typeface="Lucida Sans Unicode"/>
                    <a:cs typeface="Lucida Sans Unicode"/>
                  </a:rPr>
                  <a:t> </a:t>
                </a:r>
                <a:r>
                  <a:rPr lang="en-US" i="1" spc="-10" dirty="0">
                    <a:solidFill>
                      <a:schemeClr val="tx1"/>
                    </a:solidFill>
                    <a:latin typeface="Times New Roman"/>
                    <a:cs typeface="Times New Roman"/>
                  </a:rPr>
                  <a:t>C</a:t>
                </a:r>
                <a:endParaRPr lang="en-US" dirty="0">
                  <a:solidFill>
                    <a:schemeClr val="tx1"/>
                  </a:solidFill>
                  <a:latin typeface="Times New Roman"/>
                  <a:cs typeface="Times New Roman"/>
                </a:endParaRPr>
              </a:p>
              <a:p>
                <a:pPr marL="0" marR="5080" indent="0">
                  <a:lnSpc>
                    <a:spcPct val="100000"/>
                  </a:lnSpc>
                  <a:buNone/>
                </a:pPr>
                <a:r>
                  <a:rPr lang="en-US" dirty="0">
                    <a:solidFill>
                      <a:schemeClr val="tx1"/>
                    </a:solidFill>
                  </a:rPr>
                  <a:t>Hence, we obtain </a:t>
                </a: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𝑦</m:t>
                        </m:r>
                      </m:num>
                      <m:den>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𝑘𝑡</m:t>
                        </m:r>
                      </m:sup>
                    </m:sSup>
                  </m:oMath>
                </a14:m>
                <a:r>
                  <a:rPr lang="en-US" dirty="0">
                    <a:solidFill>
                      <a:schemeClr val="tx1"/>
                    </a:solidFill>
                  </a:rPr>
                  <a:t> (3) </a:t>
                </a:r>
                <a:r>
                  <a:rPr lang="en-US" dirty="0"/>
                  <a:t>because B can be both positive and negative.</a:t>
                </a: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3425000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9.4 The Logistic </a:t>
            </a:r>
            <a:r>
              <a:rPr lang="en-US" sz="3100" dirty="0"/>
              <a:t>Equation </a:t>
            </a:r>
            <a:r>
              <a:rPr lang="en-US" sz="3100" dirty="0" smtClean="0"/>
              <a:t>(6 </a:t>
            </a:r>
            <a:r>
              <a:rPr lang="en-US" sz="3100" dirty="0"/>
              <a:t>of 11)</a:t>
            </a: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5" dirty="0">
                    <a:solidFill>
                      <a:schemeClr val="tx1"/>
                    </a:solidFill>
                    <a:latin typeface="Times New Roman"/>
                    <a:cs typeface="Times New Roman"/>
                  </a:rPr>
                  <a:t>For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 t</a:t>
                </a:r>
                <a:r>
                  <a:rPr lang="en-US" spc="-10" dirty="0">
                    <a:solidFill>
                      <a:schemeClr val="tx1"/>
                    </a:solidFill>
                    <a:latin typeface="Times New Roman"/>
                    <a:cs typeface="Times New Roman"/>
                  </a:rPr>
                  <a:t>hi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give</a:t>
                </a:r>
                <a:r>
                  <a:rPr lang="en-US" spc="-5" dirty="0">
                    <a:solidFill>
                      <a:schemeClr val="tx1"/>
                    </a:solidFill>
                    <a:latin typeface="Times New Roman"/>
                    <a:cs typeface="Times New Roman"/>
                  </a:rPr>
                  <a:t>s a </a:t>
                </a:r>
                <a:r>
                  <a:rPr lang="en-US" spc="-10" dirty="0">
                    <a:solidFill>
                      <a:schemeClr val="tx1"/>
                    </a:solidFill>
                    <a:latin typeface="Times New Roman"/>
                    <a:cs typeface="Times New Roman"/>
                  </a:rPr>
                  <a:t>usefu</a:t>
                </a:r>
                <a:r>
                  <a:rPr lang="en-US" spc="-5" dirty="0">
                    <a:solidFill>
                      <a:schemeClr val="tx1"/>
                    </a:solidFill>
                    <a:latin typeface="Times New Roman"/>
                    <a:cs typeface="Times New Roman"/>
                  </a:rPr>
                  <a:t>l r</a:t>
                </a:r>
                <a:r>
                  <a:rPr lang="en-US" spc="-10" dirty="0">
                    <a:solidFill>
                      <a:schemeClr val="tx1"/>
                    </a:solidFill>
                    <a:latin typeface="Times New Roman"/>
                    <a:cs typeface="Times New Roman"/>
                  </a:rPr>
                  <a:t>elatio</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betwee</a:t>
                </a:r>
                <a:r>
                  <a:rPr lang="en-US" spc="-5" dirty="0">
                    <a:solidFill>
                      <a:schemeClr val="tx1"/>
                    </a:solidFill>
                    <a:latin typeface="Times New Roman"/>
                    <a:cs typeface="Times New Roman"/>
                  </a:rPr>
                  <a:t>n</a:t>
                </a:r>
                <a:r>
                  <a:rPr lang="en-US" spc="75" dirty="0">
                    <a:solidFill>
                      <a:schemeClr val="tx1"/>
                    </a:solidFill>
                    <a:latin typeface="Times New Roman"/>
                    <a:cs typeface="Times New Roman"/>
                  </a:rPr>
                  <a:t> </a:t>
                </a:r>
                <a:r>
                  <a:rPr lang="en-US" i="1" spc="-10" dirty="0">
                    <a:solidFill>
                      <a:schemeClr val="tx1"/>
                    </a:solidFill>
                    <a:latin typeface="Times New Roman"/>
                    <a:cs typeface="Times New Roman"/>
                  </a:rPr>
                  <a:t>B</a:t>
                </a:r>
                <a:r>
                  <a:rPr lang="en-US" i="1" spc="6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i</a:t>
                </a:r>
                <a:r>
                  <a:rPr lang="en-US" spc="-10" dirty="0">
                    <a:solidFill>
                      <a:schemeClr val="tx1"/>
                    </a:solidFill>
                    <a:latin typeface="Times New Roman"/>
                    <a:cs typeface="Times New Roman"/>
                  </a:rPr>
                  <a:t>nitia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valu</a:t>
                </a:r>
                <a:r>
                  <a:rPr lang="en-US" spc="-5" dirty="0">
                    <a:solidFill>
                      <a:schemeClr val="tx1"/>
                    </a:solidFill>
                    <a:latin typeface="Times New Roman"/>
                    <a:cs typeface="Times New Roman"/>
                  </a:rPr>
                  <a:t>e</a:t>
                </a:r>
                <a:r>
                  <a:rPr lang="en-US" spc="65" dirty="0">
                    <a:solidFill>
                      <a:schemeClr val="tx1"/>
                    </a:solidFill>
                    <a:latin typeface="Times New Roman"/>
                    <a:cs typeface="Times New Roman"/>
                  </a:rPr>
                  <a:t> </a:t>
                </a:r>
                <a:r>
                  <a:rPr lang="en-US" i="1" spc="-15" dirty="0">
                    <a:solidFill>
                      <a:schemeClr val="tx1"/>
                    </a:solidFill>
                    <a:latin typeface="Times New Roman"/>
                    <a:cs typeface="Times New Roman"/>
                  </a:rPr>
                  <a:t>y</a:t>
                </a:r>
                <a:r>
                  <a:rPr lang="en-US" baseline="-25000" dirty="0">
                    <a:solidFill>
                      <a:schemeClr val="tx1"/>
                    </a:solidFill>
                    <a:latin typeface="Times New Roman"/>
                    <a:cs typeface="Times New Roman"/>
                  </a:rPr>
                  <a:t>0</a:t>
                </a:r>
                <a:r>
                  <a:rPr lang="en-US" baseline="-11111"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(0):</a:t>
                </a: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0</m:t>
                              </m:r>
                            </m:sub>
                          </m:sSub>
                        </m:num>
                        <m:den>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rPr>
                        <m:t> </m:t>
                      </m:r>
                      <m:r>
                        <a:rPr lang="en-US" b="0" i="0" smtClean="0">
                          <a:solidFill>
                            <a:schemeClr val="tx1"/>
                          </a:solidFill>
                          <a:latin typeface="Cambria Math" panose="02040503050406030204" pitchFamily="18" charset="0"/>
                        </a:rPr>
                        <m:t>(4)</m:t>
                      </m:r>
                    </m:oMath>
                  </m:oMathPara>
                </a14:m>
                <a:endParaRPr lang="en-US" dirty="0">
                  <a:solidFill>
                    <a:schemeClr val="tx1"/>
                  </a:solidFill>
                </a:endParaRPr>
              </a:p>
              <a:p>
                <a:pPr marL="0" indent="0">
                  <a:lnSpc>
                    <a:spcPct val="100000"/>
                  </a:lnSpc>
                  <a:buNone/>
                </a:pPr>
                <a:r>
                  <a:rPr lang="en-US" spc="-15" dirty="0">
                    <a:solidFill>
                      <a:schemeClr val="tx1"/>
                    </a:solidFill>
                    <a:latin typeface="Times New Roman"/>
                    <a:cs typeface="Times New Roman"/>
                  </a:rPr>
                  <a:t>T</a:t>
                </a:r>
                <a:r>
                  <a:rPr lang="en-US" spc="-5" dirty="0">
                    <a:solidFill>
                      <a:schemeClr val="tx1"/>
                    </a:solidFill>
                    <a:latin typeface="Times New Roman"/>
                    <a:cs typeface="Times New Roman"/>
                  </a:rPr>
                  <a:t>o </a:t>
                </a:r>
                <a:r>
                  <a:rPr lang="en-US" spc="-10" dirty="0">
                    <a:solidFill>
                      <a:schemeClr val="tx1"/>
                    </a:solidFill>
                    <a:latin typeface="Times New Roman"/>
                    <a:cs typeface="Times New Roman"/>
                  </a:rPr>
                  <a:t>solv</a:t>
                </a:r>
                <a:r>
                  <a:rPr lang="en-US" spc="-5" dirty="0">
                    <a:solidFill>
                      <a:schemeClr val="tx1"/>
                    </a:solidFill>
                    <a:latin typeface="Times New Roman"/>
                    <a:cs typeface="Times New Roman"/>
                  </a:rPr>
                  <a:t>e f</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r</a:t>
                </a:r>
                <a:r>
                  <a:rPr lang="en-US" spc="6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multipl</a:t>
                </a:r>
                <a:r>
                  <a:rPr lang="en-US" spc="-5" dirty="0">
                    <a:solidFill>
                      <a:schemeClr val="tx1"/>
                    </a:solidFill>
                    <a:latin typeface="Times New Roman"/>
                    <a:cs typeface="Times New Roman"/>
                  </a:rPr>
                  <a:t>y </a:t>
                </a:r>
                <a:r>
                  <a:rPr lang="en-US" spc="-10" dirty="0">
                    <a:solidFill>
                      <a:schemeClr val="tx1"/>
                    </a:solidFill>
                    <a:latin typeface="Times New Roman"/>
                    <a:cs typeface="Times New Roman"/>
                  </a:rPr>
                  <a:t>eac</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sid</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5" dirty="0">
                    <a:solidFill>
                      <a:schemeClr val="tx1"/>
                    </a:solidFill>
                    <a:latin typeface="Times New Roman"/>
                    <a:cs typeface="Times New Roman"/>
                  </a:rPr>
                  <a:t>Eq</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3</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dirty="0">
                    <a:solidFill>
                      <a:schemeClr val="tx1"/>
                    </a:solidFill>
                    <a:latin typeface="Times New Roman"/>
                    <a:cs typeface="Times New Roman"/>
                  </a:rPr>
                  <a:t> </a:t>
                </a:r>
                <a:r>
                  <a:rPr lang="en-US" spc="50" dirty="0">
                    <a:solidFill>
                      <a:schemeClr val="tx1"/>
                    </a:solidFill>
                    <a:latin typeface="Times New Roman"/>
                    <a:cs typeface="Times New Roman"/>
                  </a:rPr>
                  <a:t>(</a:t>
                </a:r>
                <a:r>
                  <a:rPr lang="en-US" i="1" spc="-5" dirty="0">
                    <a:solidFill>
                      <a:schemeClr val="tx1"/>
                    </a:solidFill>
                    <a:latin typeface="Times New Roman"/>
                    <a:cs typeface="Times New Roman"/>
                  </a:rPr>
                  <a:t>y</a:t>
                </a:r>
                <a:r>
                  <a:rPr lang="en-US" i="1" spc="2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i="1" dirty="0">
                    <a:solidFill>
                      <a:schemeClr val="tx1"/>
                    </a:solidFill>
                    <a:latin typeface="Times New Roman"/>
                    <a:cs typeface="Times New Roman"/>
                  </a:rPr>
                  <a:t>A</a:t>
                </a:r>
                <a:r>
                  <a:rPr lang="en-US" spc="-5" dirty="0">
                    <a:solidFill>
                      <a:schemeClr val="tx1"/>
                    </a:solidFill>
                    <a:latin typeface="Times New Roman"/>
                    <a:cs typeface="Times New Roman"/>
                  </a:rPr>
                  <a:t>):</a:t>
                </a:r>
                <a:endParaRPr lang="en-US" dirty="0">
                  <a:latin typeface="Times New Roman"/>
                  <a:cs typeface="Times New Roman"/>
                </a:endParaRPr>
              </a:p>
              <a:p>
                <a:pPr marL="0" indent="0" algn="ctr">
                  <a:lnSpc>
                    <a:spcPct val="100000"/>
                  </a:lnSpc>
                  <a:buNone/>
                </a:pP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0" dirty="0">
                    <a:solidFill>
                      <a:schemeClr val="tx1"/>
                    </a:solidFill>
                    <a:latin typeface="Times New Roman"/>
                    <a:cs typeface="Times New Roman"/>
                  </a:rPr>
                  <a:t>(</a:t>
                </a:r>
                <a:r>
                  <a:rPr lang="en-US" i="1" spc="-5" dirty="0">
                    <a:solidFill>
                      <a:schemeClr val="tx1"/>
                    </a:solidFill>
                    <a:latin typeface="Times New Roman"/>
                    <a:cs typeface="Times New Roman"/>
                  </a:rPr>
                  <a:t>y</a:t>
                </a:r>
                <a:r>
                  <a:rPr lang="en-US" i="1" spc="2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dirty="0">
                    <a:solidFill>
                      <a:schemeClr val="tx1"/>
                    </a:solidFill>
                    <a:latin typeface="Lucida Sans Unicode"/>
                    <a:cs typeface="Lucida Sans Unicode"/>
                  </a:rPr>
                  <a:t> </a:t>
                </a:r>
                <a:r>
                  <a:rPr lang="en-US" i="1" dirty="0">
                    <a:solidFill>
                      <a:schemeClr val="tx1"/>
                    </a:solidFill>
                    <a:latin typeface="Times New Roman"/>
                    <a:cs typeface="Times New Roman"/>
                  </a:rPr>
                  <a:t>A</a:t>
                </a:r>
                <a:r>
                  <a:rPr lang="en-US" spc="70" dirty="0">
                    <a:solidFill>
                      <a:schemeClr val="tx1"/>
                    </a:solidFill>
                    <a:latin typeface="Times New Roman"/>
                    <a:cs typeface="Times New Roman"/>
                  </a:rPr>
                  <a:t>)</a:t>
                </a:r>
                <a:r>
                  <a:rPr lang="en-US" i="1" spc="50" dirty="0" err="1">
                    <a:solidFill>
                      <a:schemeClr val="tx1"/>
                    </a:solidFill>
                    <a:latin typeface="Times New Roman"/>
                    <a:cs typeface="Times New Roman"/>
                  </a:rPr>
                  <a:t>B</a:t>
                </a:r>
                <a:r>
                  <a:rPr lang="en-US" i="1" spc="5" dirty="0" err="1">
                    <a:solidFill>
                      <a:schemeClr val="tx1"/>
                    </a:solidFill>
                    <a:latin typeface="Times New Roman"/>
                    <a:cs typeface="Times New Roman"/>
                  </a:rPr>
                  <a:t>e</a:t>
                </a:r>
                <a:r>
                  <a:rPr lang="en-US" i="1" spc="67" baseline="29629" dirty="0" err="1">
                    <a:solidFill>
                      <a:schemeClr val="tx1"/>
                    </a:solidFill>
                    <a:latin typeface="Times New Roman"/>
                    <a:cs typeface="Times New Roman"/>
                  </a:rPr>
                  <a:t>kt</a:t>
                </a:r>
                <a:r>
                  <a:rPr lang="en-US" i="1" spc="67" baseline="29629" dirty="0">
                    <a:solidFill>
                      <a:schemeClr val="tx1"/>
                    </a:solidFill>
                    <a:latin typeface="Times New Roman"/>
                    <a:cs typeface="Times New Roman"/>
                  </a:rPr>
                  <a:t> </a:t>
                </a:r>
                <a:r>
                  <a:rPr lang="en-US" spc="67" dirty="0">
                    <a:solidFill>
                      <a:schemeClr val="tx1"/>
                    </a:solidFill>
                    <a:latin typeface="Times New Roman"/>
                    <a:cs typeface="Times New Roman"/>
                  </a:rPr>
                  <a:t>and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(1</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20" dirty="0">
                    <a:solidFill>
                      <a:schemeClr val="tx1"/>
                    </a:solidFill>
                    <a:latin typeface="Lucida Sans Unicode"/>
                    <a:cs typeface="Lucida Sans Unicode"/>
                  </a:rPr>
                  <a:t> </a:t>
                </a:r>
                <a:r>
                  <a:rPr lang="en-US" i="1" spc="50" dirty="0" err="1">
                    <a:solidFill>
                      <a:schemeClr val="tx1"/>
                    </a:solidFill>
                    <a:latin typeface="Times New Roman"/>
                    <a:cs typeface="Times New Roman"/>
                  </a:rPr>
                  <a:t>B</a:t>
                </a:r>
                <a:r>
                  <a:rPr lang="en-US" i="1" spc="5" dirty="0" err="1">
                    <a:solidFill>
                      <a:schemeClr val="tx1"/>
                    </a:solidFill>
                    <a:latin typeface="Times New Roman"/>
                    <a:cs typeface="Times New Roman"/>
                  </a:rPr>
                  <a:t>e</a:t>
                </a:r>
                <a:r>
                  <a:rPr lang="en-US" i="1" spc="67" baseline="29629" dirty="0" err="1">
                    <a:solidFill>
                      <a:schemeClr val="tx1"/>
                    </a:solidFill>
                    <a:latin typeface="Times New Roman"/>
                    <a:cs typeface="Times New Roman"/>
                  </a:rPr>
                  <a:t>k</a:t>
                </a:r>
                <a:r>
                  <a:rPr lang="en-US" i="1" baseline="29629" dirty="0" err="1">
                    <a:solidFill>
                      <a:schemeClr val="tx1"/>
                    </a:solidFill>
                    <a:latin typeface="Times New Roman"/>
                    <a:cs typeface="Times New Roman"/>
                  </a:rPr>
                  <a:t>t</a:t>
                </a:r>
                <a:r>
                  <a:rPr lang="en-US" i="1" spc="-104" baseline="29629"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25" dirty="0">
                    <a:solidFill>
                      <a:schemeClr val="tx1"/>
                    </a:solidFill>
                    <a:latin typeface="Lucida Sans Unicode"/>
                    <a:cs typeface="Lucida Sans Unicode"/>
                  </a:rPr>
                  <a:t>−</a:t>
                </a:r>
                <a:r>
                  <a:rPr lang="en-US" spc="-220" dirty="0">
                    <a:solidFill>
                      <a:schemeClr val="tx1"/>
                    </a:solidFill>
                    <a:latin typeface="Lucida Sans Unicode"/>
                    <a:cs typeface="Lucida Sans Unicode"/>
                  </a:rPr>
                  <a:t> </a:t>
                </a:r>
                <a:r>
                  <a:rPr lang="en-US" i="1" spc="80" dirty="0" err="1">
                    <a:solidFill>
                      <a:schemeClr val="tx1"/>
                    </a:solidFill>
                    <a:latin typeface="Times New Roman"/>
                    <a:cs typeface="Times New Roman"/>
                  </a:rPr>
                  <a:t>A</a:t>
                </a:r>
                <a:r>
                  <a:rPr lang="en-US" i="1" spc="50" dirty="0" err="1">
                    <a:solidFill>
                      <a:schemeClr val="tx1"/>
                    </a:solidFill>
                    <a:latin typeface="Times New Roman"/>
                    <a:cs typeface="Times New Roman"/>
                  </a:rPr>
                  <a:t>B</a:t>
                </a:r>
                <a:r>
                  <a:rPr lang="en-US" i="1" spc="5" dirty="0" err="1">
                    <a:solidFill>
                      <a:schemeClr val="tx1"/>
                    </a:solidFill>
                    <a:latin typeface="Times New Roman"/>
                    <a:cs typeface="Times New Roman"/>
                  </a:rPr>
                  <a:t>e</a:t>
                </a:r>
                <a:r>
                  <a:rPr lang="en-US" i="1" spc="67" baseline="29629" dirty="0" err="1">
                    <a:solidFill>
                      <a:schemeClr val="tx1"/>
                    </a:solidFill>
                    <a:latin typeface="Times New Roman"/>
                    <a:cs typeface="Times New Roman"/>
                  </a:rPr>
                  <a:t>kt</a:t>
                </a:r>
                <a:endParaRPr lang="en-US" b="0" i="1" dirty="0">
                  <a:solidFill>
                    <a:schemeClr val="tx1"/>
                  </a:solidFill>
                  <a:latin typeface="Cambria Math" panose="02040503050406030204" pitchFamily="18" charset="0"/>
                </a:endParaRPr>
              </a:p>
              <a:p>
                <a:pPr marL="0" indent="0" algn="ctr">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𝐴𝐵</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𝑘𝑡</m:t>
                              </m:r>
                            </m:sup>
                          </m:sSup>
                        </m:num>
                        <m:den>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𝐵</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𝑘𝑡</m:t>
                              </m:r>
                            </m:sup>
                          </m:sSup>
                        </m:den>
                      </m:f>
                    </m:oMath>
                  </m:oMathPara>
                </a14:m>
                <a:endParaRPr lang="en-US" dirty="0">
                  <a:solidFill>
                    <a:schemeClr val="tx1"/>
                  </a:solidFill>
                </a:endParaRPr>
              </a:p>
              <a:p>
                <a:pPr marL="0" indent="0">
                  <a:lnSpc>
                    <a:spcPct val="100000"/>
                  </a:lnSpc>
                  <a:buNone/>
                </a:pPr>
                <a:r>
                  <a:rPr lang="en-US" spc="-10" dirty="0">
                    <a:solidFill>
                      <a:schemeClr val="tx1"/>
                    </a:solidFill>
                    <a:latin typeface="Times New Roman"/>
                    <a:cs typeface="Times New Roman"/>
                  </a:rPr>
                  <a:t>Since </a:t>
                </a:r>
                <a14:m>
                  <m:oMath xmlns:m="http://schemas.openxmlformats.org/officeDocument/2006/math">
                    <m:r>
                      <a:rPr lang="en-US" i="1" spc="-5">
                        <a:solidFill>
                          <a:schemeClr val="tx1"/>
                        </a:solidFill>
                        <a:latin typeface="Cambria Math" panose="02040503050406030204" pitchFamily="18" charset="0"/>
                        <a:cs typeface="Times New Roman"/>
                      </a:rPr>
                      <m:t>𝐵</m:t>
                    </m:r>
                    <m:r>
                      <a:rPr lang="en-US" i="1" spc="-5">
                        <a:solidFill>
                          <a:schemeClr val="tx1"/>
                        </a:solidFill>
                        <a:latin typeface="Cambria Math" panose="02040503050406030204" pitchFamily="18" charset="0"/>
                        <a:ea typeface="Cambria Math" panose="02040503050406030204" pitchFamily="18" charset="0"/>
                        <a:cs typeface="Times New Roman"/>
                      </a:rPr>
                      <m:t>≠0 </m:t>
                    </m:r>
                    <m:r>
                      <a:rPr lang="en-US" b="0" i="1" spc="-5" smtClean="0">
                        <a:solidFill>
                          <a:schemeClr val="tx1"/>
                        </a:solidFill>
                        <a:latin typeface="Cambria Math" panose="02040503050406030204" pitchFamily="18" charset="0"/>
                        <a:ea typeface="Cambria Math" panose="02040503050406030204" pitchFamily="18" charset="0"/>
                        <a:cs typeface="Times New Roman"/>
                      </a:rPr>
                      <m:t>, </m:t>
                    </m:r>
                  </m:oMath>
                </a14:m>
                <a:r>
                  <a:rPr lang="en-US" spc="-10" dirty="0">
                    <a:solidFill>
                      <a:schemeClr val="tx1"/>
                    </a:solidFill>
                    <a:latin typeface="Times New Roman"/>
                    <a:cs typeface="Times New Roman"/>
                  </a:rPr>
                  <a:t>we obtai</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genera</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r>
                  <a:rPr lang="en-US" spc="-10" dirty="0">
                    <a:solidFill>
                      <a:schemeClr val="tx1"/>
                    </a:solidFill>
                    <a:latin typeface="Times New Roman"/>
                    <a:cs typeface="Times New Roman"/>
                  </a:rPr>
                  <a:t>nonequilibrium</a:t>
                </a:r>
                <a:r>
                  <a:rPr lang="en-US" dirty="0">
                    <a:solidFill>
                      <a:schemeClr val="tx1"/>
                    </a:solidFill>
                    <a:latin typeface="Times New Roman"/>
                    <a:cs typeface="Times New Roman"/>
                  </a:rPr>
                  <a:t> </a:t>
                </a:r>
                <a:r>
                  <a:rPr lang="en-US" spc="-10" dirty="0">
                    <a:solidFill>
                      <a:schemeClr val="tx1"/>
                    </a:solidFill>
                    <a:latin typeface="Times New Roman"/>
                    <a:cs typeface="Times New Roman"/>
                  </a:rPr>
                  <a:t>solution</a:t>
                </a:r>
              </a:p>
              <a:p>
                <a:pPr marL="0" indent="0" algn="ctr">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𝐴</m:t>
                          </m:r>
                        </m:num>
                        <m:den>
                          <m:r>
                            <a:rPr lang="en-US" i="1">
                              <a:solidFill>
                                <a:schemeClr val="tx1"/>
                              </a:solidFill>
                              <a:latin typeface="Cambria Math" panose="02040503050406030204" pitchFamily="18" charset="0"/>
                            </a:rPr>
                            <m:t>1−</m:t>
                          </m:r>
                          <m:f>
                            <m:fPr>
                              <m:type m:val="skw"/>
                              <m:ctrlPr>
                                <a:rPr lang="en-US" i="1">
                                  <a:solidFill>
                                    <a:schemeClr val="tx1"/>
                                  </a:solidFill>
                                  <a:latin typeface="Cambria Math" panose="02040503050406030204" pitchFamily="18" charset="0"/>
                                </a:rPr>
                              </m:ctrlPr>
                            </m:fPr>
                            <m:num>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𝑘𝑡</m:t>
                                  </m:r>
                                </m:sup>
                              </m:sSup>
                            </m:num>
                            <m:den>
                              <m:r>
                                <a:rPr lang="en-US" i="1">
                                  <a:solidFill>
                                    <a:schemeClr val="tx1"/>
                                  </a:solidFill>
                                  <a:latin typeface="Cambria Math" panose="02040503050406030204" pitchFamily="18" charset="0"/>
                                </a:rPr>
                                <m:t>𝐵</m:t>
                              </m:r>
                            </m:den>
                          </m:f>
                        </m:den>
                      </m:f>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for</m:t>
                      </m:r>
                      <m:r>
                        <a:rPr lang="en-US" b="0" i="1" smtClean="0">
                          <a:solidFill>
                            <a:schemeClr val="tx1"/>
                          </a:solidFill>
                          <a:latin typeface="Cambria Math" panose="02040503050406030204" pitchFamily="18" charset="0"/>
                        </a:rPr>
                        <m:t> </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𝑑𝑦</m:t>
                          </m:r>
                        </m:num>
                        <m:den>
                          <m:r>
                            <a:rPr lang="en-US" i="1">
                              <a:solidFill>
                                <a:schemeClr val="tx1"/>
                              </a:solidFill>
                              <a:latin typeface="Cambria Math" panose="02040503050406030204" pitchFamily="18" charset="0"/>
                            </a:rPr>
                            <m:t>𝑑𝑡</m:t>
                          </m:r>
                        </m:den>
                      </m:f>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𝑘𝑦</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𝑦</m:t>
                              </m:r>
                            </m:num>
                            <m:den>
                              <m:r>
                                <a:rPr lang="en-US" i="1">
                                  <a:solidFill>
                                    <a:schemeClr val="tx1"/>
                                  </a:solidFill>
                                  <a:latin typeface="Cambria Math" panose="02040503050406030204" pitchFamily="18" charset="0"/>
                                </a:rPr>
                                <m:t>𝐴</m:t>
                              </m:r>
                            </m:den>
                          </m:f>
                        </m:e>
                      </m:d>
                      <m:r>
                        <a:rPr lang="en-US" b="0" i="1" smtClean="0">
                          <a:solidFill>
                            <a:schemeClr val="tx1"/>
                          </a:solidFill>
                          <a:latin typeface="Cambria Math" panose="02040503050406030204" pitchFamily="18" charset="0"/>
                        </a:rPr>
                        <m:t> (5)</m:t>
                      </m:r>
                    </m:oMath>
                  </m:oMathPara>
                </a14:m>
                <a:endParaRPr lang="en-US" dirty="0">
                  <a:solidFill>
                    <a:schemeClr val="tx1"/>
                  </a:solidFill>
                </a:endParaRPr>
              </a:p>
              <a:p>
                <a:pPr marL="0" indent="0" algn="ctr">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1395"/>
                </a:stretch>
              </a:blipFill>
            </p:spPr>
            <p:txBody>
              <a:bodyPr/>
              <a:lstStyle/>
              <a:p>
                <a:r>
                  <a:rPr lang="en-US">
                    <a:noFill/>
                  </a:rPr>
                  <a:t> </a:t>
                </a:r>
              </a:p>
            </p:txBody>
          </p:sp>
        </mc:Fallback>
      </mc:AlternateContent>
    </p:spTree>
    <p:extLst>
      <p:ext uri="{BB962C8B-B14F-4D97-AF65-F5344CB8AC3E}">
        <p14:creationId xmlns:p14="http://schemas.microsoft.com/office/powerpoint/2010/main" val="4204688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9.4 The Logistic </a:t>
            </a:r>
            <a:r>
              <a:rPr lang="en-US" sz="3100" dirty="0"/>
              <a:t>Equation </a:t>
            </a:r>
            <a:r>
              <a:rPr lang="en-US" sz="3100" dirty="0" smtClean="0"/>
              <a:t>(7 </a:t>
            </a:r>
            <a:r>
              <a:rPr lang="en-US" sz="3100" dirty="0"/>
              <a:t>of 11)</a:t>
            </a: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0" dirty="0">
                    <a:solidFill>
                      <a:schemeClr val="tx1"/>
                    </a:solidFill>
                  </a:rPr>
                  <a:t>We</a:t>
                </a:r>
                <a:r>
                  <a:rPr lang="en-US" spc="-20" dirty="0">
                    <a:solidFill>
                      <a:schemeClr val="tx1"/>
                    </a:solidFill>
                  </a:rPr>
                  <a:t> </a:t>
                </a:r>
                <a:r>
                  <a:rPr lang="en-US" spc="-5" dirty="0">
                    <a:solidFill>
                      <a:schemeClr val="tx1"/>
                    </a:solidFill>
                  </a:rPr>
                  <a:t>use</a:t>
                </a:r>
                <a:r>
                  <a:rPr lang="en-US" spc="-20" dirty="0">
                    <a:solidFill>
                      <a:schemeClr val="tx1"/>
                    </a:solidFill>
                  </a:rPr>
                  <a:t> </a:t>
                </a:r>
                <a:r>
                  <a:rPr lang="en-US" spc="-5" dirty="0">
                    <a:solidFill>
                      <a:schemeClr val="tx1"/>
                    </a:solidFill>
                  </a:rPr>
                  <a:t>this</a:t>
                </a:r>
                <a:r>
                  <a:rPr lang="en-US" spc="-20" dirty="0">
                    <a:solidFill>
                      <a:schemeClr val="tx1"/>
                    </a:solidFill>
                  </a:rPr>
                  <a:t> </a:t>
                </a:r>
                <a:r>
                  <a:rPr lang="en-US" spc="-5" dirty="0">
                    <a:solidFill>
                      <a:schemeClr val="tx1"/>
                    </a:solidFill>
                  </a:rPr>
                  <a:t>formula</a:t>
                </a:r>
                <a:r>
                  <a:rPr lang="en-US" spc="-20" dirty="0">
                    <a:solidFill>
                      <a:schemeClr val="tx1"/>
                    </a:solidFill>
                  </a:rPr>
                  <a:t> </a:t>
                </a:r>
                <a:r>
                  <a:rPr lang="en-US" spc="-5" dirty="0">
                    <a:solidFill>
                      <a:schemeClr val="tx1"/>
                    </a:solidFill>
                  </a:rPr>
                  <a:t>in</a:t>
                </a:r>
                <a:r>
                  <a:rPr lang="en-US" spc="-20" dirty="0">
                    <a:solidFill>
                      <a:schemeClr val="tx1"/>
                    </a:solidFill>
                  </a:rPr>
                  <a:t> </a:t>
                </a:r>
                <a:r>
                  <a:rPr lang="en-US" spc="-5" dirty="0">
                    <a:solidFill>
                      <a:schemeClr val="tx1"/>
                    </a:solidFill>
                  </a:rPr>
                  <a:t>the</a:t>
                </a:r>
                <a:r>
                  <a:rPr lang="en-US" spc="-20" dirty="0">
                    <a:solidFill>
                      <a:schemeClr val="tx1"/>
                    </a:solidFill>
                  </a:rPr>
                  <a:t> </a:t>
                </a:r>
                <a:r>
                  <a:rPr lang="en-US" spc="-5" dirty="0">
                    <a:solidFill>
                      <a:schemeClr val="tx1"/>
                    </a:solidFill>
                  </a:rPr>
                  <a:t>next</a:t>
                </a:r>
                <a:r>
                  <a:rPr lang="en-US" spc="-20" dirty="0">
                    <a:solidFill>
                      <a:schemeClr val="tx1"/>
                    </a:solidFill>
                  </a:rPr>
                  <a:t> </a:t>
                </a:r>
                <a:r>
                  <a:rPr lang="en-US" spc="-5" dirty="0">
                    <a:solidFill>
                      <a:schemeClr val="tx1"/>
                    </a:solidFill>
                  </a:rPr>
                  <a:t>two</a:t>
                </a:r>
                <a:r>
                  <a:rPr lang="en-US" spc="-20" dirty="0">
                    <a:solidFill>
                      <a:schemeClr val="tx1"/>
                    </a:solidFill>
                  </a:rPr>
                  <a:t> </a:t>
                </a:r>
                <a:r>
                  <a:rPr lang="en-US" spc="-5" dirty="0">
                    <a:solidFill>
                      <a:schemeClr val="tx1"/>
                    </a:solidFill>
                  </a:rPr>
                  <a:t>examples.</a:t>
                </a:r>
                <a:r>
                  <a:rPr lang="en-US" spc="-20" dirty="0">
                    <a:solidFill>
                      <a:schemeClr val="tx1"/>
                    </a:solidFill>
                  </a:rPr>
                  <a:t> </a:t>
                </a:r>
                <a:r>
                  <a:rPr lang="en-US" spc="-5" dirty="0">
                    <a:solidFill>
                      <a:schemeClr val="tx1"/>
                    </a:solidFill>
                  </a:rPr>
                  <a:t>In</a:t>
                </a:r>
                <a:r>
                  <a:rPr lang="en-US" spc="-20" dirty="0">
                    <a:solidFill>
                      <a:schemeClr val="tx1"/>
                    </a:solidFill>
                  </a:rPr>
                  <a:t> </a:t>
                </a:r>
                <a:r>
                  <a:rPr lang="en-US" spc="-5" dirty="0">
                    <a:solidFill>
                      <a:schemeClr val="tx1"/>
                    </a:solidFill>
                  </a:rPr>
                  <a:t>each</a:t>
                </a:r>
                <a:r>
                  <a:rPr lang="en-US" spc="-20" dirty="0">
                    <a:solidFill>
                      <a:schemeClr val="tx1"/>
                    </a:solidFill>
                  </a:rPr>
                  <a:t> </a:t>
                </a:r>
                <a:r>
                  <a:rPr lang="en-US" spc="-5" dirty="0">
                    <a:solidFill>
                      <a:schemeClr val="tx1"/>
                    </a:solidFill>
                  </a:rPr>
                  <a:t>case,</a:t>
                </a:r>
                <a:r>
                  <a:rPr lang="en-US" spc="-20" dirty="0">
                    <a:solidFill>
                      <a:schemeClr val="tx1"/>
                    </a:solidFill>
                  </a:rPr>
                  <a:t> </a:t>
                </a:r>
                <a:r>
                  <a:rPr lang="en-US" spc="-5" dirty="0">
                    <a:solidFill>
                      <a:schemeClr val="tx1"/>
                    </a:solidFill>
                  </a:rPr>
                  <a:t>the</a:t>
                </a:r>
                <a:r>
                  <a:rPr lang="en-US" spc="-20" dirty="0">
                    <a:solidFill>
                      <a:schemeClr val="tx1"/>
                    </a:solidFill>
                  </a:rPr>
                  <a:t> </a:t>
                </a:r>
                <a:r>
                  <a:rPr lang="en-US" spc="-10" dirty="0">
                    <a:solidFill>
                      <a:schemeClr val="tx1"/>
                    </a:solidFill>
                  </a:rPr>
                  <a:t>d</a:t>
                </a:r>
                <a:r>
                  <a:rPr lang="en-US" spc="-5" dirty="0">
                    <a:solidFill>
                      <a:schemeClr val="tx1"/>
                    </a:solidFill>
                  </a:rPr>
                  <a:t>ifferential</a:t>
                </a:r>
                <a:r>
                  <a:rPr lang="en-US" spc="-20" dirty="0">
                    <a:solidFill>
                      <a:schemeClr val="tx1"/>
                    </a:solidFill>
                  </a:rPr>
                  <a:t> </a:t>
                </a:r>
                <a:r>
                  <a:rPr lang="en-US" spc="-5" dirty="0">
                    <a:solidFill>
                      <a:schemeClr val="tx1"/>
                    </a:solidFill>
                  </a:rPr>
                  <a:t>equation </a:t>
                </a:r>
                <a:r>
                  <a:rPr lang="en-US" spc="-15" dirty="0">
                    <a:solidFill>
                      <a:schemeClr val="tx1"/>
                    </a:solidFill>
                  </a:rPr>
                  <a:t>ma</a:t>
                </a:r>
                <a:r>
                  <a:rPr lang="en-US" spc="-5" dirty="0">
                    <a:solidFill>
                      <a:schemeClr val="tx1"/>
                    </a:solidFill>
                  </a:rPr>
                  <a:t>y</a:t>
                </a:r>
                <a:r>
                  <a:rPr lang="en-US" spc="-50" dirty="0">
                    <a:solidFill>
                      <a:schemeClr val="tx1"/>
                    </a:solidFill>
                  </a:rPr>
                  <a:t> </a:t>
                </a:r>
                <a:r>
                  <a:rPr lang="en-US" spc="-5" dirty="0">
                    <a:solidFill>
                      <a:schemeClr val="tx1"/>
                    </a:solidFill>
                  </a:rPr>
                  <a:t>i</a:t>
                </a:r>
                <a:r>
                  <a:rPr lang="en-US" spc="-10" dirty="0">
                    <a:solidFill>
                      <a:schemeClr val="tx1"/>
                    </a:solidFill>
                  </a:rPr>
                  <a:t>nstea</a:t>
                </a:r>
                <a:r>
                  <a:rPr lang="en-US" spc="-5" dirty="0">
                    <a:solidFill>
                      <a:schemeClr val="tx1"/>
                    </a:solidFill>
                  </a:rPr>
                  <a:t>d</a:t>
                </a:r>
                <a:r>
                  <a:rPr lang="en-US" spc="-50" dirty="0">
                    <a:solidFill>
                      <a:schemeClr val="tx1"/>
                    </a:solidFill>
                  </a:rPr>
                  <a:t> </a:t>
                </a:r>
                <a:r>
                  <a:rPr lang="en-US" spc="-10" dirty="0">
                    <a:solidFill>
                      <a:schemeClr val="tx1"/>
                    </a:solidFill>
                  </a:rPr>
                  <a:t>b</a:t>
                </a:r>
                <a:r>
                  <a:rPr lang="en-US" spc="-5" dirty="0">
                    <a:solidFill>
                      <a:schemeClr val="tx1"/>
                    </a:solidFill>
                  </a:rPr>
                  <a:t>e</a:t>
                </a:r>
                <a:r>
                  <a:rPr lang="en-US" spc="-50" dirty="0">
                    <a:solidFill>
                      <a:schemeClr val="tx1"/>
                    </a:solidFill>
                  </a:rPr>
                  <a:t> </a:t>
                </a:r>
                <a:r>
                  <a:rPr lang="en-US" spc="-10" dirty="0">
                    <a:solidFill>
                      <a:schemeClr val="tx1"/>
                    </a:solidFill>
                  </a:rPr>
                  <a:t>solve</a:t>
                </a:r>
                <a:r>
                  <a:rPr lang="en-US" spc="-5" dirty="0">
                    <a:solidFill>
                      <a:schemeClr val="tx1"/>
                    </a:solidFill>
                  </a:rPr>
                  <a:t>d</a:t>
                </a:r>
                <a:r>
                  <a:rPr lang="en-US" spc="-50" dirty="0">
                    <a:solidFill>
                      <a:schemeClr val="tx1"/>
                    </a:solidFill>
                  </a:rPr>
                  <a:t> </a:t>
                </a:r>
                <a:r>
                  <a:rPr lang="en-US" spc="-10" dirty="0">
                    <a:solidFill>
                      <a:schemeClr val="tx1"/>
                    </a:solidFill>
                  </a:rPr>
                  <a:t>b</a:t>
                </a:r>
                <a:r>
                  <a:rPr lang="en-US" spc="-5" dirty="0">
                    <a:solidFill>
                      <a:schemeClr val="tx1"/>
                    </a:solidFill>
                  </a:rPr>
                  <a:t>y</a:t>
                </a:r>
                <a:r>
                  <a:rPr lang="en-US" spc="-50" dirty="0">
                    <a:solidFill>
                      <a:schemeClr val="tx1"/>
                    </a:solidFill>
                  </a:rPr>
                  <a:t> </a:t>
                </a:r>
                <a:r>
                  <a:rPr lang="en-US" spc="-10" dirty="0">
                    <a:solidFill>
                      <a:schemeClr val="tx1"/>
                    </a:solidFill>
                  </a:rPr>
                  <a:t>Separatio</a:t>
                </a:r>
                <a:r>
                  <a:rPr lang="en-US" spc="-5" dirty="0">
                    <a:solidFill>
                      <a:schemeClr val="tx1"/>
                    </a:solidFill>
                  </a:rPr>
                  <a:t>n</a:t>
                </a:r>
                <a:r>
                  <a:rPr lang="en-US" spc="-50" dirty="0">
                    <a:solidFill>
                      <a:schemeClr val="tx1"/>
                    </a:solidFill>
                  </a:rPr>
                  <a:t> </a:t>
                </a:r>
                <a:r>
                  <a:rPr lang="en-US" spc="-10" dirty="0">
                    <a:solidFill>
                      <a:schemeClr val="tx1"/>
                    </a:solidFill>
                  </a:rPr>
                  <a:t>o</a:t>
                </a:r>
                <a:r>
                  <a:rPr lang="en-US" spc="-5" dirty="0">
                    <a:solidFill>
                      <a:schemeClr val="tx1"/>
                    </a:solidFill>
                  </a:rPr>
                  <a:t>f</a:t>
                </a:r>
                <a:r>
                  <a:rPr lang="en-US" spc="-50" dirty="0">
                    <a:solidFill>
                      <a:schemeClr val="tx1"/>
                    </a:solidFill>
                  </a:rPr>
                  <a:t> </a:t>
                </a:r>
                <a:r>
                  <a:rPr lang="en-US" spc="-10" dirty="0">
                    <a:solidFill>
                      <a:schemeClr val="tx1"/>
                    </a:solidFill>
                  </a:rPr>
                  <a:t>Variables</a:t>
                </a:r>
                <a:r>
                  <a:rPr lang="en-US" spc="-5" dirty="0">
                    <a:solidFill>
                      <a:schemeClr val="tx1"/>
                    </a:solidFill>
                  </a:rPr>
                  <a:t>,</a:t>
                </a:r>
                <a:r>
                  <a:rPr lang="en-US" spc="-5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50" dirty="0">
                    <a:solidFill>
                      <a:schemeClr val="tx1"/>
                    </a:solidFill>
                  </a:rPr>
                  <a:t> </a:t>
                </a:r>
                <a:r>
                  <a:rPr lang="en-US" spc="-10" dirty="0">
                    <a:solidFill>
                      <a:schemeClr val="tx1"/>
                    </a:solidFill>
                  </a:rPr>
                  <a:t>metho</a:t>
                </a:r>
                <a:r>
                  <a:rPr lang="en-US" spc="-5" dirty="0">
                    <a:solidFill>
                      <a:schemeClr val="tx1"/>
                    </a:solidFill>
                  </a:rPr>
                  <a:t>d</a:t>
                </a:r>
                <a:r>
                  <a:rPr lang="en-US" spc="-50" dirty="0">
                    <a:solidFill>
                      <a:schemeClr val="tx1"/>
                    </a:solidFill>
                  </a:rPr>
                  <a:t> </a:t>
                </a:r>
                <a:r>
                  <a:rPr lang="en-US" spc="-10" dirty="0">
                    <a:solidFill>
                      <a:schemeClr val="tx1"/>
                    </a:solidFill>
                  </a:rPr>
                  <a:t>use</a:t>
                </a:r>
                <a:r>
                  <a:rPr lang="en-US" spc="-5" dirty="0">
                    <a:solidFill>
                      <a:schemeClr val="tx1"/>
                    </a:solidFill>
                  </a:rPr>
                  <a:t>d</a:t>
                </a:r>
                <a:r>
                  <a:rPr lang="en-US" spc="-50" dirty="0">
                    <a:solidFill>
                      <a:schemeClr val="tx1"/>
                    </a:solidFill>
                  </a:rPr>
                  <a:t> </a:t>
                </a:r>
                <a:r>
                  <a:rPr lang="en-US" spc="-10" dirty="0">
                    <a:solidFill>
                      <a:schemeClr val="tx1"/>
                    </a:solidFill>
                  </a:rPr>
                  <a:t>t</a:t>
                </a:r>
                <a:r>
                  <a:rPr lang="en-US" spc="-5" dirty="0">
                    <a:solidFill>
                      <a:schemeClr val="tx1"/>
                    </a:solidFill>
                  </a:rPr>
                  <a:t>o</a:t>
                </a:r>
                <a:r>
                  <a:rPr lang="en-US" spc="-50" dirty="0">
                    <a:solidFill>
                      <a:schemeClr val="tx1"/>
                    </a:solidFill>
                  </a:rPr>
                  <a:t> </a:t>
                </a:r>
                <a:r>
                  <a:rPr lang="en-US" spc="-10" dirty="0">
                    <a:solidFill>
                      <a:schemeClr val="tx1"/>
                    </a:solidFill>
                  </a:rPr>
                  <a:t>deriv</a:t>
                </a:r>
                <a:r>
                  <a:rPr lang="en-US" spc="-5" dirty="0">
                    <a:solidFill>
                      <a:schemeClr val="tx1"/>
                    </a:solidFill>
                  </a:rPr>
                  <a:t>e</a:t>
                </a:r>
                <a:r>
                  <a:rPr lang="en-US" spc="-50" dirty="0">
                    <a:solidFill>
                      <a:schemeClr val="tx1"/>
                    </a:solidFill>
                  </a:rPr>
                  <a:t> </a:t>
                </a:r>
                <a:r>
                  <a:rPr lang="en-US" spc="-5" dirty="0">
                    <a:solidFill>
                      <a:schemeClr val="tx1"/>
                    </a:solidFill>
                  </a:rPr>
                  <a:t>t</a:t>
                </a:r>
                <a:r>
                  <a:rPr lang="en-US" spc="-10" dirty="0">
                    <a:solidFill>
                      <a:schemeClr val="tx1"/>
                    </a:solidFill>
                  </a:rPr>
                  <a:t>hi</a:t>
                </a:r>
                <a:r>
                  <a:rPr lang="en-US" spc="-5" dirty="0">
                    <a:solidFill>
                      <a:schemeClr val="tx1"/>
                    </a:solidFill>
                  </a:rPr>
                  <a:t>s</a:t>
                </a:r>
                <a:r>
                  <a:rPr lang="en-US" spc="-50" dirty="0">
                    <a:solidFill>
                      <a:schemeClr val="tx1"/>
                    </a:solidFill>
                  </a:rPr>
                  <a:t> </a:t>
                </a:r>
                <a:r>
                  <a:rPr lang="en-US" spc="-5" dirty="0">
                    <a:solidFill>
                      <a:schemeClr val="tx1"/>
                    </a:solidFill>
                  </a:rPr>
                  <a:t>s</a:t>
                </a:r>
                <a:r>
                  <a:rPr lang="en-US" spc="-10" dirty="0">
                    <a:solidFill>
                      <a:schemeClr val="tx1"/>
                    </a:solidFill>
                  </a:rPr>
                  <a:t>olution.</a:t>
                </a:r>
                <a:endParaRPr lang="en-US" dirty="0">
                  <a:solidFill>
                    <a:schemeClr val="tx1"/>
                  </a:solidFill>
                </a:endParaRPr>
              </a:p>
              <a:p>
                <a:pPr marL="0" marR="5080" indent="0" algn="just">
                  <a:lnSpc>
                    <a:spcPct val="100000"/>
                  </a:lnSpc>
                  <a:buNone/>
                </a:pPr>
                <a:endParaRPr lang="en-US" dirty="0">
                  <a:solidFill>
                    <a:schemeClr val="tx1"/>
                  </a:solidFill>
                </a:endParaRPr>
              </a:p>
              <a:p>
                <a:pPr marL="0" marR="5080" indent="0" algn="just">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spc="-10" dirty="0">
                    <a:solidFill>
                      <a:schemeClr val="tx1"/>
                    </a:solidFill>
                  </a:rPr>
                  <a:t>Solv</a:t>
                </a:r>
                <a:r>
                  <a:rPr lang="en-US" spc="-5" dirty="0">
                    <a:solidFill>
                      <a:schemeClr val="tx1"/>
                    </a:solidFill>
                  </a:rPr>
                  <a:t>e </a:t>
                </a:r>
                <a14:m>
                  <m:oMath xmlns:m="http://schemas.openxmlformats.org/officeDocument/2006/math">
                    <m:f>
                      <m:fPr>
                        <m:ctrlPr>
                          <a:rPr lang="en-US" i="1" spc="-5" smtClean="0">
                            <a:solidFill>
                              <a:schemeClr val="tx1"/>
                            </a:solidFill>
                            <a:latin typeface="Cambria Math" panose="02040503050406030204" pitchFamily="18" charset="0"/>
                          </a:rPr>
                        </m:ctrlPr>
                      </m:fPr>
                      <m:num>
                        <m:r>
                          <a:rPr lang="en-US" b="0" i="1" spc="-5" smtClean="0">
                            <a:solidFill>
                              <a:schemeClr val="tx1"/>
                            </a:solidFill>
                            <a:latin typeface="Cambria Math" panose="02040503050406030204" pitchFamily="18" charset="0"/>
                          </a:rPr>
                          <m:t>𝑑𝑦</m:t>
                        </m:r>
                      </m:num>
                      <m:den>
                        <m:r>
                          <a:rPr lang="en-US" b="0" i="1" spc="-5" smtClean="0">
                            <a:solidFill>
                              <a:schemeClr val="tx1"/>
                            </a:solidFill>
                            <a:latin typeface="Cambria Math" panose="02040503050406030204" pitchFamily="18" charset="0"/>
                          </a:rPr>
                          <m:t>𝑑𝑡</m:t>
                        </m:r>
                      </m:den>
                    </m:f>
                  </m:oMath>
                </a14:m>
                <a:r>
                  <a:rPr lang="en-US" spc="-25" dirty="0">
                    <a:solidFill>
                      <a:schemeClr val="tx1"/>
                    </a:solidFill>
                  </a:rPr>
                  <a:t> =</a:t>
                </a:r>
                <a:r>
                  <a:rPr lang="en-US" spc="-40" dirty="0">
                    <a:solidFill>
                      <a:schemeClr val="tx1"/>
                    </a:solidFill>
                  </a:rPr>
                  <a:t> </a:t>
                </a:r>
                <a:r>
                  <a:rPr lang="en-US" spc="-5" dirty="0">
                    <a:solidFill>
                      <a:schemeClr val="tx1"/>
                    </a:solidFill>
                  </a:rPr>
                  <a:t>0.</a:t>
                </a:r>
                <a:r>
                  <a:rPr lang="en-US" spc="50" dirty="0">
                    <a:solidFill>
                      <a:schemeClr val="tx1"/>
                    </a:solidFill>
                  </a:rPr>
                  <a:t>3</a:t>
                </a:r>
                <a:r>
                  <a:rPr lang="en-US" i="1" spc="45" dirty="0">
                    <a:solidFill>
                      <a:schemeClr val="tx1"/>
                    </a:solidFill>
                  </a:rPr>
                  <a:t>y</a:t>
                </a:r>
                <a:r>
                  <a:rPr lang="en-US" spc="-5" dirty="0">
                    <a:solidFill>
                      <a:schemeClr val="tx1"/>
                    </a:solidFill>
                  </a:rPr>
                  <a:t>(4</a:t>
                </a:r>
                <a:r>
                  <a:rPr lang="en-US" spc="-30" dirty="0">
                    <a:solidFill>
                      <a:schemeClr val="tx1"/>
                    </a:solidFill>
                  </a:rPr>
                  <a:t> </a:t>
                </a:r>
                <a:r>
                  <a:rPr lang="en-US" spc="-185" dirty="0">
                    <a:solidFill>
                      <a:schemeClr val="tx1"/>
                    </a:solidFill>
                  </a:rPr>
                  <a:t>−</a:t>
                </a:r>
                <a:r>
                  <a:rPr lang="en-US" spc="-35" dirty="0">
                    <a:solidFill>
                      <a:schemeClr val="tx1"/>
                    </a:solidFill>
                  </a:rPr>
                  <a:t> </a:t>
                </a:r>
                <a:r>
                  <a:rPr lang="en-US" i="1" spc="45" dirty="0">
                    <a:solidFill>
                      <a:schemeClr val="tx1"/>
                    </a:solidFill>
                  </a:rPr>
                  <a:t>y</a:t>
                </a:r>
                <a:r>
                  <a:rPr lang="en-US" spc="-5" dirty="0">
                    <a:solidFill>
                      <a:schemeClr val="tx1"/>
                    </a:solidFill>
                  </a:rPr>
                  <a:t>) with initial condition</a:t>
                </a:r>
                <a:r>
                  <a:rPr lang="en-US" spc="65"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a:t>
                </a:r>
                <a:r>
                  <a:rPr lang="en-US" spc="-5" dirty="0">
                    <a:solidFill>
                      <a:schemeClr val="tx1"/>
                    </a:solidFill>
                  </a:rPr>
                  <a:t>. </a:t>
                </a:r>
              </a:p>
              <a:p>
                <a:pPr marL="0" marR="5080" indent="0" algn="just">
                  <a:lnSpc>
                    <a:spcPct val="100000"/>
                  </a:lnSpc>
                  <a:buNone/>
                </a:pPr>
                <a:r>
                  <a:rPr lang="en-US" b="1" spc="-5" dirty="0">
                    <a:solidFill>
                      <a:schemeClr val="tx1"/>
                    </a:solidFill>
                    <a:latin typeface="Times New Roman"/>
                    <a:cs typeface="Times New Roman"/>
                  </a:rPr>
                  <a:t>Solution </a:t>
                </a:r>
                <a:r>
                  <a:rPr lang="en-US" spc="-10" dirty="0">
                    <a:solidFill>
                      <a:schemeClr val="tx1"/>
                    </a:solidFill>
                    <a:latin typeface="Times New Roman"/>
                    <a:cs typeface="Times New Roman"/>
                  </a:rPr>
                  <a:t>To</a:t>
                </a:r>
                <a:r>
                  <a:rPr lang="en-US" spc="-5" dirty="0">
                    <a:solidFill>
                      <a:schemeClr val="tx1"/>
                    </a:solidFill>
                    <a:latin typeface="Times New Roman"/>
                    <a:cs typeface="Times New Roman"/>
                  </a:rPr>
                  <a:t> apply </a:t>
                </a:r>
                <a:r>
                  <a:rPr lang="en-US" spc="-15" dirty="0">
                    <a:solidFill>
                      <a:schemeClr val="tx1"/>
                    </a:solidFill>
                    <a:latin typeface="Times New Roman"/>
                    <a:cs typeface="Times New Roman"/>
                  </a:rPr>
                  <a:t>E</a:t>
                </a:r>
                <a:r>
                  <a:rPr lang="en-US" spc="-5" dirty="0">
                    <a:solidFill>
                      <a:schemeClr val="tx1"/>
                    </a:solidFill>
                    <a:latin typeface="Times New Roman"/>
                    <a:cs typeface="Times New Roman"/>
                  </a:rPr>
                  <a:t>q. (5), </a:t>
                </a: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must rewrite the equation</a:t>
                </a:r>
                <a:r>
                  <a:rPr lang="en-US" dirty="0">
                    <a:solidFill>
                      <a:schemeClr val="tx1"/>
                    </a:solidFill>
                    <a:latin typeface="Times New Roman"/>
                    <a:cs typeface="Times New Roman"/>
                  </a:rPr>
                  <a:t> </a:t>
                </a:r>
                <a:r>
                  <a:rPr lang="en-US" spc="-5" dirty="0">
                    <a:solidFill>
                      <a:schemeClr val="tx1"/>
                    </a:solidFill>
                    <a:latin typeface="Times New Roman"/>
                    <a:cs typeface="Times New Roman"/>
                  </a:rPr>
                  <a:t>in the form</a:t>
                </a:r>
                <a:endParaRPr lang="en-US" dirty="0">
                  <a:solidFill>
                    <a:schemeClr val="tx1"/>
                  </a:solidFill>
                  <a:latin typeface="Times New Roman"/>
                  <a:cs typeface="Times New Roman"/>
                </a:endParaRPr>
              </a:p>
              <a:p>
                <a:pPr marL="0" marR="5080" indent="0" algn="just">
                  <a:lnSpc>
                    <a:spcPct val="100000"/>
                  </a:lnSpc>
                  <a:buNone/>
                </a:pPr>
                <a14:m>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𝑑𝑦</m:t>
                        </m:r>
                      </m:num>
                      <m:den>
                        <m:r>
                          <a:rPr lang="en-US" b="0" i="1" smtClean="0">
                            <a:solidFill>
                              <a:schemeClr val="tx1"/>
                            </a:solidFill>
                            <a:latin typeface="Cambria Math" panose="02040503050406030204" pitchFamily="18" charset="0"/>
                          </a:rPr>
                          <m:t>𝑑𝑡</m:t>
                        </m:r>
                      </m:den>
                    </m:f>
                    <m:r>
                      <a:rPr lang="en-US" b="0" i="1" smtClean="0">
                        <a:solidFill>
                          <a:schemeClr val="tx1"/>
                        </a:solidFill>
                        <a:latin typeface="Cambria Math" panose="02040503050406030204" pitchFamily="18" charset="0"/>
                      </a:rPr>
                      <m:t>=1.2</m:t>
                    </m:r>
                    <m:r>
                      <a:rPr lang="en-US" b="0" i="1" smtClean="0">
                        <a:solidFill>
                          <a:schemeClr val="tx1"/>
                        </a:solidFill>
                        <a:latin typeface="Cambria Math" panose="02040503050406030204" pitchFamily="18" charset="0"/>
                      </a:rPr>
                      <m:t>𝑦</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𝑦</m:t>
                            </m:r>
                          </m:num>
                          <m:den>
                            <m:r>
                              <a:rPr lang="en-US" b="0" i="1" smtClean="0">
                                <a:solidFill>
                                  <a:schemeClr val="tx1"/>
                                </a:solidFill>
                                <a:latin typeface="Cambria Math" panose="02040503050406030204" pitchFamily="18" charset="0"/>
                              </a:rPr>
                              <m:t>4</m:t>
                            </m:r>
                          </m:den>
                        </m:f>
                      </m:e>
                    </m:d>
                    <m:r>
                      <a:rPr lang="en-US" b="0" i="1" smtClean="0">
                        <a:solidFill>
                          <a:schemeClr val="tx1"/>
                        </a:solidFill>
                        <a:latin typeface="Cambria Math" panose="02040503050406030204" pitchFamily="18" charset="0"/>
                      </a:rPr>
                      <m:t>.</m:t>
                    </m:r>
                  </m:oMath>
                </a14:m>
                <a:r>
                  <a:rPr lang="en-US" spc="-10" dirty="0">
                    <a:solidFill>
                      <a:schemeClr val="tx1"/>
                    </a:solidFill>
                    <a:latin typeface="Times New Roman"/>
                    <a:cs typeface="Times New Roman"/>
                  </a:rPr>
                  <a:t>Thus</a:t>
                </a:r>
                <a:r>
                  <a:rPr lang="en-US" spc="-5" dirty="0">
                    <a:solidFill>
                      <a:schemeClr val="tx1"/>
                    </a:solidFill>
                    <a:latin typeface="Times New Roman"/>
                    <a:cs typeface="Times New Roman"/>
                  </a:rPr>
                  <a:t>, </a:t>
                </a:r>
                <a:r>
                  <a:rPr lang="en-US" i="1" spc="-5" dirty="0">
                    <a:solidFill>
                      <a:schemeClr val="tx1"/>
                    </a:solidFill>
                    <a:latin typeface="Times New Roman"/>
                    <a:cs typeface="Times New Roman"/>
                  </a:rPr>
                  <a:t>k</a:t>
                </a:r>
                <a:r>
                  <a:rPr lang="en-US" i="1" spc="8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1.2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95" dirty="0">
                    <a:solidFill>
                      <a:schemeClr val="tx1"/>
                    </a:solidFill>
                    <a:latin typeface="Times New Roman"/>
                    <a:cs typeface="Times New Roman"/>
                  </a:rPr>
                  <a:t> </a:t>
                </a:r>
                <a:r>
                  <a:rPr lang="en-US" i="1" spc="-10" dirty="0">
                    <a:solidFill>
                      <a:schemeClr val="tx1"/>
                    </a:solidFill>
                    <a:latin typeface="Times New Roman"/>
                    <a:cs typeface="Times New Roman"/>
                  </a:rPr>
                  <a:t>A</a:t>
                </a:r>
                <a:r>
                  <a:rPr lang="en-US" i="1" spc="4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4</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genera</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r>
                  <a:rPr lang="en-US" spc="-10" dirty="0">
                    <a:solidFill>
                      <a:schemeClr val="tx1"/>
                    </a:solidFill>
                    <a:latin typeface="Times New Roman"/>
                    <a:cs typeface="Times New Roman"/>
                  </a:rPr>
                  <a:t>solutio</a:t>
                </a:r>
                <a:r>
                  <a:rPr lang="en-US" spc="-5" dirty="0">
                    <a:solidFill>
                      <a:schemeClr val="tx1"/>
                    </a:solidFill>
                    <a:latin typeface="Times New Roman"/>
                    <a:cs typeface="Times New Roman"/>
                  </a:rPr>
                  <a:t>n is</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4</m:t>
                          </m:r>
                        </m:num>
                        <m:den>
                          <m:r>
                            <a:rPr lang="en-US" b="0" i="1" smtClean="0">
                              <a:solidFill>
                                <a:schemeClr val="tx1"/>
                              </a:solidFill>
                              <a:latin typeface="Cambria Math" panose="02040503050406030204" pitchFamily="18" charset="0"/>
                            </a:rPr>
                            <m:t>1−</m:t>
                          </m:r>
                          <m:f>
                            <m:fPr>
                              <m:type m:val="skw"/>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−1.2</m:t>
                                  </m:r>
                                  <m:r>
                                    <a:rPr lang="en-US" b="0" i="1" smtClean="0">
                                      <a:solidFill>
                                        <a:schemeClr val="tx1"/>
                                      </a:solidFill>
                                      <a:latin typeface="Cambria Math" panose="02040503050406030204" pitchFamily="18" charset="0"/>
                                    </a:rPr>
                                    <m:t>𝑡</m:t>
                                  </m:r>
                                </m:sup>
                              </m:sSup>
                            </m:num>
                            <m:den>
                              <m:r>
                                <a:rPr lang="en-US" b="0" i="1" smtClean="0">
                                  <a:solidFill>
                                    <a:schemeClr val="tx1"/>
                                  </a:solidFill>
                                  <a:latin typeface="Cambria Math" panose="02040503050406030204" pitchFamily="18" charset="0"/>
                                </a:rPr>
                                <m:t>𝐵</m:t>
                              </m:r>
                            </m:den>
                          </m:f>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r="-677"/>
                </a:stretch>
              </a:blipFill>
            </p:spPr>
            <p:txBody>
              <a:bodyPr/>
              <a:lstStyle/>
              <a:p>
                <a:r>
                  <a:rPr lang="en-US">
                    <a:noFill/>
                  </a:rPr>
                  <a:t> </a:t>
                </a:r>
              </a:p>
            </p:txBody>
          </p:sp>
        </mc:Fallback>
      </mc:AlternateContent>
    </p:spTree>
    <p:extLst>
      <p:ext uri="{BB962C8B-B14F-4D97-AF65-F5344CB8AC3E}">
        <p14:creationId xmlns:p14="http://schemas.microsoft.com/office/powerpoint/2010/main" val="1953613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9.4 The Logistic </a:t>
            </a:r>
            <a:r>
              <a:rPr lang="en-US" sz="3100" dirty="0"/>
              <a:t>Equation </a:t>
            </a:r>
            <a:r>
              <a:rPr lang="en-US" sz="3100" dirty="0" smtClean="0"/>
              <a:t>(8 </a:t>
            </a:r>
            <a:r>
              <a:rPr lang="en-US" sz="3100" dirty="0"/>
              <a:t>of 11)</a:t>
            </a: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5" dirty="0">
                    <a:solidFill>
                      <a:schemeClr val="tx1"/>
                    </a:solidFill>
                    <a:latin typeface="Times New Roman"/>
                    <a:cs typeface="Times New Roman"/>
                  </a:rPr>
                  <a:t>There</a:t>
                </a:r>
                <a:r>
                  <a:rPr lang="en-US" spc="-3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re</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two</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ays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find</a:t>
                </a:r>
                <a:r>
                  <a:rPr lang="en-US" spc="45" dirty="0">
                    <a:solidFill>
                      <a:schemeClr val="tx1"/>
                    </a:solidFill>
                    <a:latin typeface="Times New Roman"/>
                    <a:cs typeface="Times New Roman"/>
                  </a:rPr>
                  <a:t> </a:t>
                </a:r>
                <a:r>
                  <a:rPr lang="en-US" i="1" spc="50" dirty="0">
                    <a:solidFill>
                      <a:schemeClr val="tx1"/>
                    </a:solidFill>
                    <a:latin typeface="Times New Roman"/>
                    <a:cs typeface="Times New Roman"/>
                  </a:rPr>
                  <a:t>B</a:t>
                </a:r>
                <a:r>
                  <a:rPr lang="en-US" spc="-5" dirty="0">
                    <a:solidFill>
                      <a:schemeClr val="tx1"/>
                    </a:solidFill>
                    <a:latin typeface="Times New Roman"/>
                    <a:cs typeface="Times New Roman"/>
                  </a:rPr>
                  <a:t>.</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On</a:t>
                </a:r>
                <a:r>
                  <a:rPr lang="en-US" spc="-5" dirty="0">
                    <a:solidFill>
                      <a:schemeClr val="tx1"/>
                    </a:solidFill>
                    <a:latin typeface="Times New Roman"/>
                    <a:cs typeface="Times New Roman"/>
                  </a:rPr>
                  <a:t>e</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wa</a:t>
                </a:r>
                <a:r>
                  <a:rPr lang="en-US" spc="-5" dirty="0">
                    <a:solidFill>
                      <a:schemeClr val="tx1"/>
                    </a:solidFill>
                    <a:latin typeface="Times New Roman"/>
                    <a:cs typeface="Times New Roman"/>
                  </a:rPr>
                  <a:t>y</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to</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olv</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1</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for</a:t>
                </a:r>
                <a:r>
                  <a:rPr lang="en-US" spc="45" dirty="0">
                    <a:solidFill>
                      <a:schemeClr val="tx1"/>
                    </a:solidFill>
                    <a:latin typeface="Times New Roman"/>
                    <a:cs typeface="Times New Roman"/>
                  </a:rPr>
                  <a:t> </a:t>
                </a:r>
                <a:r>
                  <a:rPr lang="en-US" i="1" spc="-10" dirty="0">
                    <a:solidFill>
                      <a:schemeClr val="tx1"/>
                    </a:solidFill>
                    <a:latin typeface="Times New Roman"/>
                    <a:cs typeface="Times New Roman"/>
                  </a:rPr>
                  <a:t>B</a:t>
                </a:r>
                <a:r>
                  <a:rPr lang="en-US" i="1" spc="35" dirty="0">
                    <a:solidFill>
                      <a:schemeClr val="tx1"/>
                    </a:solidFill>
                    <a:latin typeface="Times New Roman"/>
                    <a:cs typeface="Times New Roman"/>
                  </a:rPr>
                  <a:t> </a:t>
                </a:r>
                <a:r>
                  <a:rPr lang="en-US" spc="-5" dirty="0">
                    <a:solidFill>
                      <a:schemeClr val="tx1"/>
                    </a:solidFill>
                    <a:latin typeface="Times New Roman"/>
                    <a:cs typeface="Times New Roman"/>
                  </a:rPr>
                  <a:t>directly.</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A</a:t>
                </a:r>
                <a:r>
                  <a:rPr lang="en-US" spc="-5" dirty="0">
                    <a:solidFill>
                      <a:schemeClr val="tx1"/>
                    </a:solidFill>
                    <a:latin typeface="Times New Roman"/>
                    <a:cs typeface="Times New Roman"/>
                  </a:rPr>
                  <a:t>n</a:t>
                </a:r>
                <a:r>
                  <a:rPr lang="en-US" spc="-30" dirty="0">
                    <a:solidFill>
                      <a:schemeClr val="tx1"/>
                    </a:solidFill>
                    <a:latin typeface="Times New Roman"/>
                    <a:cs typeface="Times New Roman"/>
                  </a:rPr>
                  <a:t> </a:t>
                </a:r>
                <a:r>
                  <a:rPr lang="en-US" spc="-5" dirty="0">
                    <a:solidFill>
                      <a:schemeClr val="tx1"/>
                    </a:solidFill>
                    <a:latin typeface="Times New Roman"/>
                    <a:cs typeface="Times New Roman"/>
                  </a:rPr>
                  <a:t>easier</a:t>
                </a:r>
                <a:r>
                  <a:rPr lang="en-US" spc="-3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ay is to use </a:t>
                </a:r>
                <a:r>
                  <a:rPr lang="en-US" spc="-15" dirty="0">
                    <a:solidFill>
                      <a:schemeClr val="tx1"/>
                    </a:solidFill>
                    <a:latin typeface="Times New Roman"/>
                    <a:cs typeface="Times New Roman"/>
                  </a:rPr>
                  <a:t>E</a:t>
                </a:r>
                <a:r>
                  <a:rPr lang="en-US" spc="-5" dirty="0">
                    <a:solidFill>
                      <a:schemeClr val="tx1"/>
                    </a:solidFill>
                    <a:latin typeface="Times New Roman"/>
                    <a:cs typeface="Times New Roman"/>
                  </a:rPr>
                  <a:t>q. (4):</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0</m:t>
                              </m:r>
                            </m:sub>
                          </m:sSub>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1−4</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3</m:t>
                          </m:r>
                        </m:den>
                      </m:f>
                    </m:oMath>
                  </m:oMathPara>
                </a14:m>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find that the particular</a:t>
                </a:r>
                <a:r>
                  <a:rPr lang="en-US" dirty="0">
                    <a:solidFill>
                      <a:schemeClr val="tx1"/>
                    </a:solidFill>
                    <a:latin typeface="Times New Roman"/>
                    <a:cs typeface="Times New Roman"/>
                  </a:rPr>
                  <a:t> </a:t>
                </a:r>
                <a:r>
                  <a:rPr lang="en-US" spc="-5" dirty="0">
                    <a:solidFill>
                      <a:schemeClr val="tx1"/>
                    </a:solidFill>
                    <a:latin typeface="Times New Roman"/>
                    <a:cs typeface="Times New Roman"/>
                  </a:rPr>
                  <a:t>solution is</a:t>
                </a:r>
                <a:r>
                  <a:rPr lang="en-US" spc="60" dirty="0">
                    <a:solidFill>
                      <a:schemeClr val="tx1"/>
                    </a:solidFill>
                    <a:latin typeface="Times New Roman"/>
                    <a:cs typeface="Times New Roman"/>
                  </a:rPr>
                  <a:t> </a:t>
                </a:r>
                <a14:m>
                  <m:oMath xmlns:m="http://schemas.openxmlformats.org/officeDocument/2006/math">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4</m:t>
                        </m:r>
                      </m:num>
                      <m:den>
                        <m:r>
                          <a:rPr lang="en-US" i="1">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3</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−1.2</m:t>
                            </m:r>
                            <m:r>
                              <a:rPr lang="en-US" i="1">
                                <a:solidFill>
                                  <a:schemeClr val="tx1"/>
                                </a:solidFill>
                                <a:latin typeface="Cambria Math" panose="02040503050406030204" pitchFamily="18" charset="0"/>
                              </a:rPr>
                              <m:t>𝑡</m:t>
                            </m:r>
                          </m:sup>
                        </m:sSup>
                      </m:den>
                    </m:f>
                  </m:oMath>
                </a14:m>
                <a:r>
                  <a:rPr lang="en-US" spc="-5" dirty="0">
                    <a:solidFill>
                      <a:schemeClr val="tx1"/>
                    </a:solidFill>
                    <a:latin typeface="Times New Roman"/>
                    <a:cs typeface="Times New Roman"/>
                  </a:rPr>
                  <a:t> (Figure </a:t>
                </a:r>
                <a:r>
                  <a:rPr lang="en-US" spc="-10" dirty="0">
                    <a:solidFill>
                      <a:schemeClr val="tx1"/>
                    </a:solidFill>
                    <a:latin typeface="Times New Roman"/>
                    <a:cs typeface="Times New Roman"/>
                  </a:rPr>
                  <a:t>3</a:t>
                </a:r>
                <a:r>
                  <a:rPr lang="en-US" spc="-5" dirty="0">
                    <a:solidFill>
                      <a:schemeClr val="tx1"/>
                    </a:solidFill>
                    <a:latin typeface="Times New Roman"/>
                    <a:cs typeface="Times New Roman"/>
                  </a:rPr>
                  <a:t>)</a:t>
                </a:r>
                <a:endParaRPr lang="en-US" dirty="0">
                  <a:solidFill>
                    <a:schemeClr val="tx1"/>
                  </a:solidFill>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1395" r="-677"/>
                </a:stretch>
              </a:blipFill>
            </p:spPr>
            <p:txBody>
              <a:bodyPr/>
              <a:lstStyle/>
              <a:p>
                <a:r>
                  <a:rPr lang="en-US">
                    <a:noFill/>
                  </a:rPr>
                  <a:t> </a:t>
                </a:r>
              </a:p>
            </p:txBody>
          </p:sp>
        </mc:Fallback>
      </mc:AlternateContent>
      <p:pic>
        <p:nvPicPr>
          <p:cNvPr id="5" name="Picture 2" descr="The graphs shows six different curves which represent several solutions of d y over d t equals 0.3 times y times the quantity 4 minus y. The t axis ranges from 0 to 5 in increments of 1 and the y axis ranges from 0 to 5 in increments of 1 with a marking also at 0.5. The bottom curve begins at 0.5 and increases concave up then changes concavity and approaches y equals 4. The second curve, labeled solution satisfying y of 0 equals 1, begins at y equals 1 and increases concave down approaching y equals 4. The third solution begins at y equals 2 and increases concave down approaching y equals 4. The fourth solution begins at y equals 3 and increases concave down approaching y equals 4. The fifth solution is the horizontal line y equals 4. The sixth solution begins at y equals 5 and decreases concave up and approaches the line y equals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84005" y="2281287"/>
            <a:ext cx="3939649" cy="435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1423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9.4 The Logistic </a:t>
            </a:r>
            <a:r>
              <a:rPr lang="en-US" sz="3100" dirty="0"/>
              <a:t>Equation </a:t>
            </a:r>
            <a:r>
              <a:rPr lang="en-US" sz="3100" dirty="0" smtClean="0"/>
              <a:t>(9 </a:t>
            </a:r>
            <a:r>
              <a:rPr lang="en-US" sz="3100" dirty="0"/>
              <a:t>of 11)</a:t>
            </a: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dirty="0">
                    <a:solidFill>
                      <a:schemeClr val="tx1"/>
                    </a:solidFill>
                  </a:rPr>
                  <a:t> </a:t>
                </a:r>
                <a:r>
                  <a:rPr lang="en-US" b="1" spc="10" dirty="0">
                    <a:solidFill>
                      <a:schemeClr val="tx1"/>
                    </a:solidFill>
                  </a:rPr>
                  <a:t>Dee</a:t>
                </a:r>
                <a:r>
                  <a:rPr lang="en-US" b="1" spc="5" dirty="0">
                    <a:solidFill>
                      <a:schemeClr val="tx1"/>
                    </a:solidFill>
                  </a:rPr>
                  <a:t>r</a:t>
                </a:r>
                <a:r>
                  <a:rPr lang="en-US" b="1" spc="10" dirty="0">
                    <a:solidFill>
                      <a:schemeClr val="tx1"/>
                    </a:solidFill>
                  </a:rPr>
                  <a:t> </a:t>
                </a:r>
                <a:r>
                  <a:rPr lang="en-US" b="1" spc="5" dirty="0">
                    <a:solidFill>
                      <a:schemeClr val="tx1"/>
                    </a:solidFill>
                  </a:rPr>
                  <a:t>Populatio</a:t>
                </a:r>
                <a:r>
                  <a:rPr lang="en-US" b="1" spc="15" dirty="0">
                    <a:solidFill>
                      <a:schemeClr val="tx1"/>
                    </a:solidFill>
                  </a:rPr>
                  <a:t>n</a:t>
                </a:r>
                <a:r>
                  <a:rPr lang="en-US" b="1" dirty="0">
                    <a:solidFill>
                      <a:schemeClr val="tx1"/>
                    </a:solidFill>
                  </a:rPr>
                  <a:t> </a:t>
                </a:r>
                <a:r>
                  <a:rPr lang="en-US" spc="-10" dirty="0">
                    <a:solidFill>
                      <a:schemeClr val="tx1"/>
                    </a:solidFill>
                  </a:rPr>
                  <a:t>A</a:t>
                </a:r>
                <a:r>
                  <a:rPr lang="en-US" spc="-35" dirty="0">
                    <a:solidFill>
                      <a:schemeClr val="tx1"/>
                    </a:solidFill>
                  </a:rPr>
                  <a:t> </a:t>
                </a:r>
                <a:r>
                  <a:rPr lang="en-US" spc="-5" dirty="0">
                    <a:solidFill>
                      <a:schemeClr val="tx1"/>
                    </a:solidFill>
                  </a:rPr>
                  <a:t>deer</a:t>
                </a:r>
                <a:r>
                  <a:rPr lang="en-US" spc="-35" dirty="0">
                    <a:solidFill>
                      <a:schemeClr val="tx1"/>
                    </a:solidFill>
                  </a:rPr>
                  <a:t> </a:t>
                </a:r>
                <a:r>
                  <a:rPr lang="en-US" spc="-5" dirty="0">
                    <a:solidFill>
                      <a:schemeClr val="tx1"/>
                    </a:solidFill>
                  </a:rPr>
                  <a:t>population</a:t>
                </a:r>
                <a:r>
                  <a:rPr lang="en-US" spc="-35" dirty="0">
                    <a:solidFill>
                      <a:schemeClr val="tx1"/>
                    </a:solidFill>
                  </a:rPr>
                  <a:t> </a:t>
                </a:r>
                <a:r>
                  <a:rPr lang="en-US" spc="-10" dirty="0">
                    <a:solidFill>
                      <a:schemeClr val="tx1"/>
                    </a:solidFill>
                  </a:rPr>
                  <a:t>g</a:t>
                </a:r>
                <a:r>
                  <a:rPr lang="en-US" spc="-5" dirty="0">
                    <a:solidFill>
                      <a:schemeClr val="tx1"/>
                    </a:solidFill>
                  </a:rPr>
                  <a:t>rows</a:t>
                </a:r>
                <a:r>
                  <a:rPr lang="en-US" spc="-35" dirty="0">
                    <a:solidFill>
                      <a:schemeClr val="tx1"/>
                    </a:solidFill>
                  </a:rPr>
                  <a:t> </a:t>
                </a:r>
                <a:r>
                  <a:rPr lang="en-US" spc="-5" dirty="0">
                    <a:solidFill>
                      <a:schemeClr val="tx1"/>
                    </a:solidFill>
                  </a:rPr>
                  <a:t>logistically</a:t>
                </a:r>
                <a:r>
                  <a:rPr lang="en-US" spc="-35" dirty="0">
                    <a:solidFill>
                      <a:schemeClr val="tx1"/>
                    </a:solidFill>
                  </a:rPr>
                  <a:t> </a:t>
                </a:r>
                <a:r>
                  <a:rPr lang="en-US" spc="-5" dirty="0">
                    <a:solidFill>
                      <a:schemeClr val="tx1"/>
                    </a:solidFill>
                  </a:rPr>
                  <a:t>with</a:t>
                </a:r>
                <a:r>
                  <a:rPr lang="en-US" spc="-35" dirty="0">
                    <a:solidFill>
                      <a:schemeClr val="tx1"/>
                    </a:solidFill>
                  </a:rPr>
                  <a:t> </a:t>
                </a:r>
                <a:r>
                  <a:rPr lang="en-US" spc="-5" dirty="0">
                    <a:solidFill>
                      <a:schemeClr val="tx1"/>
                    </a:solidFill>
                  </a:rPr>
                  <a:t>growth</a:t>
                </a:r>
                <a:r>
                  <a:rPr lang="en-US" spc="-35" dirty="0">
                    <a:solidFill>
                      <a:schemeClr val="tx1"/>
                    </a:solidFill>
                  </a:rPr>
                  <a:t> </a:t>
                </a:r>
                <a:r>
                  <a:rPr lang="en-US" spc="-5" dirty="0">
                    <a:solidFill>
                      <a:schemeClr val="tx1"/>
                    </a:solidFill>
                  </a:rPr>
                  <a:t>constant </a:t>
                </a:r>
                <a:r>
                  <a:rPr lang="en-US" i="1" spc="-5" dirty="0">
                    <a:solidFill>
                      <a:schemeClr val="tx1"/>
                    </a:solidFill>
                  </a:rPr>
                  <a:t>k</a:t>
                </a:r>
                <a:r>
                  <a:rPr lang="en-US" i="1" spc="8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0.</a:t>
                </a:r>
                <a:r>
                  <a:rPr lang="en-US" spc="-5" dirty="0">
                    <a:solidFill>
                      <a:schemeClr val="tx1"/>
                    </a:solidFill>
                  </a:rPr>
                  <a:t>4 </a:t>
                </a:r>
                <a:r>
                  <a:rPr lang="en-US" spc="-10" dirty="0">
                    <a:solidFill>
                      <a:schemeClr val="tx1"/>
                    </a:solidFill>
                  </a:rPr>
                  <a:t>yea</a:t>
                </a:r>
                <a:r>
                  <a:rPr lang="en-US" spc="-5" dirty="0">
                    <a:solidFill>
                      <a:schemeClr val="tx1"/>
                    </a:solidFill>
                  </a:rPr>
                  <a:t>r</a:t>
                </a:r>
                <a:r>
                  <a:rPr lang="en-US" spc="-209" baseline="25925" dirty="0">
                    <a:solidFill>
                      <a:schemeClr val="tx1"/>
                    </a:solidFill>
                  </a:rPr>
                  <a:t>−</a:t>
                </a:r>
                <a:r>
                  <a:rPr lang="en-US" baseline="25925" dirty="0">
                    <a:solidFill>
                      <a:schemeClr val="tx1"/>
                    </a:solidFill>
                  </a:rPr>
                  <a:t>1 </a:t>
                </a:r>
                <a:r>
                  <a:rPr lang="en-US" spc="-5" dirty="0">
                    <a:solidFill>
                      <a:schemeClr val="tx1"/>
                    </a:solidFill>
                  </a:rPr>
                  <a:t>in a forest </a:t>
                </a:r>
                <a:r>
                  <a:rPr lang="en-US" spc="-15" dirty="0">
                    <a:solidFill>
                      <a:schemeClr val="tx1"/>
                    </a:solidFill>
                  </a:rPr>
                  <a:t>w</a:t>
                </a:r>
                <a:r>
                  <a:rPr lang="en-US" spc="-5" dirty="0">
                    <a:solidFill>
                      <a:schemeClr val="tx1"/>
                    </a:solidFill>
                  </a:rPr>
                  <a:t>ith a carrying capacity</a:t>
                </a:r>
                <a:r>
                  <a:rPr lang="en-US" dirty="0">
                    <a:solidFill>
                      <a:schemeClr val="tx1"/>
                    </a:solidFill>
                  </a:rPr>
                  <a:t> </a:t>
                </a:r>
                <a:r>
                  <a:rPr lang="en-US" spc="-5" dirty="0">
                    <a:solidFill>
                      <a:schemeClr val="tx1"/>
                    </a:solidFill>
                  </a:rPr>
                  <a:t>of 1000 deer.</a:t>
                </a:r>
                <a:endParaRPr lang="en-US" dirty="0">
                  <a:solidFill>
                    <a:schemeClr val="tx1"/>
                  </a:solidFill>
                </a:endParaRPr>
              </a:p>
              <a:p>
                <a:pPr marL="469900" indent="-457200">
                  <a:lnSpc>
                    <a:spcPct val="100000"/>
                  </a:lnSpc>
                  <a:spcBef>
                    <a:spcPts val="790"/>
                  </a:spcBef>
                  <a:buFont typeface="+mj-lt"/>
                  <a:buAutoNum type="alphaLcParenR"/>
                  <a:tabLst>
                    <a:tab pos="223520" algn="l"/>
                  </a:tabLst>
                </a:pPr>
                <a:r>
                  <a:rPr lang="en-US" spc="-10" dirty="0">
                    <a:solidFill>
                      <a:schemeClr val="tx1"/>
                    </a:solidFill>
                  </a:rPr>
                  <a:t>Fin</a:t>
                </a:r>
                <a:r>
                  <a:rPr lang="en-US" spc="-5" dirty="0">
                    <a:solidFill>
                      <a:schemeClr val="tx1"/>
                    </a:solidFill>
                  </a:rPr>
                  <a:t>d </a:t>
                </a:r>
                <a:r>
                  <a:rPr lang="en-US" spc="-10" dirty="0">
                    <a:solidFill>
                      <a:schemeClr val="tx1"/>
                    </a:solidFill>
                  </a:rPr>
                  <a:t>th</a:t>
                </a:r>
                <a:r>
                  <a:rPr lang="en-US" spc="-5" dirty="0">
                    <a:solidFill>
                      <a:schemeClr val="tx1"/>
                    </a:solidFill>
                  </a:rPr>
                  <a:t>e </a:t>
                </a:r>
                <a:r>
                  <a:rPr lang="en-US" spc="-10" dirty="0">
                    <a:solidFill>
                      <a:schemeClr val="tx1"/>
                    </a:solidFill>
                  </a:rPr>
                  <a:t>dee</a:t>
                </a:r>
                <a:r>
                  <a:rPr lang="en-US" spc="-5" dirty="0">
                    <a:solidFill>
                      <a:schemeClr val="tx1"/>
                    </a:solidFill>
                  </a:rPr>
                  <a:t>r</a:t>
                </a:r>
                <a:r>
                  <a:rPr lang="en-US" dirty="0">
                    <a:solidFill>
                      <a:schemeClr val="tx1"/>
                    </a:solidFill>
                  </a:rPr>
                  <a:t> </a:t>
                </a:r>
                <a:r>
                  <a:rPr lang="en-US" spc="-10" dirty="0">
                    <a:solidFill>
                      <a:schemeClr val="tx1"/>
                    </a:solidFill>
                  </a:rPr>
                  <a:t>populatio</a:t>
                </a:r>
                <a:r>
                  <a:rPr lang="en-US" spc="-5" dirty="0">
                    <a:solidFill>
                      <a:schemeClr val="tx1"/>
                    </a:solidFill>
                  </a:rPr>
                  <a:t>n</a:t>
                </a:r>
                <a:r>
                  <a:rPr lang="en-US" spc="85" dirty="0">
                    <a:solidFill>
                      <a:schemeClr val="tx1"/>
                    </a:solidFill>
                  </a:rPr>
                  <a:t> </a:t>
                </a:r>
                <a:r>
                  <a:rPr lang="en-US" i="1" spc="70" dirty="0">
                    <a:solidFill>
                      <a:schemeClr val="tx1"/>
                    </a:solidFill>
                  </a:rPr>
                  <a:t>P</a:t>
                </a:r>
                <a:r>
                  <a:rPr lang="en-US" spc="-5" dirty="0">
                    <a:solidFill>
                      <a:schemeClr val="tx1"/>
                    </a:solidFill>
                  </a:rPr>
                  <a:t>(</a:t>
                </a:r>
                <a:r>
                  <a:rPr lang="en-US" i="1" spc="-5" dirty="0">
                    <a:solidFill>
                      <a:schemeClr val="tx1"/>
                    </a:solidFill>
                  </a:rPr>
                  <a:t>t</a:t>
                </a:r>
                <a:r>
                  <a:rPr lang="en-US" spc="-5" dirty="0">
                    <a:solidFill>
                      <a:schemeClr val="tx1"/>
                    </a:solidFill>
                  </a:rPr>
                  <a:t>) if the initial population</a:t>
                </a:r>
                <a:r>
                  <a:rPr lang="en-US" dirty="0">
                    <a:solidFill>
                      <a:schemeClr val="tx1"/>
                    </a:solidFill>
                  </a:rPr>
                  <a:t> </a:t>
                </a:r>
                <a:r>
                  <a:rPr lang="en-US" spc="-5" dirty="0">
                    <a:solidFill>
                      <a:schemeClr val="tx1"/>
                    </a:solidFill>
                  </a:rPr>
                  <a:t>is</a:t>
                </a:r>
                <a:r>
                  <a:rPr lang="en-US" spc="85" dirty="0">
                    <a:solidFill>
                      <a:schemeClr val="tx1"/>
                    </a:solidFill>
                  </a:rPr>
                  <a:t> </a:t>
                </a:r>
                <a:r>
                  <a:rPr lang="en-US" i="1" spc="-80" dirty="0">
                    <a:solidFill>
                      <a:schemeClr val="tx1"/>
                    </a:solidFill>
                  </a:rPr>
                  <a:t>P</a:t>
                </a:r>
                <a:r>
                  <a:rPr lang="en-US" baseline="-11111" dirty="0">
                    <a:solidFill>
                      <a:schemeClr val="tx1"/>
                    </a:solidFill>
                  </a:rPr>
                  <a:t>0 </a:t>
                </a:r>
                <a:r>
                  <a:rPr lang="en-US" spc="-25" dirty="0">
                    <a:solidFill>
                      <a:schemeClr val="tx1"/>
                    </a:solidFill>
                  </a:rPr>
                  <a:t>=</a:t>
                </a:r>
                <a:r>
                  <a:rPr lang="en-US" spc="-40" dirty="0">
                    <a:solidFill>
                      <a:schemeClr val="tx1"/>
                    </a:solidFill>
                  </a:rPr>
                  <a:t> </a:t>
                </a:r>
                <a:r>
                  <a:rPr lang="en-US" spc="-10" dirty="0">
                    <a:solidFill>
                      <a:schemeClr val="tx1"/>
                    </a:solidFill>
                  </a:rPr>
                  <a:t>100</a:t>
                </a:r>
                <a:r>
                  <a:rPr lang="en-US" spc="-5" dirty="0">
                    <a:solidFill>
                      <a:schemeClr val="tx1"/>
                    </a:solidFill>
                  </a:rPr>
                  <a:t>.</a:t>
                </a:r>
                <a:endParaRPr lang="en-US" dirty="0">
                  <a:solidFill>
                    <a:schemeClr val="tx1"/>
                  </a:solidFill>
                </a:endParaRPr>
              </a:p>
              <a:p>
                <a:pPr marL="469900" indent="-457200">
                  <a:lnSpc>
                    <a:spcPct val="100000"/>
                  </a:lnSpc>
                  <a:spcBef>
                    <a:spcPts val="195"/>
                  </a:spcBef>
                  <a:buFont typeface="+mj-lt"/>
                  <a:buAutoNum type="alphaLcParenR"/>
                  <a:tabLst>
                    <a:tab pos="231140" algn="l"/>
                  </a:tabLst>
                </a:pPr>
                <a:r>
                  <a:rPr lang="en-US" spc="-15" dirty="0">
                    <a:solidFill>
                      <a:schemeClr val="tx1"/>
                    </a:solidFill>
                  </a:rPr>
                  <a:t>Ho</a:t>
                </a:r>
                <a:r>
                  <a:rPr lang="en-US" spc="-10" dirty="0">
                    <a:solidFill>
                      <a:schemeClr val="tx1"/>
                    </a:solidFill>
                  </a:rPr>
                  <a:t>w</a:t>
                </a:r>
                <a:r>
                  <a:rPr lang="en-US" spc="-5" dirty="0">
                    <a:solidFill>
                      <a:schemeClr val="tx1"/>
                    </a:solidFill>
                  </a:rPr>
                  <a:t> l</a:t>
                </a:r>
                <a:r>
                  <a:rPr lang="en-US" spc="-10" dirty="0">
                    <a:solidFill>
                      <a:schemeClr val="tx1"/>
                    </a:solidFill>
                  </a:rPr>
                  <a:t>on</a:t>
                </a:r>
                <a:r>
                  <a:rPr lang="en-US" spc="-5" dirty="0">
                    <a:solidFill>
                      <a:schemeClr val="tx1"/>
                    </a:solidFill>
                  </a:rPr>
                  <a:t>g </a:t>
                </a:r>
                <a:r>
                  <a:rPr lang="en-US" spc="-10" dirty="0">
                    <a:solidFill>
                      <a:schemeClr val="tx1"/>
                    </a:solidFill>
                  </a:rPr>
                  <a:t>doe</a:t>
                </a:r>
                <a:r>
                  <a:rPr lang="en-US" spc="-5" dirty="0">
                    <a:solidFill>
                      <a:schemeClr val="tx1"/>
                    </a:solidFill>
                  </a:rPr>
                  <a:t>s</a:t>
                </a:r>
                <a:r>
                  <a:rPr lang="en-US" dirty="0">
                    <a:solidFill>
                      <a:schemeClr val="tx1"/>
                    </a:solidFill>
                  </a:rPr>
                  <a:t> </a:t>
                </a:r>
                <a:r>
                  <a:rPr lang="en-US" spc="-10" dirty="0">
                    <a:solidFill>
                      <a:schemeClr val="tx1"/>
                    </a:solidFill>
                  </a:rPr>
                  <a:t>i</a:t>
                </a:r>
                <a:r>
                  <a:rPr lang="en-US" spc="-5" dirty="0">
                    <a:solidFill>
                      <a:schemeClr val="tx1"/>
                    </a:solidFill>
                  </a:rPr>
                  <a:t>t </a:t>
                </a:r>
                <a:r>
                  <a:rPr lang="en-US" spc="-10" dirty="0">
                    <a:solidFill>
                      <a:schemeClr val="tx1"/>
                    </a:solidFill>
                  </a:rPr>
                  <a:t>tak</a:t>
                </a:r>
                <a:r>
                  <a:rPr lang="en-US" spc="-5" dirty="0">
                    <a:solidFill>
                      <a:schemeClr val="tx1"/>
                    </a:solidFill>
                  </a:rPr>
                  <a:t>e </a:t>
                </a:r>
                <a:r>
                  <a:rPr lang="en-US" spc="-10" dirty="0">
                    <a:solidFill>
                      <a:schemeClr val="tx1"/>
                    </a:solidFill>
                  </a:rPr>
                  <a:t>fo</a:t>
                </a:r>
                <a:r>
                  <a:rPr lang="en-US" spc="-5" dirty="0">
                    <a:solidFill>
                      <a:schemeClr val="tx1"/>
                    </a:solidFill>
                  </a:rPr>
                  <a:t>r t</a:t>
                </a:r>
                <a:r>
                  <a:rPr lang="en-US" spc="-10" dirty="0">
                    <a:solidFill>
                      <a:schemeClr val="tx1"/>
                    </a:solidFill>
                  </a:rPr>
                  <a:t>h</a:t>
                </a:r>
                <a:r>
                  <a:rPr lang="en-US" spc="-5" dirty="0">
                    <a:solidFill>
                      <a:schemeClr val="tx1"/>
                    </a:solidFill>
                  </a:rPr>
                  <a:t>e </a:t>
                </a:r>
                <a:r>
                  <a:rPr lang="en-US" spc="-10" dirty="0">
                    <a:solidFill>
                      <a:schemeClr val="tx1"/>
                    </a:solidFill>
                  </a:rPr>
                  <a:t>dee</a:t>
                </a:r>
                <a:r>
                  <a:rPr lang="en-US" spc="-5" dirty="0">
                    <a:solidFill>
                      <a:schemeClr val="tx1"/>
                    </a:solidFill>
                  </a:rPr>
                  <a:t>r</a:t>
                </a:r>
                <a:r>
                  <a:rPr lang="en-US" dirty="0">
                    <a:solidFill>
                      <a:schemeClr val="tx1"/>
                    </a:solidFill>
                  </a:rPr>
                  <a:t> </a:t>
                </a:r>
                <a:r>
                  <a:rPr lang="en-US" spc="-10" dirty="0">
                    <a:solidFill>
                      <a:schemeClr val="tx1"/>
                    </a:solidFill>
                  </a:rPr>
                  <a:t>populatio</a:t>
                </a:r>
                <a:r>
                  <a:rPr lang="en-US" spc="-5" dirty="0">
                    <a:solidFill>
                      <a:schemeClr val="tx1"/>
                    </a:solidFill>
                  </a:rPr>
                  <a:t>n</a:t>
                </a:r>
                <a:r>
                  <a:rPr lang="en-US" dirty="0">
                    <a:solidFill>
                      <a:schemeClr val="tx1"/>
                    </a:solidFill>
                  </a:rPr>
                  <a:t> </a:t>
                </a:r>
                <a:r>
                  <a:rPr lang="en-US" spc="-5" dirty="0">
                    <a:solidFill>
                      <a:schemeClr val="tx1"/>
                    </a:solidFill>
                  </a:rPr>
                  <a:t>to r</a:t>
                </a:r>
                <a:r>
                  <a:rPr lang="en-US" spc="-10" dirty="0">
                    <a:solidFill>
                      <a:schemeClr val="tx1"/>
                    </a:solidFill>
                  </a:rPr>
                  <a:t>eac</a:t>
                </a:r>
                <a:r>
                  <a:rPr lang="en-US" spc="-5" dirty="0">
                    <a:solidFill>
                      <a:schemeClr val="tx1"/>
                    </a:solidFill>
                  </a:rPr>
                  <a:t>h</a:t>
                </a:r>
                <a:r>
                  <a:rPr lang="en-US" dirty="0">
                    <a:solidFill>
                      <a:schemeClr val="tx1"/>
                    </a:solidFill>
                  </a:rPr>
                  <a:t> </a:t>
                </a:r>
                <a:r>
                  <a:rPr lang="en-US" spc="-10" dirty="0">
                    <a:solidFill>
                      <a:schemeClr val="tx1"/>
                    </a:solidFill>
                  </a:rPr>
                  <a:t>500?</a:t>
                </a:r>
                <a:endParaRPr lang="en-US" dirty="0">
                  <a:solidFill>
                    <a:schemeClr val="tx1"/>
                  </a:solidFill>
                </a:endParaRPr>
              </a:p>
              <a:p>
                <a:pPr marL="0" indent="0">
                  <a:lnSpc>
                    <a:spcPct val="100000"/>
                  </a:lnSpc>
                  <a:buNone/>
                </a:pPr>
                <a:r>
                  <a:rPr lang="en-US" b="1" spc="-5" dirty="0">
                    <a:solidFill>
                      <a:schemeClr val="tx1"/>
                    </a:solidFill>
                  </a:rPr>
                  <a:t>Solution </a:t>
                </a:r>
                <a:r>
                  <a:rPr lang="en-US" spc="-15" dirty="0">
                    <a:solidFill>
                      <a:schemeClr val="tx1"/>
                    </a:solidFill>
                  </a:rPr>
                  <a:t>Th</a:t>
                </a:r>
                <a:r>
                  <a:rPr lang="en-US" spc="-5" dirty="0">
                    <a:solidFill>
                      <a:schemeClr val="tx1"/>
                    </a:solidFill>
                  </a:rPr>
                  <a:t>e</a:t>
                </a:r>
                <a:r>
                  <a:rPr lang="en-US" dirty="0">
                    <a:solidFill>
                      <a:schemeClr val="tx1"/>
                    </a:solidFill>
                  </a:rPr>
                  <a:t> </a:t>
                </a:r>
                <a:r>
                  <a:rPr lang="en-US" spc="-10" dirty="0">
                    <a:solidFill>
                      <a:schemeClr val="tx1"/>
                    </a:solidFill>
                  </a:rPr>
                  <a:t>tim</a:t>
                </a:r>
                <a:r>
                  <a:rPr lang="en-US" spc="-5" dirty="0">
                    <a:solidFill>
                      <a:schemeClr val="tx1"/>
                    </a:solidFill>
                  </a:rPr>
                  <a:t>e </a:t>
                </a:r>
                <a:r>
                  <a:rPr lang="en-US" spc="-10" dirty="0">
                    <a:solidFill>
                      <a:schemeClr val="tx1"/>
                    </a:solidFill>
                  </a:rPr>
                  <a:t>uni</a:t>
                </a:r>
                <a:r>
                  <a:rPr lang="en-US" spc="-5" dirty="0">
                    <a:solidFill>
                      <a:schemeClr val="tx1"/>
                    </a:solidFill>
                  </a:rPr>
                  <a:t>t</a:t>
                </a:r>
                <a:r>
                  <a:rPr lang="en-US" dirty="0">
                    <a:solidFill>
                      <a:schemeClr val="tx1"/>
                    </a:solidFill>
                  </a:rPr>
                  <a:t> </a:t>
                </a:r>
                <a:r>
                  <a:rPr lang="en-US" spc="-5" dirty="0">
                    <a:solidFill>
                      <a:schemeClr val="tx1"/>
                    </a:solidFill>
                  </a:rPr>
                  <a:t>is t</a:t>
                </a:r>
                <a:r>
                  <a:rPr lang="en-US" spc="-10" dirty="0">
                    <a:solidFill>
                      <a:schemeClr val="tx1"/>
                    </a:solidFill>
                  </a:rPr>
                  <a:t>h</a:t>
                </a:r>
                <a:r>
                  <a:rPr lang="en-US" spc="-5" dirty="0">
                    <a:solidFill>
                      <a:schemeClr val="tx1"/>
                    </a:solidFill>
                  </a:rPr>
                  <a:t>e </a:t>
                </a:r>
                <a:r>
                  <a:rPr lang="en-US" spc="-10" dirty="0">
                    <a:solidFill>
                      <a:schemeClr val="tx1"/>
                    </a:solidFill>
                  </a:rPr>
                  <a:t>yea</a:t>
                </a:r>
                <a:r>
                  <a:rPr lang="en-US" spc="-5" dirty="0">
                    <a:solidFill>
                      <a:schemeClr val="tx1"/>
                    </a:solidFill>
                  </a:rPr>
                  <a:t>r</a:t>
                </a:r>
                <a:r>
                  <a:rPr lang="en-US" dirty="0">
                    <a:solidFill>
                      <a:schemeClr val="tx1"/>
                    </a:solidFill>
                  </a:rPr>
                  <a:t> </a:t>
                </a:r>
                <a:r>
                  <a:rPr lang="en-US" spc="-10" dirty="0">
                    <a:solidFill>
                      <a:schemeClr val="tx1"/>
                    </a:solidFill>
                  </a:rPr>
                  <a:t>becaus</a:t>
                </a:r>
                <a:r>
                  <a:rPr lang="en-US" spc="-5" dirty="0">
                    <a:solidFill>
                      <a:schemeClr val="tx1"/>
                    </a:solidFill>
                  </a:rPr>
                  <a:t>e</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spc="-10" dirty="0">
                    <a:solidFill>
                      <a:schemeClr val="tx1"/>
                    </a:solidFill>
                  </a:rPr>
                  <a:t>uni</a:t>
                </a:r>
                <a:r>
                  <a:rPr lang="en-US" spc="-5" dirty="0">
                    <a:solidFill>
                      <a:schemeClr val="tx1"/>
                    </a:solidFill>
                  </a:rPr>
                  <a:t>t </a:t>
                </a:r>
                <a:r>
                  <a:rPr lang="en-US" spc="-10" dirty="0">
                    <a:solidFill>
                      <a:schemeClr val="tx1"/>
                    </a:solidFill>
                  </a:rPr>
                  <a:t>o</a:t>
                </a:r>
                <a:r>
                  <a:rPr lang="en-US" spc="-5" dirty="0">
                    <a:solidFill>
                      <a:schemeClr val="tx1"/>
                    </a:solidFill>
                  </a:rPr>
                  <a:t>f</a:t>
                </a:r>
                <a:r>
                  <a:rPr lang="en-US" dirty="0">
                    <a:solidFill>
                      <a:schemeClr val="tx1"/>
                    </a:solidFill>
                  </a:rPr>
                  <a:t> </a:t>
                </a:r>
                <a:r>
                  <a:rPr lang="en-US" i="1" spc="-5" dirty="0">
                    <a:solidFill>
                      <a:schemeClr val="tx1"/>
                    </a:solidFill>
                  </a:rPr>
                  <a:t>k</a:t>
                </a:r>
                <a:r>
                  <a:rPr lang="en-US" i="1" spc="55" dirty="0">
                    <a:solidFill>
                      <a:schemeClr val="tx1"/>
                    </a:solidFill>
                  </a:rPr>
                  <a:t> </a:t>
                </a:r>
                <a:r>
                  <a:rPr lang="en-US" spc="-5" dirty="0">
                    <a:solidFill>
                      <a:schemeClr val="tx1"/>
                    </a:solidFill>
                  </a:rPr>
                  <a:t>is </a:t>
                </a:r>
                <a:r>
                  <a:rPr lang="en-US" spc="-10" dirty="0">
                    <a:solidFill>
                      <a:schemeClr val="tx1"/>
                    </a:solidFill>
                  </a:rPr>
                  <a:t>yea</a:t>
                </a:r>
                <a:r>
                  <a:rPr lang="en-US" spc="-5" dirty="0">
                    <a:solidFill>
                      <a:schemeClr val="tx1"/>
                    </a:solidFill>
                  </a:rPr>
                  <a:t>r</a:t>
                </a:r>
                <a:r>
                  <a:rPr lang="en-US" spc="-209" baseline="25925" dirty="0">
                    <a:solidFill>
                      <a:schemeClr val="tx1"/>
                    </a:solidFill>
                  </a:rPr>
                  <a:t>−</a:t>
                </a:r>
                <a:r>
                  <a:rPr lang="en-US" spc="75" baseline="25925" dirty="0">
                    <a:solidFill>
                      <a:schemeClr val="tx1"/>
                    </a:solidFill>
                  </a:rPr>
                  <a:t>1</a:t>
                </a:r>
                <a:r>
                  <a:rPr lang="en-US" spc="-5" dirty="0">
                    <a:solidFill>
                      <a:schemeClr val="tx1"/>
                    </a:solidFill>
                  </a:rPr>
                  <a:t>.</a:t>
                </a:r>
                <a:endParaRPr lang="en-US" dirty="0">
                  <a:solidFill>
                    <a:schemeClr val="tx1"/>
                  </a:solidFill>
                </a:endParaRPr>
              </a:p>
              <a:p>
                <a:pPr marL="0" indent="0">
                  <a:lnSpc>
                    <a:spcPct val="100000"/>
                  </a:lnSpc>
                  <a:spcBef>
                    <a:spcPts val="590"/>
                  </a:spcBef>
                  <a:buNone/>
                </a:pPr>
                <a:r>
                  <a:rPr lang="en-US" spc="-5" dirty="0">
                    <a:solidFill>
                      <a:schemeClr val="tx1"/>
                    </a:solidFill>
                  </a:rPr>
                  <a:t>a) </a:t>
                </a:r>
                <a:r>
                  <a:rPr lang="en-US" spc="-10" dirty="0">
                    <a:solidFill>
                      <a:schemeClr val="tx1"/>
                    </a:solidFill>
                  </a:rPr>
                  <a:t>Sinc</a:t>
                </a:r>
                <a:r>
                  <a:rPr lang="en-US" spc="-5" dirty="0">
                    <a:solidFill>
                      <a:schemeClr val="tx1"/>
                    </a:solidFill>
                  </a:rPr>
                  <a:t>e</a:t>
                </a:r>
                <a:r>
                  <a:rPr lang="en-US" dirty="0">
                    <a:solidFill>
                      <a:schemeClr val="tx1"/>
                    </a:solidFill>
                  </a:rPr>
                  <a:t> </a:t>
                </a:r>
                <a:r>
                  <a:rPr lang="en-US" i="1" spc="-5" dirty="0">
                    <a:solidFill>
                      <a:schemeClr val="tx1"/>
                    </a:solidFill>
                  </a:rPr>
                  <a:t>k</a:t>
                </a:r>
                <a:r>
                  <a:rPr lang="en-US" i="1" spc="8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0.4 </a:t>
                </a:r>
                <a:r>
                  <a:rPr lang="en-US" spc="-10" dirty="0">
                    <a:solidFill>
                      <a:schemeClr val="tx1"/>
                    </a:solidFill>
                  </a:rPr>
                  <a:t>an</a:t>
                </a:r>
                <a:r>
                  <a:rPr lang="en-US" spc="-5" dirty="0">
                    <a:solidFill>
                      <a:schemeClr val="tx1"/>
                    </a:solidFill>
                  </a:rPr>
                  <a:t>d</a:t>
                </a:r>
                <a:r>
                  <a:rPr lang="en-US" spc="95" dirty="0">
                    <a:solidFill>
                      <a:schemeClr val="tx1"/>
                    </a:solidFill>
                  </a:rPr>
                  <a:t> </a:t>
                </a:r>
                <a:r>
                  <a:rPr lang="en-US" i="1" spc="-10" dirty="0">
                    <a:solidFill>
                      <a:schemeClr val="tx1"/>
                    </a:solidFill>
                  </a:rPr>
                  <a:t>A</a:t>
                </a:r>
                <a:r>
                  <a:rPr lang="en-US" i="1" spc="4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1000</a:t>
                </a:r>
                <a:r>
                  <a:rPr lang="en-US" spc="-5" dirty="0">
                    <a:solidFill>
                      <a:schemeClr val="tx1"/>
                    </a:solidFill>
                  </a:rPr>
                  <a:t>,</a:t>
                </a:r>
                <a:r>
                  <a:rPr lang="en-US" spc="85" dirty="0">
                    <a:solidFill>
                      <a:schemeClr val="tx1"/>
                    </a:solidFill>
                  </a:rPr>
                  <a:t> </a:t>
                </a:r>
                <a:r>
                  <a:rPr lang="en-US" i="1" spc="70" dirty="0">
                    <a:solidFill>
                      <a:schemeClr val="tx1"/>
                    </a:solidFill>
                  </a:rPr>
                  <a:t>P</a:t>
                </a:r>
                <a:r>
                  <a:rPr lang="en-US" spc="-5" dirty="0">
                    <a:solidFill>
                      <a:schemeClr val="tx1"/>
                    </a:solidFill>
                  </a:rPr>
                  <a:t>(</a:t>
                </a:r>
                <a:r>
                  <a:rPr lang="en-US" i="1" spc="-5" dirty="0">
                    <a:solidFill>
                      <a:schemeClr val="tx1"/>
                    </a:solidFill>
                  </a:rPr>
                  <a:t>t</a:t>
                </a:r>
                <a:r>
                  <a:rPr lang="en-US" spc="-5" dirty="0">
                    <a:solidFill>
                      <a:schemeClr val="tx1"/>
                    </a:solidFill>
                  </a:rPr>
                  <a:t>) satisfies the </a:t>
                </a:r>
                <a:r>
                  <a:rPr lang="en-US" spc="-10" dirty="0">
                    <a:solidFill>
                      <a:schemeClr val="tx1"/>
                    </a:solidFill>
                  </a:rPr>
                  <a:t>d</a:t>
                </a:r>
                <a:r>
                  <a:rPr lang="en-US" spc="-5" dirty="0">
                    <a:solidFill>
                      <a:schemeClr val="tx1"/>
                    </a:solidFill>
                  </a:rPr>
                  <a:t>ifferential equation</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𝑑𝑃</m:t>
                          </m:r>
                        </m:num>
                        <m:den>
                          <m:r>
                            <a:rPr lang="en-US" b="0" i="1" smtClean="0">
                              <a:solidFill>
                                <a:schemeClr val="tx1"/>
                              </a:solidFill>
                              <a:latin typeface="Cambria Math" panose="02040503050406030204" pitchFamily="18" charset="0"/>
                            </a:rPr>
                            <m:t>𝑑𝑡</m:t>
                          </m:r>
                        </m:den>
                      </m:f>
                      <m:r>
                        <a:rPr lang="en-US" b="0" i="1" smtClean="0">
                          <a:solidFill>
                            <a:schemeClr val="tx1"/>
                          </a:solidFill>
                          <a:latin typeface="Cambria Math" panose="02040503050406030204" pitchFamily="18" charset="0"/>
                        </a:rPr>
                        <m:t>=0.4</m:t>
                      </m:r>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𝑃</m:t>
                              </m:r>
                            </m:num>
                            <m:den>
                              <m:r>
                                <a:rPr lang="en-US" b="0" i="1" smtClean="0">
                                  <a:solidFill>
                                    <a:schemeClr val="tx1"/>
                                  </a:solidFill>
                                  <a:latin typeface="Cambria Math" panose="02040503050406030204" pitchFamily="18" charset="0"/>
                                </a:rPr>
                                <m:t>1000</m:t>
                              </m:r>
                            </m:den>
                          </m:f>
                        </m:e>
                      </m:d>
                    </m:oMath>
                  </m:oMathPara>
                </a14:m>
                <a:endParaRPr lang="en-US" dirty="0">
                  <a:solidFill>
                    <a:schemeClr val="tx1"/>
                  </a:solidFill>
                </a:endParaRPr>
              </a:p>
              <a:p>
                <a:pPr marL="0" marR="5080" indent="0" algn="just">
                  <a:lnSpc>
                    <a:spcPct val="100000"/>
                  </a:lnSpc>
                  <a:buNone/>
                </a:pPr>
                <a:r>
                  <a:rPr lang="en-US" spc="-15" dirty="0">
                    <a:solidFill>
                      <a:schemeClr val="tx1"/>
                    </a:solidFill>
                  </a:rPr>
                  <a:t>Th</a:t>
                </a:r>
                <a:r>
                  <a:rPr lang="en-US" spc="-5" dirty="0">
                    <a:solidFill>
                      <a:schemeClr val="tx1"/>
                    </a:solidFill>
                  </a:rPr>
                  <a:t>e </a:t>
                </a:r>
                <a:r>
                  <a:rPr lang="en-US" spc="-10" dirty="0">
                    <a:solidFill>
                      <a:schemeClr val="tx1"/>
                    </a:solidFill>
                  </a:rPr>
                  <a:t>genera</a:t>
                </a:r>
                <a:r>
                  <a:rPr lang="en-US" spc="-5" dirty="0">
                    <a:solidFill>
                      <a:schemeClr val="tx1"/>
                    </a:solidFill>
                  </a:rPr>
                  <a:t>l</a:t>
                </a:r>
                <a:r>
                  <a:rPr lang="en-US" dirty="0">
                    <a:solidFill>
                      <a:schemeClr val="tx1"/>
                    </a:solidFill>
                  </a:rPr>
                  <a:t> </a:t>
                </a:r>
                <a:r>
                  <a:rPr lang="en-US" spc="-10" dirty="0">
                    <a:solidFill>
                      <a:schemeClr val="tx1"/>
                    </a:solidFill>
                  </a:rPr>
                  <a:t>solutio</a:t>
                </a:r>
                <a:r>
                  <a:rPr lang="en-US" spc="-5" dirty="0">
                    <a:solidFill>
                      <a:schemeClr val="tx1"/>
                    </a:solidFill>
                  </a:rPr>
                  <a:t>n is </a:t>
                </a:r>
                <a:r>
                  <a:rPr lang="en-US" spc="-10" dirty="0">
                    <a:solidFill>
                      <a:schemeClr val="tx1"/>
                    </a:solidFill>
                  </a:rPr>
                  <a:t>give</a:t>
                </a:r>
                <a:r>
                  <a:rPr lang="en-US" spc="-5" dirty="0">
                    <a:solidFill>
                      <a:schemeClr val="tx1"/>
                    </a:solidFill>
                  </a:rPr>
                  <a:t>n </a:t>
                </a:r>
                <a:r>
                  <a:rPr lang="en-US" spc="-10" dirty="0">
                    <a:solidFill>
                      <a:schemeClr val="tx1"/>
                    </a:solidFill>
                  </a:rPr>
                  <a:t>b</a:t>
                </a:r>
                <a:r>
                  <a:rPr lang="en-US" spc="-5" dirty="0">
                    <a:solidFill>
                      <a:schemeClr val="tx1"/>
                    </a:solidFill>
                  </a:rPr>
                  <a:t>y </a:t>
                </a:r>
                <a:r>
                  <a:rPr lang="en-US" spc="-15" dirty="0">
                    <a:solidFill>
                      <a:schemeClr val="tx1"/>
                    </a:solidFill>
                  </a:rPr>
                  <a:t>Eq</a:t>
                </a:r>
                <a:r>
                  <a:rPr lang="en-US" spc="-5" dirty="0">
                    <a:solidFill>
                      <a:schemeClr val="tx1"/>
                    </a:solidFill>
                  </a:rPr>
                  <a:t>. (</a:t>
                </a:r>
                <a:r>
                  <a:rPr lang="en-US" spc="-10" dirty="0">
                    <a:solidFill>
                      <a:schemeClr val="tx1"/>
                    </a:solidFill>
                  </a:rPr>
                  <a:t>5):</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1000</m:t>
                          </m:r>
                        </m:num>
                        <m:den>
                          <m:r>
                            <a:rPr lang="en-US" b="0" i="1" smtClean="0">
                              <a:solidFill>
                                <a:schemeClr val="tx1"/>
                              </a:solidFill>
                              <a:latin typeface="Cambria Math" panose="02040503050406030204" pitchFamily="18" charset="0"/>
                            </a:rPr>
                            <m:t>1−</m:t>
                          </m:r>
                          <m:f>
                            <m:fPr>
                              <m:type m:val="skw"/>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−0.4</m:t>
                                  </m:r>
                                  <m:r>
                                    <a:rPr lang="en-US" b="0" i="1" smtClean="0">
                                      <a:solidFill>
                                        <a:schemeClr val="tx1"/>
                                      </a:solidFill>
                                      <a:latin typeface="Cambria Math" panose="02040503050406030204" pitchFamily="18" charset="0"/>
                                    </a:rPr>
                                    <m:t>𝑡</m:t>
                                  </m:r>
                                </m:sup>
                              </m:sSup>
                            </m:num>
                            <m:den>
                              <m:r>
                                <a:rPr lang="en-US" b="0" i="1" smtClean="0">
                                  <a:solidFill>
                                    <a:schemeClr val="tx1"/>
                                  </a:solidFill>
                                  <a:latin typeface="Cambria Math" panose="02040503050406030204" pitchFamily="18" charset="0"/>
                                </a:rPr>
                                <m:t>𝐵</m:t>
                              </m:r>
                            </m:den>
                          </m:f>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811889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9.4 The Logistic </a:t>
            </a:r>
            <a:r>
              <a:rPr lang="en-US" sz="3100" dirty="0"/>
              <a:t>Equation (</a:t>
            </a:r>
            <a:r>
              <a:rPr lang="en-US" sz="3100" dirty="0" smtClean="0"/>
              <a:t>10 </a:t>
            </a:r>
            <a:r>
              <a:rPr lang="en-US" sz="3100" dirty="0"/>
              <a:t>of 11)</a:t>
            </a: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0" dirty="0">
                    <a:latin typeface="Times New Roman"/>
                    <a:cs typeface="Times New Roman"/>
                  </a:rPr>
                  <a:t>Usin</a:t>
                </a:r>
                <a:r>
                  <a:rPr lang="en-US" spc="-5" dirty="0">
                    <a:latin typeface="Times New Roman"/>
                    <a:cs typeface="Times New Roman"/>
                  </a:rPr>
                  <a:t>g </a:t>
                </a:r>
                <a:r>
                  <a:rPr lang="en-US" spc="-15" dirty="0">
                    <a:latin typeface="Times New Roman"/>
                    <a:cs typeface="Times New Roman"/>
                  </a:rPr>
                  <a:t>Eq</a:t>
                </a:r>
                <a:r>
                  <a:rPr lang="en-US" spc="-5" dirty="0">
                    <a:latin typeface="Times New Roman"/>
                    <a:cs typeface="Times New Roman"/>
                  </a:rPr>
                  <a:t>. </a:t>
                </a:r>
                <a:r>
                  <a:rPr lang="en-US" spc="-10" dirty="0">
                    <a:latin typeface="Times New Roman"/>
                    <a:cs typeface="Times New Roman"/>
                  </a:rPr>
                  <a:t>(4</a:t>
                </a:r>
                <a:r>
                  <a:rPr lang="en-US" spc="-5" dirty="0">
                    <a:latin typeface="Times New Roman"/>
                    <a:cs typeface="Times New Roman"/>
                  </a:rPr>
                  <a:t>) to </a:t>
                </a:r>
                <a:r>
                  <a:rPr lang="en-US" spc="-10" dirty="0">
                    <a:latin typeface="Times New Roman"/>
                    <a:cs typeface="Times New Roman"/>
                  </a:rPr>
                  <a:t>comput</a:t>
                </a:r>
                <a:r>
                  <a:rPr lang="en-US" spc="-5" dirty="0">
                    <a:latin typeface="Times New Roman"/>
                    <a:cs typeface="Times New Roman"/>
                  </a:rPr>
                  <a:t>e</a:t>
                </a:r>
                <a:r>
                  <a:rPr lang="en-US" spc="75" dirty="0">
                    <a:latin typeface="Times New Roman"/>
                    <a:cs typeface="Times New Roman"/>
                  </a:rPr>
                  <a:t> </a:t>
                </a:r>
                <a:r>
                  <a:rPr lang="en-US" i="1" spc="50" dirty="0">
                    <a:latin typeface="Times New Roman"/>
                    <a:cs typeface="Times New Roman"/>
                  </a:rPr>
                  <a:t>B</a:t>
                </a:r>
                <a:r>
                  <a:rPr lang="en-US" spc="-5"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 find (Figure </a:t>
                </a:r>
                <a:r>
                  <a:rPr lang="en-US" spc="-10" dirty="0">
                    <a:latin typeface="Times New Roman"/>
                    <a:cs typeface="Times New Roman"/>
                  </a:rPr>
                  <a:t>4</a:t>
                </a:r>
                <a:r>
                  <a:rPr lang="en-US" spc="-5" dirty="0">
                    <a:latin typeface="Times New Roman"/>
                    <a:cs typeface="Times New Roman"/>
                  </a:rPr>
                  <a:t>)</a:t>
                </a:r>
                <a:endParaRPr lang="en-US"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0</m:t>
                              </m:r>
                            </m:sub>
                          </m:sSub>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100</m:t>
                          </m:r>
                        </m:num>
                        <m:den>
                          <m:r>
                            <a:rPr lang="en-US" b="0" i="1" smtClean="0">
                              <a:solidFill>
                                <a:schemeClr val="tx1"/>
                              </a:solidFill>
                              <a:latin typeface="Cambria Math" panose="02040503050406030204" pitchFamily="18" charset="0"/>
                            </a:rPr>
                            <m:t>100−1000</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9</m:t>
                          </m:r>
                        </m:den>
                      </m:f>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1000</m:t>
                          </m:r>
                        </m:num>
                        <m:den>
                          <m:r>
                            <a:rPr lang="en-US" i="1">
                              <a:latin typeface="Cambria Math" panose="02040503050406030204" pitchFamily="18" charset="0"/>
                            </a:rPr>
                            <m:t>1</m:t>
                          </m:r>
                          <m:r>
                            <a:rPr lang="en-US" b="0" i="1" smtClean="0">
                              <a:latin typeface="Cambria Math" panose="02040503050406030204" pitchFamily="18" charset="0"/>
                            </a:rPr>
                            <m:t>+9</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−0.4</m:t>
                              </m:r>
                              <m:r>
                                <a:rPr lang="en-US" i="1">
                                  <a:latin typeface="Cambria Math" panose="02040503050406030204" pitchFamily="18" charset="0"/>
                                </a:rPr>
                                <m:t>𝑡</m:t>
                              </m:r>
                            </m:sup>
                          </m:sSup>
                        </m:den>
                      </m:f>
                    </m:oMath>
                  </m:oMathPara>
                </a14:m>
                <a:endParaRPr lang="en-US" dirty="0">
                  <a:solidFill>
                    <a:schemeClr val="tx1"/>
                  </a:solidFill>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pic>
        <p:nvPicPr>
          <p:cNvPr id="5" name="Picture 2" descr="The graphs shows a logistic curve representing the deer population as a function of t in years. The t axis ranges from 0 to 15 in increments of 5. The vertical axis is labeled capital P of t and ranges from 0 to 1000 with tick marks at 100, 500, and 1000. There is a horizontal line at capital P of t equals 1000. The curve begins at 100 on the capital P axis, increases exponentially, then changes concavity at approximately t equals 8 and then increases more slowly, approaching the line at y equals 100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2332" y="3364957"/>
            <a:ext cx="3918361" cy="319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9.4 The Logistic </a:t>
            </a:r>
            <a:r>
              <a:rPr lang="en-US" sz="3100" dirty="0"/>
              <a:t>Equation </a:t>
            </a:r>
            <a:r>
              <a:rPr lang="en-US" sz="3100" dirty="0" smtClean="0"/>
              <a:t>(11 </a:t>
            </a:r>
            <a:r>
              <a:rPr lang="en-US" sz="3100" dirty="0"/>
              <a:t>of 11)</a:t>
            </a: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spc="-10" dirty="0">
                    <a:solidFill>
                      <a:schemeClr val="tx1"/>
                    </a:solidFill>
                  </a:rPr>
                  <a:t>To</a:t>
                </a:r>
                <a:r>
                  <a:rPr lang="en-US" spc="-5" dirty="0">
                    <a:solidFill>
                      <a:schemeClr val="tx1"/>
                    </a:solidFill>
                  </a:rPr>
                  <a:t> find the time </a:t>
                </a:r>
                <a:r>
                  <a:rPr lang="en-US" i="1" spc="-5" dirty="0">
                    <a:solidFill>
                      <a:schemeClr val="tx1"/>
                    </a:solidFill>
                  </a:rPr>
                  <a:t>t</a:t>
                </a:r>
                <a:r>
                  <a:rPr lang="en-US" i="1" spc="85" dirty="0">
                    <a:solidFill>
                      <a:schemeClr val="tx1"/>
                    </a:solidFill>
                  </a:rPr>
                  <a:t> </a:t>
                </a:r>
                <a:r>
                  <a:rPr lang="en-US" spc="-15" dirty="0">
                    <a:solidFill>
                      <a:schemeClr val="tx1"/>
                    </a:solidFill>
                  </a:rPr>
                  <a:t>whe</a:t>
                </a:r>
                <a:r>
                  <a:rPr lang="en-US" spc="-5" dirty="0">
                    <a:solidFill>
                      <a:schemeClr val="tx1"/>
                    </a:solidFill>
                  </a:rPr>
                  <a:t>n</a:t>
                </a:r>
                <a:r>
                  <a:rPr lang="en-US" spc="85" dirty="0">
                    <a:solidFill>
                      <a:schemeClr val="tx1"/>
                    </a:solidFill>
                  </a:rPr>
                  <a:t> </a:t>
                </a:r>
                <a:r>
                  <a:rPr lang="en-US" i="1" spc="70" dirty="0">
                    <a:solidFill>
                      <a:schemeClr val="tx1"/>
                    </a:solidFill>
                  </a:rPr>
                  <a:t>P</a:t>
                </a:r>
                <a:r>
                  <a:rPr lang="en-US" spc="-5" dirty="0">
                    <a:solidFill>
                      <a:schemeClr val="tx1"/>
                    </a:solidFill>
                  </a:rPr>
                  <a:t>(</a:t>
                </a:r>
                <a:r>
                  <a:rPr lang="en-US" i="1" spc="-5" dirty="0">
                    <a:solidFill>
                      <a:schemeClr val="tx1"/>
                    </a:solidFill>
                  </a:rPr>
                  <a:t>t</a:t>
                </a:r>
                <a:r>
                  <a:rPr lang="en-US" i="1" spc="-160" dirty="0">
                    <a:solidFill>
                      <a:schemeClr val="tx1"/>
                    </a:solidFill>
                  </a:rPr>
                  <a:t> </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500</a:t>
                </a:r>
                <a:r>
                  <a:rPr lang="en-US" spc="-5" dirty="0">
                    <a:solidFill>
                      <a:schemeClr val="tx1"/>
                    </a:solidFill>
                  </a:rPr>
                  <a:t>,</a:t>
                </a:r>
                <a:r>
                  <a:rPr lang="en-US"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coul</a:t>
                </a:r>
                <a:r>
                  <a:rPr lang="en-US" spc="-5" dirty="0">
                    <a:solidFill>
                      <a:schemeClr val="tx1"/>
                    </a:solidFill>
                  </a:rPr>
                  <a:t>d</a:t>
                </a:r>
                <a:r>
                  <a:rPr lang="en-US" dirty="0">
                    <a:solidFill>
                      <a:schemeClr val="tx1"/>
                    </a:solidFill>
                  </a:rPr>
                  <a:t> </a:t>
                </a:r>
                <a:r>
                  <a:rPr lang="en-US" spc="-5" dirty="0">
                    <a:solidFill>
                      <a:schemeClr val="tx1"/>
                    </a:solidFill>
                  </a:rPr>
                  <a:t>s</a:t>
                </a:r>
                <a:r>
                  <a:rPr lang="en-US" spc="-10" dirty="0">
                    <a:solidFill>
                      <a:schemeClr val="tx1"/>
                    </a:solidFill>
                  </a:rPr>
                  <a:t>olv</a:t>
                </a:r>
                <a:r>
                  <a:rPr lang="en-US" spc="-5" dirty="0">
                    <a:solidFill>
                      <a:schemeClr val="tx1"/>
                    </a:solidFill>
                  </a:rPr>
                  <a:t>e </a:t>
                </a:r>
                <a:r>
                  <a:rPr lang="en-US" spc="-10" dirty="0">
                    <a:solidFill>
                      <a:schemeClr val="tx1"/>
                    </a:solidFill>
                  </a:rPr>
                  <a:t>th</a:t>
                </a:r>
                <a:r>
                  <a:rPr lang="en-US" spc="-5" dirty="0">
                    <a:solidFill>
                      <a:schemeClr val="tx1"/>
                    </a:solidFill>
                  </a:rPr>
                  <a:t>e </a:t>
                </a:r>
                <a:r>
                  <a:rPr lang="en-US" spc="-10" dirty="0">
                    <a:solidFill>
                      <a:schemeClr val="tx1"/>
                    </a:solidFill>
                  </a:rPr>
                  <a:t>equation </a:t>
                </a:r>
                <a14:m>
                  <m:oMath xmlns:m="http://schemas.openxmlformats.org/officeDocument/2006/math">
                    <m:r>
                      <a:rPr lang="en-US" i="1">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1000</m:t>
                        </m:r>
                      </m:num>
                      <m:den>
                        <m:r>
                          <a:rPr lang="en-US" i="1">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9</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−0.4</m:t>
                            </m:r>
                            <m:r>
                              <a:rPr lang="en-US" i="1">
                                <a:solidFill>
                                  <a:schemeClr val="tx1"/>
                                </a:solidFill>
                                <a:latin typeface="Cambria Math" panose="02040503050406030204" pitchFamily="18" charset="0"/>
                              </a:rPr>
                              <m:t>𝑡</m:t>
                            </m:r>
                          </m:sup>
                        </m:sSup>
                      </m:den>
                    </m:f>
                    <m:r>
                      <a:rPr lang="en-US" b="0" i="0" smtClean="0">
                        <a:solidFill>
                          <a:schemeClr val="tx1"/>
                        </a:solidFill>
                        <a:latin typeface="Cambria Math" panose="02040503050406030204" pitchFamily="18" charset="0"/>
                      </a:rPr>
                      <m:t>=500.</m:t>
                    </m:r>
                  </m:oMath>
                </a14:m>
                <a:r>
                  <a:rPr lang="en-US" spc="-10" dirty="0">
                    <a:solidFill>
                      <a:schemeClr val="tx1"/>
                    </a:solidFill>
                  </a:rPr>
                  <a:t> </a:t>
                </a:r>
                <a:r>
                  <a:rPr lang="en-US" spc="-5" dirty="0">
                    <a:solidFill>
                      <a:schemeClr val="tx1"/>
                    </a:solidFill>
                  </a:rPr>
                  <a:t>But it is easier</a:t>
                </a:r>
                <a:r>
                  <a:rPr lang="en-US" dirty="0">
                    <a:solidFill>
                      <a:schemeClr val="tx1"/>
                    </a:solidFill>
                  </a:rPr>
                  <a:t> </a:t>
                </a:r>
                <a:r>
                  <a:rPr lang="en-US" spc="-5" dirty="0">
                    <a:solidFill>
                      <a:schemeClr val="tx1"/>
                    </a:solidFill>
                  </a:rPr>
                  <a:t>to </a:t>
                </a:r>
                <a:r>
                  <a:rPr lang="en-US" spc="-10" dirty="0">
                    <a:solidFill>
                      <a:schemeClr val="tx1"/>
                    </a:solidFill>
                  </a:rPr>
                  <a:t>u</a:t>
                </a:r>
                <a:r>
                  <a:rPr lang="en-US" spc="-5" dirty="0">
                    <a:solidFill>
                      <a:schemeClr val="tx1"/>
                    </a:solidFill>
                  </a:rPr>
                  <a:t>se Eq. (3):</a:t>
                </a:r>
                <a:endParaRPr lang="en-US" dirty="0">
                  <a:solidFill>
                    <a:schemeClr val="tx1"/>
                  </a:solidFill>
                </a:endParaRPr>
              </a:p>
              <a:p>
                <a:pPr marL="0" marR="5080" indent="0">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𝑃</m:t>
                          </m:r>
                        </m:num>
                        <m:den>
                          <m:r>
                            <a:rPr lang="en-US" b="0" i="1" smtClean="0">
                              <a:solidFill>
                                <a:schemeClr val="tx1"/>
                              </a:solidFill>
                              <a:latin typeface="Cambria Math" panose="02040503050406030204" pitchFamily="18" charset="0"/>
                            </a:rPr>
                            <m:t>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𝑘𝑡</m:t>
                          </m:r>
                        </m:sup>
                      </m:sSup>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that</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is</m:t>
                      </m:r>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500</m:t>
                          </m:r>
                        </m:num>
                        <m:den>
                          <m:r>
                            <a:rPr lang="en-US" b="0" i="1" smtClean="0">
                              <a:solidFill>
                                <a:schemeClr val="tx1"/>
                              </a:solidFill>
                              <a:latin typeface="Cambria Math" panose="02040503050406030204" pitchFamily="18" charset="0"/>
                            </a:rPr>
                            <m:t>500−1000</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9</m:t>
                          </m:r>
                        </m:den>
                      </m:f>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0.4</m:t>
                          </m:r>
                          <m:r>
                            <a:rPr lang="en-US" b="0" i="1" smtClean="0">
                              <a:solidFill>
                                <a:schemeClr val="tx1"/>
                              </a:solidFill>
                              <a:latin typeface="Cambria Math" panose="02040503050406030204" pitchFamily="18" charset="0"/>
                            </a:rPr>
                            <m:t>𝑡</m:t>
                          </m:r>
                        </m:sup>
                      </m:sSup>
                    </m:oMath>
                  </m:oMathPara>
                </a14:m>
                <a:endParaRPr lang="en-US" dirty="0">
                  <a:solidFill>
                    <a:schemeClr val="tx1"/>
                  </a:solidFill>
                </a:endParaRPr>
              </a:p>
              <a:p>
                <a:pPr marL="0" marR="5080" indent="0">
                  <a:lnSpc>
                    <a:spcPct val="100000"/>
                  </a:lnSpc>
                  <a:buNone/>
                </a:pPr>
                <a:r>
                  <a:rPr lang="en-US" dirty="0">
                    <a:solidFill>
                      <a:schemeClr val="tx1"/>
                    </a:solidFill>
                  </a:rPr>
                  <a:t>Hence, </a:t>
                </a:r>
                <a14:m>
                  <m:oMath xmlns:m="http://schemas.openxmlformats.org/officeDocument/2006/math">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9</m:t>
                        </m:r>
                      </m:den>
                    </m:f>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𝑒</m:t>
                        </m:r>
                      </m:e>
                      <m:sup>
                        <m:r>
                          <a:rPr lang="en-US" i="1">
                            <a:solidFill>
                              <a:schemeClr val="tx1"/>
                            </a:solidFill>
                            <a:latin typeface="Cambria Math" panose="02040503050406030204" pitchFamily="18" charset="0"/>
                          </a:rPr>
                          <m:t>0.4</m:t>
                        </m:r>
                        <m:r>
                          <a:rPr lang="en-US" i="1">
                            <a:solidFill>
                              <a:schemeClr val="tx1"/>
                            </a:solidFill>
                            <a:latin typeface="Cambria Math" panose="02040503050406030204" pitchFamily="18" charset="0"/>
                          </a:rPr>
                          <m:t>𝑡</m:t>
                        </m:r>
                      </m:sup>
                    </m:sSup>
                    <m:r>
                      <a:rPr lang="en-US" b="0" i="1" smtClean="0">
                        <a:solidFill>
                          <a:schemeClr val="tx1"/>
                        </a:solidFill>
                        <a:latin typeface="Cambria Math" panose="02040503050406030204" pitchFamily="18" charset="0"/>
                      </a:rPr>
                      <m:t>=−1.</m:t>
                    </m:r>
                  </m:oMath>
                </a14:m>
                <a:r>
                  <a:rPr lang="en-US" dirty="0">
                    <a:solidFill>
                      <a:schemeClr val="tx1"/>
                    </a:solidFill>
                  </a:rPr>
                  <a:t> Thus,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0.4</m:t>
                        </m:r>
                        <m:r>
                          <a:rPr lang="en-US" b="0" i="1" smtClean="0">
                            <a:solidFill>
                              <a:schemeClr val="tx1"/>
                            </a:solidFill>
                            <a:latin typeface="Cambria Math" panose="02040503050406030204" pitchFamily="18" charset="0"/>
                          </a:rPr>
                          <m:t>𝑡</m:t>
                        </m:r>
                      </m:sup>
                    </m:sSup>
                    <m:r>
                      <a:rPr lang="en-US" b="0" i="1" smtClean="0">
                        <a:solidFill>
                          <a:schemeClr val="tx1"/>
                        </a:solidFill>
                        <a:latin typeface="Cambria Math" panose="02040503050406030204" pitchFamily="18" charset="0"/>
                      </a:rPr>
                      <m:t>=9,</m:t>
                    </m:r>
                  </m:oMath>
                </a14:m>
                <a:r>
                  <a:rPr lang="en-US" dirty="0">
                    <a:solidFill>
                      <a:schemeClr val="tx1"/>
                    </a:solidFill>
                  </a:rPr>
                  <a:t> and </a:t>
                </a:r>
                <a14:m>
                  <m:oMath xmlns:m="http://schemas.openxmlformats.org/officeDocument/2006/math">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ln</m:t>
                            </m:r>
                          </m:fName>
                          <m:e>
                            <m:r>
                              <a:rPr lang="en-US" b="0" i="1" smtClean="0">
                                <a:solidFill>
                                  <a:schemeClr val="tx1"/>
                                </a:solidFill>
                                <a:latin typeface="Cambria Math" panose="02040503050406030204" pitchFamily="18" charset="0"/>
                              </a:rPr>
                              <m:t>9</m:t>
                            </m:r>
                          </m:e>
                        </m:func>
                      </m:num>
                      <m:den>
                        <m:r>
                          <a:rPr lang="en-US" b="0" i="1" smtClean="0">
                            <a:solidFill>
                              <a:schemeClr val="tx1"/>
                            </a:solidFill>
                            <a:latin typeface="Cambria Math" panose="02040503050406030204" pitchFamily="18" charset="0"/>
                          </a:rPr>
                          <m:t>0.04</m:t>
                        </m:r>
                      </m:den>
                    </m:f>
                    <m:r>
                      <a:rPr lang="en-US" b="0" i="1" smtClean="0">
                        <a:solidFill>
                          <a:schemeClr val="tx1"/>
                        </a:solidFill>
                        <a:latin typeface="Cambria Math" panose="02040503050406030204" pitchFamily="18" charset="0"/>
                        <a:ea typeface="Cambria Math" panose="02040503050406030204" pitchFamily="18" charset="0"/>
                      </a:rPr>
                      <m:t>≈5.5 </m:t>
                    </m:r>
                    <m:r>
                      <m:rPr>
                        <m:sty m:val="p"/>
                      </m:rPr>
                      <a:rPr lang="en-US" b="0" i="0" smtClean="0">
                        <a:solidFill>
                          <a:schemeClr val="tx1"/>
                        </a:solidFill>
                        <a:latin typeface="Cambria Math" panose="02040503050406030204" pitchFamily="18" charset="0"/>
                        <a:ea typeface="Cambria Math" panose="02040503050406030204" pitchFamily="18" charset="0"/>
                      </a:rPr>
                      <m:t>years</m:t>
                    </m:r>
                    <m:r>
                      <a:rPr lang="en-US" b="0" i="1" smtClean="0">
                        <a:solidFill>
                          <a:schemeClr val="tx1"/>
                        </a:solidFill>
                        <a:latin typeface="Cambria Math" panose="02040503050406030204" pitchFamily="18" charset="0"/>
                        <a:ea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a:stretch>
              </a:blipFill>
            </p:spPr>
            <p:txBody>
              <a:bodyPr/>
              <a:lstStyle/>
              <a:p>
                <a:r>
                  <a:rPr lang="en-US">
                    <a:noFill/>
                  </a:rPr>
                  <a:t> </a:t>
                </a:r>
              </a:p>
            </p:txBody>
          </p:sp>
        </mc:Fallback>
      </mc:AlternateContent>
    </p:spTree>
    <p:extLst>
      <p:ext uri="{BB962C8B-B14F-4D97-AF65-F5344CB8AC3E}">
        <p14:creationId xmlns:p14="http://schemas.microsoft.com/office/powerpoint/2010/main" val="393563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smtClean="0"/>
              <a:t>Equations (1 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nSpc>
                    <a:spcPct val="100000"/>
                  </a:lnSpc>
                  <a:buNone/>
                </a:pPr>
                <a:r>
                  <a:rPr lang="en-US" dirty="0"/>
                  <a:t>In Section 9.2, we investigated the first-order linear constant coefficient differential equation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𝑑𝑦</m:t>
                        </m:r>
                      </m:num>
                      <m:den>
                        <m:r>
                          <a:rPr lang="en-US" i="1" smtClean="0">
                            <a:latin typeface="Cambria Math" panose="02040503050406030204" pitchFamily="18" charset="0"/>
                          </a:rPr>
                          <m:t>𝑑𝑥</m:t>
                        </m:r>
                      </m:den>
                    </m:f>
                    <m:r>
                      <a:rPr lang="en-US" b="0" i="1" smtClean="0">
                        <a:latin typeface="Cambria Math" panose="02040503050406030204" pitchFamily="18" charset="0"/>
                      </a:rPr>
                      <m:t>=</m:t>
                    </m:r>
                    <m:r>
                      <a:rPr lang="en-US" b="0" i="1" smtClean="0">
                        <a:latin typeface="Cambria Math" panose="02040503050406030204" pitchFamily="18" charset="0"/>
                      </a:rPr>
                      <m:t>𝑘𝑦</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In this section, we work with a more general version of this differential equation, where the terms </a:t>
                </a:r>
                <a:r>
                  <a:rPr lang="en-US" i="1" dirty="0"/>
                  <a:t>k</a:t>
                </a:r>
                <a:r>
                  <a:rPr lang="en-US" dirty="0"/>
                  <a:t> and </a:t>
                </a:r>
                <a:r>
                  <a:rPr lang="en-US" i="1" dirty="0"/>
                  <a:t>c</a:t>
                </a:r>
                <a:r>
                  <a:rPr lang="en-US" dirty="0"/>
                  <a:t> are functions of the independent variable (which here is </a:t>
                </a:r>
                <a:r>
                  <a:rPr lang="en-US" i="1" dirty="0"/>
                  <a:t>x</a:t>
                </a:r>
                <a:r>
                  <a:rPr lang="en-US" dirty="0"/>
                  <a:t>). The method of “integrating factors” is used to solve these differential equations. Although some of these equations are separable and can be solved by separation of variables, the method that we present here applies to all first-order linear differential equations, whether separable or not (Figure 1).</a:t>
                </a:r>
              </a:p>
              <a:p>
                <a:pPr marL="0" marR="5080" indent="0" algn="just">
                  <a:lnSpc>
                    <a:spcPct val="100000"/>
                  </a:lnSpc>
                  <a:buNone/>
                </a:pPr>
                <a:r>
                  <a:rPr lang="en-US" dirty="0"/>
                  <a:t>A first-order linear differential equation </a:t>
                </a:r>
              </a:p>
              <a:p>
                <a:pPr marL="0" marR="5080" indent="0" algn="just">
                  <a:lnSpc>
                    <a:spcPct val="100000"/>
                  </a:lnSpc>
                  <a:buNone/>
                </a:pPr>
                <a:r>
                  <a:rPr lang="en-US" dirty="0"/>
                  <a:t>is one that can be put in the following form:</a:t>
                </a:r>
              </a:p>
              <a:p>
                <a:pPr marL="0" marR="5080" indent="0" algn="just">
                  <a:lnSpc>
                    <a:spcPct val="100000"/>
                  </a:lnSpc>
                  <a:buNone/>
                </a:pP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𝑄</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 (1)</m:t>
                    </m:r>
                  </m:oMath>
                </a14:m>
                <a:r>
                  <a:rPr lang="en-US" dirty="0">
                    <a:solidFill>
                      <a:schemeClr val="tx1"/>
                    </a:solidFill>
                  </a:rPr>
                  <a:t> </a:t>
                </a: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r="-1129"/>
                </a:stretch>
              </a:blipFill>
            </p:spPr>
            <p:txBody>
              <a:bodyPr/>
              <a:lstStyle/>
              <a:p>
                <a:r>
                  <a:rPr lang="en-US">
                    <a:noFill/>
                  </a:rPr>
                  <a:t> </a:t>
                </a:r>
              </a:p>
            </p:txBody>
          </p:sp>
        </mc:Fallback>
      </mc:AlternateContent>
      <p:pic>
        <p:nvPicPr>
          <p:cNvPr id="5" name="Picture 2" descr="The figure shows a tree diagram indicating the types of First-Order differential equations. The first branch has separable with equation y prime equals f of x times g of y. The second branch has linear with equation y prime plus capital p of x times y equals capital Q of x. The third branch has neither and gives the example equation of y prime equals y squared plus x."/>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3020" y="3742377"/>
            <a:ext cx="4258396" cy="2809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8986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(2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0" dirty="0">
                    <a:solidFill>
                      <a:schemeClr val="tx1"/>
                    </a:solidFill>
                  </a:rPr>
                  <a:t>To</a:t>
                </a:r>
                <a:r>
                  <a:rPr lang="en-US" spc="100" dirty="0">
                    <a:solidFill>
                      <a:schemeClr val="tx1"/>
                    </a:solidFill>
                  </a:rPr>
                  <a:t> </a:t>
                </a:r>
                <a:r>
                  <a:rPr lang="en-US" spc="-5" dirty="0">
                    <a:solidFill>
                      <a:schemeClr val="tx1"/>
                    </a:solidFill>
                  </a:rPr>
                  <a:t>solve</a:t>
                </a:r>
                <a:r>
                  <a:rPr lang="en-US" spc="100" dirty="0">
                    <a:solidFill>
                      <a:schemeClr val="tx1"/>
                    </a:solidFill>
                  </a:rPr>
                  <a:t> </a:t>
                </a:r>
                <a:r>
                  <a:rPr lang="en-US" spc="-15" dirty="0">
                    <a:solidFill>
                      <a:schemeClr val="tx1"/>
                    </a:solidFill>
                  </a:rPr>
                  <a:t>E</a:t>
                </a:r>
                <a:r>
                  <a:rPr lang="en-US" spc="-5" dirty="0">
                    <a:solidFill>
                      <a:schemeClr val="tx1"/>
                    </a:solidFill>
                  </a:rPr>
                  <a:t>q.</a:t>
                </a:r>
                <a:r>
                  <a:rPr lang="en-US" spc="100" dirty="0">
                    <a:solidFill>
                      <a:schemeClr val="tx1"/>
                    </a:solidFill>
                  </a:rPr>
                  <a:t> </a:t>
                </a:r>
                <a:r>
                  <a:rPr lang="en-US" spc="-5" dirty="0">
                    <a:solidFill>
                      <a:schemeClr val="tx1"/>
                    </a:solidFill>
                  </a:rPr>
                  <a:t>(1),</a:t>
                </a:r>
                <a:r>
                  <a:rPr lang="en-US" spc="100" dirty="0">
                    <a:solidFill>
                      <a:schemeClr val="tx1"/>
                    </a:solidFill>
                  </a:rPr>
                  <a:t> </a:t>
                </a:r>
                <a:r>
                  <a:rPr lang="en-US" spc="-10" dirty="0">
                    <a:solidFill>
                      <a:schemeClr val="tx1"/>
                    </a:solidFill>
                  </a:rPr>
                  <a:t>we</a:t>
                </a:r>
                <a:r>
                  <a:rPr lang="en-US" spc="100" dirty="0">
                    <a:solidFill>
                      <a:schemeClr val="tx1"/>
                    </a:solidFill>
                  </a:rPr>
                  <a:t> </a:t>
                </a:r>
                <a:r>
                  <a:rPr lang="en-US" spc="-5" dirty="0">
                    <a:solidFill>
                      <a:schemeClr val="tx1"/>
                    </a:solidFill>
                  </a:rPr>
                  <a:t>shall</a:t>
                </a:r>
                <a:r>
                  <a:rPr lang="en-US" spc="100" dirty="0">
                    <a:solidFill>
                      <a:schemeClr val="tx1"/>
                    </a:solidFill>
                  </a:rPr>
                  <a:t> </a:t>
                </a:r>
                <a:r>
                  <a:rPr lang="en-US" spc="-15" dirty="0">
                    <a:solidFill>
                      <a:schemeClr val="tx1"/>
                    </a:solidFill>
                  </a:rPr>
                  <a:t>m</a:t>
                </a:r>
                <a:r>
                  <a:rPr lang="en-US" spc="-5" dirty="0">
                    <a:solidFill>
                      <a:schemeClr val="tx1"/>
                    </a:solidFill>
                  </a:rPr>
                  <a:t>ultiply</a:t>
                </a:r>
                <a:r>
                  <a:rPr lang="en-US" spc="100" dirty="0">
                    <a:solidFill>
                      <a:schemeClr val="tx1"/>
                    </a:solidFill>
                  </a:rPr>
                  <a:t> </a:t>
                </a:r>
                <a:r>
                  <a:rPr lang="en-US" spc="-5" dirty="0">
                    <a:solidFill>
                      <a:schemeClr val="tx1"/>
                    </a:solidFill>
                  </a:rPr>
                  <a:t>through</a:t>
                </a:r>
                <a:r>
                  <a:rPr lang="en-US" spc="100" dirty="0">
                    <a:solidFill>
                      <a:schemeClr val="tx1"/>
                    </a:solidFill>
                  </a:rPr>
                  <a:t> </a:t>
                </a:r>
                <a:r>
                  <a:rPr lang="en-US" spc="-5" dirty="0">
                    <a:solidFill>
                      <a:schemeClr val="tx1"/>
                    </a:solidFill>
                  </a:rPr>
                  <a:t>by</a:t>
                </a:r>
                <a:r>
                  <a:rPr lang="en-US" spc="100" dirty="0">
                    <a:solidFill>
                      <a:schemeClr val="tx1"/>
                    </a:solidFill>
                  </a:rPr>
                  <a:t> </a:t>
                </a:r>
                <a:r>
                  <a:rPr lang="en-US" spc="-5" dirty="0">
                    <a:solidFill>
                      <a:schemeClr val="tx1"/>
                    </a:solidFill>
                  </a:rPr>
                  <a:t>a</a:t>
                </a:r>
                <a:r>
                  <a:rPr lang="en-US" spc="100" dirty="0">
                    <a:solidFill>
                      <a:schemeClr val="tx1"/>
                    </a:solidFill>
                  </a:rPr>
                  <a:t> </a:t>
                </a:r>
                <a:r>
                  <a:rPr lang="en-US" spc="-5" dirty="0">
                    <a:solidFill>
                      <a:schemeClr val="tx1"/>
                    </a:solidFill>
                  </a:rPr>
                  <a:t>function</a:t>
                </a:r>
                <a:r>
                  <a:rPr lang="en-US" spc="100" dirty="0">
                    <a:solidFill>
                      <a:schemeClr val="tx1"/>
                    </a:solidFill>
                  </a:rPr>
                  <a:t> </a:t>
                </a:r>
                <a:r>
                  <a:rPr lang="en-US" i="1" spc="-25" dirty="0">
                    <a:solidFill>
                      <a:schemeClr val="tx1"/>
                    </a:solidFill>
                  </a:rPr>
                  <a:t>α</a:t>
                </a:r>
                <a:r>
                  <a:rPr lang="en-US" spc="20" dirty="0">
                    <a:solidFill>
                      <a:schemeClr val="tx1"/>
                    </a:solidFill>
                  </a:rPr>
                  <a:t>(</a:t>
                </a:r>
                <a:r>
                  <a:rPr lang="en-US" i="1" spc="-5" dirty="0">
                    <a:solidFill>
                      <a:schemeClr val="tx1"/>
                    </a:solidFill>
                  </a:rPr>
                  <a:t>x</a:t>
                </a:r>
                <a:r>
                  <a:rPr lang="en-US" spc="-5" dirty="0">
                    <a:solidFill>
                      <a:schemeClr val="tx1"/>
                    </a:solidFill>
                  </a:rPr>
                  <a:t>),</a:t>
                </a:r>
                <a:r>
                  <a:rPr lang="en-US" spc="100" dirty="0">
                    <a:solidFill>
                      <a:schemeClr val="tx1"/>
                    </a:solidFill>
                  </a:rPr>
                  <a:t> </a:t>
                </a:r>
                <a:r>
                  <a:rPr lang="en-US" spc="-10" dirty="0">
                    <a:solidFill>
                      <a:schemeClr val="tx1"/>
                    </a:solidFill>
                  </a:rPr>
                  <a:t>calle</a:t>
                </a:r>
                <a:r>
                  <a:rPr lang="en-US" spc="-5" dirty="0">
                    <a:solidFill>
                      <a:schemeClr val="tx1"/>
                    </a:solidFill>
                  </a:rPr>
                  <a:t>d</a:t>
                </a:r>
                <a:r>
                  <a:rPr lang="en-US" spc="100" dirty="0">
                    <a:solidFill>
                      <a:schemeClr val="tx1"/>
                    </a:solidFill>
                  </a:rPr>
                  <a:t> </a:t>
                </a:r>
                <a:r>
                  <a:rPr lang="en-US" spc="-10" dirty="0">
                    <a:solidFill>
                      <a:schemeClr val="tx1"/>
                    </a:solidFill>
                  </a:rPr>
                  <a:t>a</a:t>
                </a:r>
                <a:r>
                  <a:rPr lang="en-US" spc="-5" dirty="0">
                    <a:solidFill>
                      <a:schemeClr val="tx1"/>
                    </a:solidFill>
                  </a:rPr>
                  <a:t>n</a:t>
                </a:r>
                <a:r>
                  <a:rPr lang="en-US" spc="100" dirty="0">
                    <a:solidFill>
                      <a:schemeClr val="tx1"/>
                    </a:solidFill>
                  </a:rPr>
                  <a:t> </a:t>
                </a:r>
                <a:r>
                  <a:rPr lang="en-US" b="1" i="1" spc="-5" dirty="0">
                    <a:solidFill>
                      <a:schemeClr val="tx1"/>
                    </a:solidFill>
                  </a:rPr>
                  <a:t>integrating </a:t>
                </a:r>
                <a:r>
                  <a:rPr lang="en-US" b="1" i="1" spc="-10" dirty="0">
                    <a:solidFill>
                      <a:schemeClr val="tx1"/>
                    </a:solidFill>
                  </a:rPr>
                  <a:t>facto</a:t>
                </a:r>
                <a:r>
                  <a:rPr lang="en-US" b="1" i="1" spc="-5" dirty="0">
                    <a:solidFill>
                      <a:schemeClr val="tx1"/>
                    </a:solidFill>
                  </a:rPr>
                  <a:t>r</a:t>
                </a:r>
                <a:r>
                  <a:rPr lang="en-US" spc="-5" dirty="0">
                    <a:solidFill>
                      <a:schemeClr val="tx1"/>
                    </a:solidFill>
                  </a:rPr>
                  <a:t>,</a:t>
                </a:r>
                <a:r>
                  <a:rPr lang="en-US" dirty="0">
                    <a:solidFill>
                      <a:schemeClr val="tx1"/>
                    </a:solidFill>
                  </a:rPr>
                  <a:t> </a:t>
                </a:r>
                <a:r>
                  <a:rPr lang="en-US" spc="-5" dirty="0">
                    <a:solidFill>
                      <a:schemeClr val="tx1"/>
                    </a:solidFill>
                  </a:rPr>
                  <a:t>that turns the left-hand side into the derivative</a:t>
                </a:r>
                <a:r>
                  <a:rPr lang="en-US" dirty="0">
                    <a:solidFill>
                      <a:schemeClr val="tx1"/>
                    </a:solidFill>
                  </a:rPr>
                  <a:t> </a:t>
                </a:r>
                <a:r>
                  <a:rPr lang="en-US" spc="-10" dirty="0">
                    <a:solidFill>
                      <a:schemeClr val="tx1"/>
                    </a:solidFill>
                  </a:rPr>
                  <a:t>o</a:t>
                </a:r>
                <a:r>
                  <a:rPr lang="en-US" spc="-5" dirty="0">
                    <a:solidFill>
                      <a:schemeClr val="tx1"/>
                    </a:solidFill>
                  </a:rPr>
                  <a:t>f </a:t>
                </a:r>
                <a:r>
                  <a:rPr lang="en-US" i="1" spc="-25" dirty="0">
                    <a:solidFill>
                      <a:schemeClr val="tx1"/>
                    </a:solidFill>
                  </a:rPr>
                  <a:t>α</a:t>
                </a:r>
                <a:r>
                  <a:rPr lang="en-US" spc="20" dirty="0">
                    <a:solidFill>
                      <a:schemeClr val="tx1"/>
                    </a:solidFill>
                  </a:rPr>
                  <a:t>(</a:t>
                </a:r>
                <a:r>
                  <a:rPr lang="en-US" i="1" spc="-5" dirty="0">
                    <a:solidFill>
                      <a:schemeClr val="tx1"/>
                    </a:solidFill>
                  </a:rPr>
                  <a:t>x</a:t>
                </a:r>
                <a:r>
                  <a:rPr lang="en-US" spc="50" dirty="0">
                    <a:solidFill>
                      <a:schemeClr val="tx1"/>
                    </a:solidFill>
                  </a:rPr>
                  <a:t>)</a:t>
                </a:r>
                <a:r>
                  <a:rPr lang="en-US" i="1" spc="45" dirty="0">
                    <a:solidFill>
                      <a:schemeClr val="tx1"/>
                    </a:solidFill>
                  </a:rPr>
                  <a:t>y</a:t>
                </a:r>
                <a:r>
                  <a:rPr lang="en-US" spc="-5" dirty="0">
                    <a:solidFill>
                      <a:schemeClr val="tx1"/>
                    </a:solidFill>
                  </a:rPr>
                  <a:t>:</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𝑦</m:t>
                          </m:r>
                        </m:e>
                        <m:sup>
                          <m:r>
                            <a:rPr lang="en-US" b="0" i="1" smtClean="0">
                              <a:solidFill>
                                <a:schemeClr val="tx1"/>
                              </a:solidFill>
                              <a:latin typeface="Cambria Math" panose="02040503050406030204" pitchFamily="18" charset="0"/>
                              <a:ea typeface="Cambria Math" panose="02040503050406030204" pitchFamily="18" charset="0"/>
                            </a:rPr>
                            <m:t>′</m:t>
                          </m:r>
                        </m:sup>
                      </m:s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𝑃</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𝑦</m:t>
                      </m:r>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𝛼</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𝑦</m:t>
                              </m:r>
                            </m:e>
                          </m:d>
                        </m:e>
                        <m:sup>
                          <m:r>
                            <a:rPr lang="en-US" b="0" i="1" smtClean="0">
                              <a:solidFill>
                                <a:schemeClr val="tx1"/>
                              </a:solidFill>
                              <a:latin typeface="Cambria Math" panose="02040503050406030204" pitchFamily="18" charset="0"/>
                              <a:ea typeface="Cambria Math" panose="02040503050406030204" pitchFamily="18" charset="0"/>
                            </a:rPr>
                            <m:t>′</m:t>
                          </m:r>
                        </m:sup>
                      </m:sSup>
                      <m:r>
                        <a:rPr lang="en-US" b="0" i="1" smtClean="0">
                          <a:solidFill>
                            <a:schemeClr val="tx1"/>
                          </a:solidFill>
                          <a:latin typeface="Cambria Math" panose="02040503050406030204" pitchFamily="18" charset="0"/>
                          <a:ea typeface="Cambria Math" panose="02040503050406030204" pitchFamily="18" charset="0"/>
                        </a:rPr>
                        <m:t> (2)</m:t>
                      </m:r>
                    </m:oMath>
                  </m:oMathPara>
                </a14:m>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Suppos</a:t>
                </a:r>
                <a:r>
                  <a:rPr lang="en-US" spc="-5" dirty="0">
                    <a:solidFill>
                      <a:schemeClr val="tx1"/>
                    </a:solidFill>
                    <a:latin typeface="Times New Roman"/>
                    <a:cs typeface="Times New Roman"/>
                  </a:rPr>
                  <a:t>e</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fin</a:t>
                </a:r>
                <a:r>
                  <a:rPr lang="en-US" spc="-5" dirty="0">
                    <a:solidFill>
                      <a:schemeClr val="tx1"/>
                    </a:solidFill>
                    <a:latin typeface="Times New Roman"/>
                    <a:cs typeface="Times New Roman"/>
                  </a:rPr>
                  <a:t>d </a:t>
                </a:r>
                <a:r>
                  <a:rPr lang="en-US" i="1" spc="-25" dirty="0"/>
                  <a:t>α</a:t>
                </a:r>
                <a:r>
                  <a:rPr lang="en-US" spc="20" dirty="0">
                    <a:solidFill>
                      <a:schemeClr val="tx1"/>
                    </a:solidFill>
                    <a:latin typeface="Times New Roman"/>
                    <a:cs typeface="Times New Roman"/>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satisfyin</a:t>
                </a:r>
                <a:r>
                  <a:rPr lang="en-US" spc="-5" dirty="0">
                    <a:solidFill>
                      <a:schemeClr val="tx1"/>
                    </a:solidFill>
                    <a:latin typeface="Times New Roman"/>
                    <a:cs typeface="Times New Roman"/>
                  </a:rPr>
                  <a:t>g </a:t>
                </a:r>
                <a:r>
                  <a:rPr lang="en-US" spc="-15" dirty="0">
                    <a:solidFill>
                      <a:schemeClr val="tx1"/>
                    </a:solidFill>
                    <a:latin typeface="Times New Roman"/>
                    <a:cs typeface="Times New Roman"/>
                  </a:rPr>
                  <a:t>Eq</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 t</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t</a:t>
                </a:r>
                <a:r>
                  <a:rPr lang="en-US"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nonzero</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5" dirty="0">
                    <a:solidFill>
                      <a:schemeClr val="tx1"/>
                    </a:solidFill>
                    <a:latin typeface="Times New Roman"/>
                    <a:cs typeface="Times New Roman"/>
                  </a:rPr>
                  <a:t>The</a:t>
                </a:r>
                <a:r>
                  <a:rPr lang="en-US" spc="-5" dirty="0">
                    <a:solidFill>
                      <a:schemeClr val="tx1"/>
                    </a:solidFill>
                    <a:latin typeface="Times New Roman"/>
                    <a:cs typeface="Times New Roman"/>
                  </a:rPr>
                  <a:t>n </a:t>
                </a:r>
                <a:r>
                  <a:rPr lang="en-US" spc="-15" dirty="0">
                    <a:solidFill>
                      <a:schemeClr val="tx1"/>
                    </a:solidFill>
                    <a:latin typeface="Times New Roman"/>
                    <a:cs typeface="Times New Roman"/>
                  </a:rPr>
                  <a:t>Eq</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1</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yields</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e>
                      </m:d>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𝑦</m:t>
                          </m:r>
                        </m:e>
                        <m:sup>
                          <m:r>
                            <a:rPr lang="en-US" i="1">
                              <a:solidFill>
                                <a:schemeClr val="tx1"/>
                              </a:solidFill>
                              <a:latin typeface="Cambria Math" panose="02040503050406030204" pitchFamily="18" charset="0"/>
                              <a:ea typeface="Cambria Math" panose="02040503050406030204" pitchFamily="18" charset="0"/>
                            </a:rPr>
                            <m:t>′</m:t>
                          </m:r>
                        </m:sup>
                      </m:sSup>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e>
                      </m:d>
                      <m:r>
                        <a:rPr lang="en-US" i="1">
                          <a:solidFill>
                            <a:schemeClr val="tx1"/>
                          </a:solidFill>
                          <a:latin typeface="Cambria Math" panose="02040503050406030204" pitchFamily="18" charset="0"/>
                          <a:ea typeface="Cambria Math" panose="02040503050406030204" pitchFamily="18" charset="0"/>
                        </a:rPr>
                        <m:t>𝑃</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e>
                      </m:d>
                      <m:r>
                        <a:rPr lang="en-US" i="1">
                          <a:solidFill>
                            <a:schemeClr val="tx1"/>
                          </a:solidFill>
                          <a:latin typeface="Cambria Math" panose="02040503050406030204" pitchFamily="18" charset="0"/>
                          <a:ea typeface="Cambria Math" panose="02040503050406030204" pitchFamily="18" charset="0"/>
                        </a:rPr>
                        <m:t>𝑦</m:t>
                      </m:r>
                      <m:r>
                        <a:rPr lang="en-US" i="1">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𝛼</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𝑄</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ea typeface="Cambria Math" panose="02040503050406030204" pitchFamily="18" charset="0"/>
                            </a:rPr>
                          </m:ctrlPr>
                        </m:sSupPr>
                        <m:e>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𝛼</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𝑦</m:t>
                              </m:r>
                            </m:e>
                          </m:d>
                        </m:e>
                        <m:sup>
                          <m:r>
                            <a:rPr lang="en-US" b="0" i="1" smtClean="0">
                              <a:solidFill>
                                <a:schemeClr val="tx1"/>
                              </a:solidFill>
                              <a:latin typeface="Cambria Math" panose="02040503050406030204" pitchFamily="18" charset="0"/>
                              <a:ea typeface="Cambria Math" panose="02040503050406030204" pitchFamily="18" charset="0"/>
                            </a:rPr>
                            <m:t>′</m:t>
                          </m:r>
                        </m:sup>
                      </m:s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𝛼</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𝑄</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solidFill>
                    <a:schemeClr val="tx1"/>
                  </a:solidFill>
                </a:endParaRPr>
              </a:p>
              <a:p>
                <a:pPr marL="0" marR="5080" indent="0" algn="just">
                  <a:lnSpc>
                    <a:spcPct val="100000"/>
                  </a:lnSpc>
                  <a:buNone/>
                </a:pP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ca</a:t>
                </a:r>
                <a:r>
                  <a:rPr lang="en-US" spc="-5" dirty="0">
                    <a:solidFill>
                      <a:schemeClr val="tx1"/>
                    </a:solidFill>
                    <a:latin typeface="Times New Roman"/>
                    <a:cs typeface="Times New Roman"/>
                  </a:rPr>
                  <a:t>n </a:t>
                </a:r>
                <a:r>
                  <a:rPr lang="en-US" spc="-10" dirty="0">
                    <a:solidFill>
                      <a:schemeClr val="tx1"/>
                    </a:solidFill>
                    <a:latin typeface="Times New Roman"/>
                    <a:cs typeface="Times New Roman"/>
                  </a:rPr>
                  <a:t>solv</a:t>
                </a:r>
                <a:r>
                  <a:rPr lang="en-US" spc="-5" dirty="0">
                    <a:solidFill>
                      <a:schemeClr val="tx1"/>
                    </a:solidFill>
                    <a:latin typeface="Times New Roman"/>
                    <a:cs typeface="Times New Roman"/>
                  </a:rPr>
                  <a:t>e t</a:t>
                </a:r>
                <a:r>
                  <a:rPr lang="en-US" spc="-10" dirty="0">
                    <a:solidFill>
                      <a:schemeClr val="tx1"/>
                    </a:solidFill>
                    <a:latin typeface="Times New Roman"/>
                    <a:cs typeface="Times New Roman"/>
                  </a:rPr>
                  <a:t>hi</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equatio</a:t>
                </a:r>
                <a:r>
                  <a:rPr lang="en-US" spc="-5" dirty="0">
                    <a:solidFill>
                      <a:schemeClr val="tx1"/>
                    </a:solidFill>
                    <a:latin typeface="Times New Roman"/>
                    <a:cs typeface="Times New Roman"/>
                  </a:rPr>
                  <a:t>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 i</a:t>
                </a:r>
                <a:r>
                  <a:rPr lang="en-US" spc="-10" dirty="0">
                    <a:solidFill>
                      <a:schemeClr val="tx1"/>
                    </a:solidFill>
                    <a:latin typeface="Times New Roman"/>
                    <a:cs typeface="Times New Roman"/>
                  </a:rPr>
                  <a:t>ntegration:</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𝑦</m:t>
                      </m:r>
                      <m:r>
                        <a:rPr lang="en-US" b="0" i="1" smtClean="0">
                          <a:solidFill>
                            <a:schemeClr val="tx1"/>
                          </a:solidFill>
                          <a:latin typeface="Cambria Math" panose="02040503050406030204" pitchFamily="18" charset="0"/>
                          <a:ea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ea typeface="Cambria Math" panose="02040503050406030204" pitchFamily="18" charset="0"/>
                            </a:rPr>
                          </m:ctrlPr>
                        </m:naryPr>
                        <m:sub/>
                        <m:sup/>
                        <m:e>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e>
                          </m:d>
                          <m:r>
                            <a:rPr lang="en-US" i="1">
                              <a:solidFill>
                                <a:schemeClr val="tx1"/>
                              </a:solidFill>
                              <a:latin typeface="Cambria Math" panose="02040503050406030204" pitchFamily="18" charset="0"/>
                              <a:ea typeface="Cambria Math" panose="02040503050406030204" pitchFamily="18" charset="0"/>
                            </a:rPr>
                            <m:t>𝑄</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𝑥</m:t>
                          </m:r>
                          <m:r>
                            <a:rPr lang="en-US" i="1">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 </m:t>
                          </m:r>
                          <m:r>
                            <a:rPr lang="en-US" b="0" i="1" dirty="0" smtClean="0">
                              <a:solidFill>
                                <a:schemeClr val="tx1"/>
                              </a:solidFill>
                              <a:latin typeface="Cambria Math" panose="02040503050406030204" pitchFamily="18" charset="0"/>
                            </a:rPr>
                            <m:t>𝑑𝑥</m:t>
                          </m:r>
                        </m:e>
                      </m:nary>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𝑜𝑟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𝑦</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den>
                      </m:f>
                      <m:nary>
                        <m:naryPr>
                          <m:limLoc m:val="undOvr"/>
                          <m:subHide m:val="on"/>
                          <m:supHide m:val="on"/>
                          <m:ctrlPr>
                            <a:rPr lang="en-US" i="1">
                              <a:solidFill>
                                <a:schemeClr val="tx1"/>
                              </a:solidFill>
                              <a:latin typeface="Cambria Math" panose="02040503050406030204" pitchFamily="18" charset="0"/>
                              <a:ea typeface="Cambria Math" panose="02040503050406030204" pitchFamily="18" charset="0"/>
                            </a:rPr>
                          </m:ctrlPr>
                        </m:naryPr>
                        <m:sub/>
                        <m:sup/>
                        <m:e>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e>
                          </m:d>
                          <m:r>
                            <a:rPr lang="en-US" i="1">
                              <a:solidFill>
                                <a:schemeClr val="tx1"/>
                              </a:solidFill>
                              <a:latin typeface="Cambria Math" panose="02040503050406030204" pitchFamily="18" charset="0"/>
                              <a:ea typeface="Cambria Math" panose="02040503050406030204" pitchFamily="18" charset="0"/>
                            </a:rPr>
                            <m:t>𝑄</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𝑥</m:t>
                          </m:r>
                          <m:r>
                            <a:rPr lang="en-US" i="1">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 </m:t>
                          </m:r>
                          <m:r>
                            <a:rPr lang="en-US" i="1" dirty="0">
                              <a:solidFill>
                                <a:schemeClr val="tx1"/>
                              </a:solidFill>
                              <a:latin typeface="Cambria Math" panose="02040503050406030204" pitchFamily="18" charset="0"/>
                            </a:rPr>
                            <m:t>𝑑𝑥</m:t>
                          </m:r>
                        </m:e>
                      </m:nary>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r="-677"/>
                </a:stretch>
              </a:blipFill>
            </p:spPr>
            <p:txBody>
              <a:bodyPr/>
              <a:lstStyle/>
              <a:p>
                <a:r>
                  <a:rPr lang="en-US">
                    <a:noFill/>
                  </a:rPr>
                  <a:t> </a:t>
                </a:r>
              </a:p>
            </p:txBody>
          </p:sp>
        </mc:Fallback>
      </mc:AlternateContent>
    </p:spTree>
    <p:extLst>
      <p:ext uri="{BB962C8B-B14F-4D97-AF65-F5344CB8AC3E}">
        <p14:creationId xmlns:p14="http://schemas.microsoft.com/office/powerpoint/2010/main" val="40091328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(3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indent="0">
                  <a:lnSpc>
                    <a:spcPct val="100000"/>
                  </a:lnSpc>
                  <a:buNone/>
                </a:pPr>
                <a:r>
                  <a:rPr lang="en-US" spc="-15" dirty="0">
                    <a:solidFill>
                      <a:schemeClr val="tx1"/>
                    </a:solidFill>
                  </a:rPr>
                  <a:t>T</a:t>
                </a:r>
                <a:r>
                  <a:rPr lang="en-US" spc="-5" dirty="0">
                    <a:solidFill>
                      <a:schemeClr val="tx1"/>
                    </a:solidFill>
                  </a:rPr>
                  <a:t>o </a:t>
                </a:r>
                <a:r>
                  <a:rPr lang="en-US" spc="-10" dirty="0">
                    <a:solidFill>
                      <a:schemeClr val="tx1"/>
                    </a:solidFill>
                  </a:rPr>
                  <a:t>fin</a:t>
                </a:r>
                <a:r>
                  <a:rPr lang="en-US" spc="-5" dirty="0">
                    <a:solidFill>
                      <a:schemeClr val="tx1"/>
                    </a:solidFill>
                  </a:rPr>
                  <a:t>d </a:t>
                </a:r>
                <a:r>
                  <a:rPr lang="en-US" i="1" spc="-25" dirty="0">
                    <a:solidFill>
                      <a:schemeClr val="tx1"/>
                    </a:solidFill>
                  </a:rPr>
                  <a:t>α</a:t>
                </a:r>
                <a:r>
                  <a:rPr lang="en-US" spc="20" dirty="0">
                    <a:solidFill>
                      <a:schemeClr val="tx1"/>
                    </a:solidFill>
                  </a:rPr>
                  <a:t>(</a:t>
                </a:r>
                <a:r>
                  <a:rPr lang="en-US" i="1" spc="-5" dirty="0">
                    <a:solidFill>
                      <a:schemeClr val="tx1"/>
                    </a:solidFill>
                  </a:rPr>
                  <a:t>x</a:t>
                </a:r>
                <a:r>
                  <a:rPr lang="en-US" i="1" spc="-165" dirty="0">
                    <a:solidFill>
                      <a:schemeClr val="tx1"/>
                    </a:solidFill>
                  </a:rPr>
                  <a:t> </a:t>
                </a:r>
                <a:r>
                  <a:rPr lang="en-US" spc="-5" dirty="0">
                    <a:solidFill>
                      <a:schemeClr val="tx1"/>
                    </a:solidFill>
                  </a:rPr>
                  <a:t>), </a:t>
                </a:r>
                <a:r>
                  <a:rPr lang="en-US" spc="-10" dirty="0">
                    <a:solidFill>
                      <a:schemeClr val="tx1"/>
                    </a:solidFill>
                  </a:rPr>
                  <a:t>expan</a:t>
                </a:r>
                <a:r>
                  <a:rPr lang="en-US" spc="-5" dirty="0">
                    <a:solidFill>
                      <a:schemeClr val="tx1"/>
                    </a:solidFill>
                  </a:rPr>
                  <a:t>d</a:t>
                </a:r>
                <a:r>
                  <a:rPr lang="en-US" dirty="0">
                    <a:solidFill>
                      <a:schemeClr val="tx1"/>
                    </a:solidFill>
                  </a:rPr>
                  <a:t> </a:t>
                </a:r>
                <a:r>
                  <a:rPr lang="en-US" spc="-15" dirty="0">
                    <a:solidFill>
                      <a:schemeClr val="tx1"/>
                    </a:solidFill>
                  </a:rPr>
                  <a:t>Eq</a:t>
                </a:r>
                <a:r>
                  <a:rPr lang="en-US" spc="-5" dirty="0">
                    <a:solidFill>
                      <a:schemeClr val="tx1"/>
                    </a:solidFill>
                  </a:rPr>
                  <a:t>. (</a:t>
                </a:r>
                <a:r>
                  <a:rPr lang="en-US" spc="-10" dirty="0">
                    <a:solidFill>
                      <a:schemeClr val="tx1"/>
                    </a:solidFill>
                  </a:rPr>
                  <a:t>2)</a:t>
                </a:r>
                <a:r>
                  <a:rPr lang="en-US" spc="-5" dirty="0">
                    <a:solidFill>
                      <a:schemeClr val="tx1"/>
                    </a:solidFill>
                  </a:rPr>
                  <a:t>, </a:t>
                </a:r>
                <a:r>
                  <a:rPr lang="en-US" spc="-10" dirty="0">
                    <a:solidFill>
                      <a:schemeClr val="tx1"/>
                    </a:solidFill>
                  </a:rPr>
                  <a:t>usin</a:t>
                </a:r>
                <a:r>
                  <a:rPr lang="en-US" spc="-5" dirty="0">
                    <a:solidFill>
                      <a:schemeClr val="tx1"/>
                    </a:solidFill>
                  </a:rPr>
                  <a:t>g </a:t>
                </a:r>
                <a:r>
                  <a:rPr lang="en-US" spc="-10" dirty="0">
                    <a:solidFill>
                      <a:schemeClr val="tx1"/>
                    </a:solidFill>
                  </a:rPr>
                  <a:t>th</a:t>
                </a:r>
                <a:r>
                  <a:rPr lang="en-US" spc="-5" dirty="0">
                    <a:solidFill>
                      <a:schemeClr val="tx1"/>
                    </a:solidFill>
                  </a:rPr>
                  <a:t>e </a:t>
                </a:r>
                <a:r>
                  <a:rPr lang="en-US" spc="-10" dirty="0">
                    <a:solidFill>
                      <a:schemeClr val="tx1"/>
                    </a:solidFill>
                  </a:rPr>
                  <a:t>Produc</a:t>
                </a:r>
                <a:r>
                  <a:rPr lang="en-US" spc="-5" dirty="0">
                    <a:solidFill>
                      <a:schemeClr val="tx1"/>
                    </a:solidFill>
                  </a:rPr>
                  <a:t>t</a:t>
                </a:r>
                <a:r>
                  <a:rPr lang="en-US" dirty="0">
                    <a:solidFill>
                      <a:schemeClr val="tx1"/>
                    </a:solidFill>
                  </a:rPr>
                  <a:t> </a:t>
                </a:r>
                <a:r>
                  <a:rPr lang="en-US" spc="-10" dirty="0">
                    <a:solidFill>
                      <a:schemeClr val="tx1"/>
                    </a:solidFill>
                  </a:rPr>
                  <a:t>Rul</a:t>
                </a:r>
                <a:r>
                  <a:rPr lang="en-US" spc="-5" dirty="0">
                    <a:solidFill>
                      <a:schemeClr val="tx1"/>
                    </a:solidFill>
                  </a:rPr>
                  <a:t>e </a:t>
                </a:r>
                <a:r>
                  <a:rPr lang="en-US" spc="-10" dirty="0">
                    <a:solidFill>
                      <a:schemeClr val="tx1"/>
                    </a:solidFill>
                  </a:rPr>
                  <a:t>o</a:t>
                </a:r>
                <a:r>
                  <a:rPr lang="en-US" spc="-5" dirty="0">
                    <a:solidFill>
                      <a:schemeClr val="tx1"/>
                    </a:solidFill>
                  </a:rPr>
                  <a:t>n </a:t>
                </a:r>
                <a:r>
                  <a:rPr lang="en-US" spc="-10" dirty="0">
                    <a:solidFill>
                      <a:schemeClr val="tx1"/>
                    </a:solidFill>
                  </a:rPr>
                  <a:t>th</a:t>
                </a:r>
                <a:r>
                  <a:rPr lang="en-US" spc="-5" dirty="0">
                    <a:solidFill>
                      <a:schemeClr val="tx1"/>
                    </a:solidFill>
                  </a:rPr>
                  <a:t>e r</a:t>
                </a:r>
                <a:r>
                  <a:rPr lang="en-US" spc="-10" dirty="0">
                    <a:solidFill>
                      <a:schemeClr val="tx1"/>
                    </a:solidFill>
                  </a:rPr>
                  <a:t>ight-han</a:t>
                </a:r>
                <a:r>
                  <a:rPr lang="en-US" spc="-5" dirty="0">
                    <a:solidFill>
                      <a:schemeClr val="tx1"/>
                    </a:solidFill>
                  </a:rPr>
                  <a:t>d </a:t>
                </a:r>
                <a:r>
                  <a:rPr lang="en-US" spc="-10" dirty="0">
                    <a:solidFill>
                      <a:schemeClr val="tx1"/>
                    </a:solidFill>
                  </a:rPr>
                  <a:t>side:</a:t>
                </a:r>
                <a:endParaRPr lang="en-US" dirty="0">
                  <a:solidFill>
                    <a:schemeClr val="tx1"/>
                  </a:solidFill>
                </a:endParaRPr>
              </a:p>
              <a:p>
                <a:pPr marL="15875" indent="0">
                  <a:lnSpc>
                    <a:spcPct val="100000"/>
                  </a:lnSpc>
                  <a:spcBef>
                    <a:spcPts val="790"/>
                  </a:spcBef>
                  <a:buNone/>
                  <a:tabLst>
                    <a:tab pos="2448560" algn="l"/>
                    <a:tab pos="2742565" algn="l"/>
                  </a:tabLst>
                </a:pPr>
                <a:r>
                  <a:rPr lang="en-US" i="1" spc="-25" dirty="0">
                    <a:solidFill>
                      <a:schemeClr val="tx1"/>
                    </a:solidFill>
                  </a:rPr>
                  <a:t>α</a:t>
                </a:r>
                <a:r>
                  <a:rPr lang="en-US" spc="20" dirty="0">
                    <a:solidFill>
                      <a:schemeClr val="tx1"/>
                    </a:solidFill>
                  </a:rPr>
                  <a:t>(</a:t>
                </a:r>
                <a:r>
                  <a:rPr lang="en-US" i="1" spc="-5" dirty="0">
                    <a:solidFill>
                      <a:schemeClr val="tx1"/>
                    </a:solidFill>
                  </a:rPr>
                  <a:t>x</a:t>
                </a:r>
                <a:r>
                  <a:rPr lang="en-US" spc="50" dirty="0">
                    <a:solidFill>
                      <a:schemeClr val="tx1"/>
                    </a:solidFill>
                  </a:rPr>
                  <a:t>)</a:t>
                </a:r>
                <a14:m>
                  <m:oMath xmlns:m="http://schemas.openxmlformats.org/officeDocument/2006/math">
                    <m:r>
                      <a:rPr lang="en-US" b="0" i="1" spc="45" dirty="0" smtClean="0">
                        <a:solidFill>
                          <a:schemeClr val="tx1"/>
                        </a:solidFill>
                        <a:latin typeface="Cambria Math" panose="02040503050406030204" pitchFamily="18" charset="0"/>
                      </a:rPr>
                      <m:t>𝑦</m:t>
                    </m:r>
                    <m:r>
                      <a:rPr lang="en-US" b="0" i="1" spc="45" dirty="0" smtClean="0">
                        <a:solidFill>
                          <a:schemeClr val="tx1"/>
                        </a:solidFill>
                        <a:latin typeface="Cambria Math" panose="02040503050406030204" pitchFamily="18" charset="0"/>
                      </a:rPr>
                      <m:t>′</m:t>
                    </m:r>
                  </m:oMath>
                </a14:m>
                <a:r>
                  <a:rPr lang="en-US" spc="52" baseline="29629" dirty="0">
                    <a:solidFill>
                      <a:schemeClr val="tx1"/>
                    </a:solidFill>
                  </a:rPr>
                  <a:t> </a:t>
                </a:r>
                <a:r>
                  <a:rPr lang="en-US" spc="-25" dirty="0">
                    <a:solidFill>
                      <a:schemeClr val="tx1"/>
                    </a:solidFill>
                  </a:rPr>
                  <a:t>+</a:t>
                </a:r>
                <a:r>
                  <a:rPr lang="en-US" spc="-95" dirty="0">
                    <a:solidFill>
                      <a:schemeClr val="tx1"/>
                    </a:solidFill>
                  </a:rPr>
                  <a:t> </a:t>
                </a:r>
                <a:r>
                  <a:rPr lang="en-US" i="1" spc="-25" dirty="0">
                    <a:solidFill>
                      <a:schemeClr val="tx1"/>
                    </a:solidFill>
                  </a:rPr>
                  <a:t>α</a:t>
                </a:r>
                <a:r>
                  <a:rPr lang="en-US" spc="20" dirty="0">
                    <a:solidFill>
                      <a:schemeClr val="tx1"/>
                    </a:solidFill>
                  </a:rPr>
                  <a:t>(</a:t>
                </a:r>
                <a:r>
                  <a:rPr lang="en-US" i="1" spc="-5" dirty="0">
                    <a:solidFill>
                      <a:schemeClr val="tx1"/>
                    </a:solidFill>
                  </a:rPr>
                  <a:t>x</a:t>
                </a:r>
                <a:r>
                  <a:rPr lang="en-US" spc="-5" dirty="0">
                    <a:solidFill>
                      <a:schemeClr val="tx1"/>
                    </a:solidFill>
                  </a:rPr>
                  <a:t>)</a:t>
                </a:r>
                <a:r>
                  <a:rPr lang="en-US" spc="-165" dirty="0">
                    <a:solidFill>
                      <a:schemeClr val="tx1"/>
                    </a:solidFill>
                  </a:rPr>
                  <a:t> </a:t>
                </a:r>
                <a:r>
                  <a:rPr lang="en-US" i="1" spc="70" dirty="0">
                    <a:solidFill>
                      <a:schemeClr val="tx1"/>
                    </a:solidFill>
                  </a:rPr>
                  <a:t>P</a:t>
                </a:r>
                <a:r>
                  <a:rPr lang="en-US" spc="20" dirty="0">
                    <a:solidFill>
                      <a:schemeClr val="tx1"/>
                    </a:solidFill>
                  </a:rPr>
                  <a:t>(</a:t>
                </a:r>
                <a:r>
                  <a:rPr lang="en-US" i="1" spc="-5" dirty="0">
                    <a:solidFill>
                      <a:schemeClr val="tx1"/>
                    </a:solidFill>
                  </a:rPr>
                  <a:t>x</a:t>
                </a:r>
                <a:r>
                  <a:rPr lang="en-US" spc="50" dirty="0">
                    <a:solidFill>
                      <a:schemeClr val="tx1"/>
                    </a:solidFill>
                  </a:rPr>
                  <a:t>)</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i="1" spc="-25" dirty="0">
                    <a:solidFill>
                      <a:schemeClr val="tx1"/>
                    </a:solidFill>
                  </a:rPr>
                  <a:t>α</a:t>
                </a:r>
                <a:r>
                  <a:rPr lang="en-US" spc="20" dirty="0">
                    <a:solidFill>
                      <a:schemeClr val="tx1"/>
                    </a:solidFill>
                  </a:rPr>
                  <a:t>(</a:t>
                </a:r>
                <a:r>
                  <a:rPr lang="en-US" i="1" spc="-5" dirty="0">
                    <a:solidFill>
                      <a:schemeClr val="tx1"/>
                    </a:solidFill>
                  </a:rPr>
                  <a:t>x</a:t>
                </a:r>
                <a:r>
                  <a:rPr lang="en-US" spc="50" dirty="0">
                    <a:solidFill>
                      <a:schemeClr val="tx1"/>
                    </a:solidFill>
                  </a:rPr>
                  <a:t>)</a:t>
                </a:r>
                <a14:m>
                  <m:oMath xmlns:m="http://schemas.openxmlformats.org/officeDocument/2006/math">
                    <m:r>
                      <a:rPr lang="en-US" b="0" i="1" spc="45" dirty="0" smtClean="0">
                        <a:solidFill>
                          <a:schemeClr val="tx1"/>
                        </a:solidFill>
                        <a:latin typeface="Cambria Math" panose="02040503050406030204" pitchFamily="18" charset="0"/>
                      </a:rPr>
                      <m:t>𝑦</m:t>
                    </m:r>
                    <m:r>
                      <a:rPr lang="en-US" b="0" i="1" spc="45" dirty="0" smtClean="0">
                        <a:solidFill>
                          <a:schemeClr val="tx1"/>
                        </a:solidFill>
                        <a:latin typeface="Cambria Math" panose="02040503050406030204" pitchFamily="18" charset="0"/>
                      </a:rPr>
                      <m:t>′</m:t>
                    </m:r>
                  </m:oMath>
                </a14:m>
                <a:r>
                  <a:rPr lang="en-US" spc="52" baseline="29629" dirty="0">
                    <a:solidFill>
                      <a:schemeClr val="tx1"/>
                    </a:solidFill>
                  </a:rPr>
                  <a:t> </a:t>
                </a:r>
                <a:r>
                  <a:rPr lang="en-US" spc="-25" dirty="0">
                    <a:solidFill>
                      <a:schemeClr val="tx1"/>
                    </a:solidFill>
                  </a:rPr>
                  <a:t>+</a:t>
                </a:r>
                <a:r>
                  <a:rPr lang="en-US" spc="-95" dirty="0">
                    <a:solidFill>
                      <a:schemeClr val="tx1"/>
                    </a:solidFill>
                  </a:rPr>
                  <a:t> </a:t>
                </a:r>
                <a:r>
                  <a:rPr lang="el-GR" i="1" spc="-25" dirty="0">
                    <a:solidFill>
                      <a:schemeClr val="tx1"/>
                    </a:solidFill>
                    <a:latin typeface="Cambria Math" panose="02040503050406030204" pitchFamily="18" charset="0"/>
                    <a:ea typeface="Cambria Math" panose="02040503050406030204" pitchFamily="18" charset="0"/>
                  </a:rPr>
                  <a:t>α</a:t>
                </a:r>
                <a:r>
                  <a:rPr lang="en-US" i="1" spc="-25" dirty="0">
                    <a:solidFill>
                      <a:schemeClr val="tx1"/>
                    </a:solidFill>
                    <a:latin typeface="Cambria Math" panose="02040503050406030204" pitchFamily="18" charset="0"/>
                    <a:ea typeface="Cambria Math" panose="02040503050406030204" pitchFamily="18" charset="0"/>
                  </a:rPr>
                  <a:t>’ </a:t>
                </a:r>
                <a:r>
                  <a:rPr lang="en-US" spc="20" dirty="0">
                    <a:solidFill>
                      <a:schemeClr val="tx1"/>
                    </a:solidFill>
                  </a:rPr>
                  <a:t>(</a:t>
                </a:r>
                <a:r>
                  <a:rPr lang="en-US" i="1" spc="-5" dirty="0">
                    <a:solidFill>
                      <a:schemeClr val="tx1"/>
                    </a:solidFill>
                  </a:rPr>
                  <a:t>x</a:t>
                </a:r>
                <a:r>
                  <a:rPr lang="en-US" spc="50" dirty="0">
                    <a:solidFill>
                      <a:schemeClr val="tx1"/>
                    </a:solidFill>
                  </a:rPr>
                  <a:t>)</a:t>
                </a:r>
                <a:r>
                  <a:rPr lang="en-US" i="1" spc="-5" dirty="0">
                    <a:solidFill>
                      <a:schemeClr val="tx1"/>
                    </a:solidFill>
                  </a:rPr>
                  <a:t>y</a:t>
                </a:r>
                <a:r>
                  <a:rPr lang="en-US" dirty="0">
                    <a:solidFill>
                      <a:schemeClr val="tx1"/>
                    </a:solidFill>
                  </a:rPr>
                  <a:t>,</a:t>
                </a:r>
                <a:r>
                  <a:rPr lang="en-US" i="1" dirty="0">
                    <a:solidFill>
                      <a:schemeClr val="tx1"/>
                    </a:solidFill>
                  </a:rPr>
                  <a:t> </a:t>
                </a:r>
                <a:r>
                  <a:rPr lang="en-US" dirty="0">
                    <a:solidFill>
                      <a:schemeClr val="tx1"/>
                    </a:solidFill>
                  </a:rPr>
                  <a:t>which simplifies to	 </a:t>
                </a:r>
                <a:r>
                  <a:rPr lang="en-US" i="1" spc="-25" dirty="0">
                    <a:solidFill>
                      <a:schemeClr val="tx1"/>
                    </a:solidFill>
                  </a:rPr>
                  <a:t>α</a:t>
                </a:r>
                <a:r>
                  <a:rPr lang="en-US" spc="20" dirty="0">
                    <a:solidFill>
                      <a:schemeClr val="tx1"/>
                    </a:solidFill>
                  </a:rPr>
                  <a:t>(</a:t>
                </a:r>
                <a:r>
                  <a:rPr lang="en-US" i="1" spc="-5" dirty="0">
                    <a:solidFill>
                      <a:schemeClr val="tx1"/>
                    </a:solidFill>
                  </a:rPr>
                  <a:t>x</a:t>
                </a:r>
                <a:r>
                  <a:rPr lang="en-US" spc="-5" dirty="0">
                    <a:solidFill>
                      <a:schemeClr val="tx1"/>
                    </a:solidFill>
                  </a:rPr>
                  <a:t>)</a:t>
                </a:r>
                <a:r>
                  <a:rPr lang="en-US" spc="-165" dirty="0">
                    <a:solidFill>
                      <a:schemeClr val="tx1"/>
                    </a:solidFill>
                  </a:rPr>
                  <a:t> </a:t>
                </a:r>
                <a:r>
                  <a:rPr lang="en-US" i="1" spc="70" dirty="0">
                    <a:solidFill>
                      <a:schemeClr val="tx1"/>
                    </a:solidFill>
                  </a:rPr>
                  <a:t>P</a:t>
                </a:r>
                <a:r>
                  <a:rPr lang="en-US" spc="20" dirty="0">
                    <a:solidFill>
                      <a:schemeClr val="tx1"/>
                    </a:solidFill>
                  </a:rPr>
                  <a:t>(</a:t>
                </a:r>
                <a:r>
                  <a:rPr lang="en-US" i="1" spc="-5" dirty="0">
                    <a:solidFill>
                      <a:schemeClr val="tx1"/>
                    </a:solidFill>
                  </a:rPr>
                  <a:t>x</a:t>
                </a:r>
                <a:r>
                  <a:rPr lang="en-US" spc="50" dirty="0">
                    <a:solidFill>
                      <a:schemeClr val="tx1"/>
                    </a:solidFill>
                  </a:rPr>
                  <a:t>)</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14:m>
                  <m:oMath xmlns:m="http://schemas.openxmlformats.org/officeDocument/2006/math">
                    <m:r>
                      <a:rPr lang="en-US" i="1" spc="-25" dirty="0" smtClean="0">
                        <a:solidFill>
                          <a:schemeClr val="tx1"/>
                        </a:solidFill>
                        <a:latin typeface="Cambria Math" panose="02040503050406030204" pitchFamily="18" charset="0"/>
                        <a:ea typeface="Cambria Math" panose="02040503050406030204" pitchFamily="18" charset="0"/>
                      </a:rPr>
                      <m:t>𝛼</m:t>
                    </m:r>
                    <m:r>
                      <a:rPr lang="en-US" b="0" i="1" spc="-25" dirty="0" smtClean="0">
                        <a:solidFill>
                          <a:schemeClr val="tx1"/>
                        </a:solidFill>
                        <a:latin typeface="Cambria Math" panose="02040503050406030204" pitchFamily="18" charset="0"/>
                        <a:ea typeface="Cambria Math" panose="02040503050406030204" pitchFamily="18" charset="0"/>
                      </a:rPr>
                      <m:t>′</m:t>
                    </m:r>
                  </m:oMath>
                </a14:m>
                <a:r>
                  <a:rPr lang="en-US" spc="20" dirty="0">
                    <a:solidFill>
                      <a:schemeClr val="tx1"/>
                    </a:solidFill>
                  </a:rPr>
                  <a:t>(</a:t>
                </a:r>
                <a:r>
                  <a:rPr lang="en-US" i="1" spc="-5" dirty="0">
                    <a:solidFill>
                      <a:schemeClr val="tx1"/>
                    </a:solidFill>
                  </a:rPr>
                  <a:t>x</a:t>
                </a:r>
                <a:r>
                  <a:rPr lang="en-US" spc="50" dirty="0">
                    <a:solidFill>
                      <a:schemeClr val="tx1"/>
                    </a:solidFill>
                  </a:rPr>
                  <a:t>)</a:t>
                </a:r>
                <a:r>
                  <a:rPr lang="en-US" i="1" spc="-5" dirty="0">
                    <a:solidFill>
                      <a:schemeClr val="tx1"/>
                    </a:solidFill>
                  </a:rPr>
                  <a:t>y.</a:t>
                </a:r>
                <a:endParaRPr lang="en-US" dirty="0">
                  <a:solidFill>
                    <a:schemeClr val="tx1"/>
                  </a:solidFill>
                </a:endParaRPr>
              </a:p>
              <a:p>
                <a:pPr marL="0" marR="5080" indent="0" algn="just">
                  <a:lnSpc>
                    <a:spcPct val="100000"/>
                  </a:lnSpc>
                  <a:buNone/>
                </a:pPr>
                <a:r>
                  <a:rPr lang="en-US" spc="-10" dirty="0">
                    <a:solidFill>
                      <a:schemeClr val="tx1"/>
                    </a:solidFill>
                    <a:latin typeface="Times New Roman"/>
                    <a:cs typeface="Times New Roman"/>
                  </a:rPr>
                  <a:t>Dividin</a:t>
                </a:r>
                <a:r>
                  <a:rPr lang="en-US" spc="-5" dirty="0">
                    <a:solidFill>
                      <a:schemeClr val="tx1"/>
                    </a:solidFill>
                    <a:latin typeface="Times New Roman"/>
                    <a:cs typeface="Times New Roman"/>
                  </a:rPr>
                  <a:t>g </a:t>
                </a:r>
                <a:r>
                  <a:rPr lang="en-US" spc="-10" dirty="0">
                    <a:solidFill>
                      <a:schemeClr val="tx1"/>
                    </a:solidFill>
                    <a:latin typeface="Times New Roman"/>
                    <a:cs typeface="Times New Roman"/>
                  </a:rPr>
                  <a:t>b</a:t>
                </a:r>
                <a:r>
                  <a:rPr lang="en-US" spc="-5" dirty="0">
                    <a:solidFill>
                      <a:schemeClr val="tx1"/>
                    </a:solidFill>
                    <a:latin typeface="Times New Roman"/>
                    <a:cs typeface="Times New Roman"/>
                  </a:rPr>
                  <a:t>y</a:t>
                </a:r>
                <a:r>
                  <a:rPr lang="en-US" spc="6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a:t>
                </a:r>
                <a:r>
                  <a:rPr lang="en-US"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obtain </a:t>
                </a: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m:t>
                          </m:r>
                          <m:r>
                            <a:rPr lang="en-US" b="0" i="1" smtClean="0">
                              <a:solidFill>
                                <a:schemeClr val="tx1"/>
                              </a:solidFill>
                              <a:latin typeface="Cambria Math" panose="02040503050406030204" pitchFamily="18" charset="0"/>
                              <a:ea typeface="Cambria Math" panose="02040503050406030204" pitchFamily="18" charset="0"/>
                              <a:cs typeface="Times New Roman"/>
                            </a:rPr>
                            <m:t>𝛼</m:t>
                          </m:r>
                        </m:num>
                        <m:den>
                          <m:r>
                            <a:rPr lang="en-US" b="0" i="1" smtClean="0">
                              <a:solidFill>
                                <a:schemeClr val="tx1"/>
                              </a:solidFill>
                              <a:latin typeface="Cambria Math" panose="02040503050406030204" pitchFamily="18" charset="0"/>
                              <a:cs typeface="Times New Roman"/>
                            </a:rPr>
                            <m:t>𝑑𝑥</m:t>
                          </m:r>
                        </m:den>
                      </m:f>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𝑃</m:t>
                      </m:r>
                      <m:d>
                        <m:dPr>
                          <m:ctrlPr>
                            <a:rPr lang="en-US" b="0" i="1" smtClean="0">
                              <a:solidFill>
                                <a:schemeClr val="tx1"/>
                              </a:solidFill>
                              <a:latin typeface="Cambria Math" panose="02040503050406030204" pitchFamily="18" charset="0"/>
                              <a:cs typeface="Times New Roman"/>
                            </a:rPr>
                          </m:ctrlPr>
                        </m:dPr>
                        <m:e>
                          <m:r>
                            <a:rPr lang="en-US" b="0" i="1" smtClean="0">
                              <a:solidFill>
                                <a:schemeClr val="tx1"/>
                              </a:solidFill>
                              <a:latin typeface="Cambria Math" panose="02040503050406030204" pitchFamily="18" charset="0"/>
                              <a:cs typeface="Times New Roman"/>
                            </a:rPr>
                            <m:t>𝑥</m:t>
                          </m:r>
                        </m:e>
                      </m:d>
                      <m:r>
                        <a:rPr lang="en-US" b="0" i="1" smtClean="0">
                          <a:solidFill>
                            <a:schemeClr val="tx1"/>
                          </a:solidFill>
                          <a:latin typeface="Cambria Math" panose="02040503050406030204" pitchFamily="18" charset="0"/>
                          <a:ea typeface="Cambria Math" panose="02040503050406030204" pitchFamily="18" charset="0"/>
                          <a:cs typeface="Times New Roman"/>
                        </a:rPr>
                        <m:t>𝛼</m:t>
                      </m:r>
                      <m:d>
                        <m:dPr>
                          <m:ctrlPr>
                            <a:rPr lang="en-US" b="0" i="1" smtClean="0">
                              <a:solidFill>
                                <a:schemeClr val="tx1"/>
                              </a:solidFill>
                              <a:latin typeface="Cambria Math" panose="02040503050406030204" pitchFamily="18" charset="0"/>
                              <a:ea typeface="Cambria Math" panose="02040503050406030204" pitchFamily="18" charset="0"/>
                              <a:cs typeface="Times New Roman"/>
                            </a:rPr>
                          </m:ctrlPr>
                        </m:dPr>
                        <m:e>
                          <m:r>
                            <a:rPr lang="en-US" b="0" i="1" smtClean="0">
                              <a:solidFill>
                                <a:schemeClr val="tx1"/>
                              </a:solidFill>
                              <a:latin typeface="Cambria Math" panose="02040503050406030204" pitchFamily="18" charset="0"/>
                              <a:ea typeface="Cambria Math" panose="02040503050406030204" pitchFamily="18" charset="0"/>
                              <a:cs typeface="Times New Roman"/>
                            </a:rPr>
                            <m:t>𝑥</m:t>
                          </m:r>
                        </m:e>
                      </m:d>
                    </m:oMath>
                  </m:oMathPara>
                </a14:m>
                <a:endParaRPr lang="en-US" dirty="0">
                  <a:solidFill>
                    <a:schemeClr val="tx1"/>
                  </a:solidFill>
                  <a:latin typeface="Times New Roman"/>
                  <a:cs typeface="Times New Roman"/>
                </a:endParaRPr>
              </a:p>
              <a:p>
                <a:pPr marL="0" marR="5080" indent="0" algn="just">
                  <a:lnSpc>
                    <a:spcPct val="100000"/>
                  </a:lnSpc>
                  <a:buNone/>
                </a:pP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solve this equation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sing Separation</a:t>
                </a:r>
                <a:r>
                  <a:rPr lang="en-US"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a:t>
                </a:r>
                <a:r>
                  <a:rPr lang="en-US" spc="-15" dirty="0">
                    <a:solidFill>
                      <a:schemeClr val="tx1"/>
                    </a:solidFill>
                    <a:latin typeface="Times New Roman"/>
                    <a:cs typeface="Times New Roman"/>
                  </a:rPr>
                  <a:t>V</a:t>
                </a:r>
                <a:r>
                  <a:rPr lang="en-US" spc="-5" dirty="0">
                    <a:solidFill>
                      <a:schemeClr val="tx1"/>
                    </a:solidFill>
                    <a:latin typeface="Times New Roman"/>
                    <a:cs typeface="Times New Roman"/>
                  </a:rPr>
                  <a:t>ariables:</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ea typeface="Cambria Math" panose="02040503050406030204" pitchFamily="18" charset="0"/>
                            </a:rPr>
                            <m:t>𝛼</m:t>
                          </m:r>
                        </m:num>
                        <m:den>
                          <m:r>
                            <a:rPr lang="en-US"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𝑑𝑥</m:t>
                      </m:r>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or</m:t>
                      </m:r>
                      <m:r>
                        <a:rPr lang="en-US" b="0" i="1" smtClean="0">
                          <a:solidFill>
                            <a:schemeClr val="tx1"/>
                          </a:solidFill>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m:t>
                          </m:r>
                        </m:e>
                      </m:func>
                      <m:nary>
                        <m:naryPr>
                          <m:limLoc m:val="undOvr"/>
                          <m:subHide m:val="on"/>
                          <m:supHide m:val="on"/>
                          <m:ctrlPr>
                            <a:rPr lang="en-US" b="0" i="1" smtClean="0">
                              <a:solidFill>
                                <a:schemeClr val="tx1"/>
                              </a:solidFill>
                              <a:latin typeface="Cambria Math" panose="02040503050406030204" pitchFamily="18" charset="0"/>
                            </a:rPr>
                          </m:ctrlPr>
                        </m:naryPr>
                        <m:sub/>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𝑑</m:t>
                              </m:r>
                              <m:r>
                                <a:rPr lang="en-US" i="1">
                                  <a:solidFill>
                                    <a:schemeClr val="tx1"/>
                                  </a:solidFill>
                                  <a:latin typeface="Cambria Math" panose="02040503050406030204" pitchFamily="18" charset="0"/>
                                  <a:ea typeface="Cambria Math" panose="02040503050406030204" pitchFamily="18" charset="0"/>
                                </a:rPr>
                                <m:t>𝛼</m:t>
                              </m:r>
                            </m:num>
                            <m:den>
                              <m:r>
                                <a:rPr lang="en-US" i="1">
                                  <a:solidFill>
                                    <a:schemeClr val="tx1"/>
                                  </a:solidFill>
                                  <a:latin typeface="Cambria Math" panose="02040503050406030204" pitchFamily="18" charset="0"/>
                                  <a:ea typeface="Cambria Math" panose="02040503050406030204" pitchFamily="18" charset="0"/>
                                </a:rPr>
                                <m:t>𝛼</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𝑥</m:t>
                              </m:r>
                              <m:r>
                                <a:rPr lang="en-US" i="1">
                                  <a:solidFill>
                                    <a:schemeClr val="tx1"/>
                                  </a:solidFill>
                                  <a:latin typeface="Cambria Math" panose="02040503050406030204" pitchFamily="18" charset="0"/>
                                  <a:ea typeface="Cambria Math" panose="02040503050406030204" pitchFamily="18" charset="0"/>
                                </a:rPr>
                                <m:t>)</m:t>
                              </m:r>
                            </m:den>
                          </m:f>
                        </m:e>
                      </m:nary>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r>
                            <a:rPr lang="en-US" i="1">
                              <a:solidFill>
                                <a:schemeClr val="tx1"/>
                              </a:solidFill>
                              <a:latin typeface="Cambria Math" panose="02040503050406030204" pitchFamily="18" charset="0"/>
                            </a:rPr>
                            <m:t>𝑃</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𝑑𝑥</m:t>
                          </m:r>
                        </m:e>
                      </m:nary>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ea typeface="Cambria Math" panose="02040503050406030204" pitchFamily="18" charset="0"/>
                        </a:rPr>
                        <m:t>α</m:t>
                      </m:r>
                      <m:r>
                        <a:rPr lang="en-US" b="0" i="0"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𝑒</m:t>
                          </m:r>
                        </m:e>
                        <m:sup>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e>
                          </m:nary>
                        </m:sup>
                      </m:sSup>
                    </m:oMath>
                  </m:oMathPara>
                </a14:m>
                <a:endParaRPr lang="en-US" dirty="0">
                  <a:solidFill>
                    <a:schemeClr val="tx1"/>
                  </a:solidFill>
                </a:endParaRPr>
              </a:p>
              <a:p>
                <a:pPr marL="0" marR="5080" indent="0" algn="just">
                  <a:lnSpc>
                    <a:spcPct val="100000"/>
                  </a:lnSpc>
                  <a:buNone/>
                </a:pPr>
                <a:r>
                  <a:rPr lang="en-US" spc="-10" dirty="0"/>
                  <a:t>Sinc</a:t>
                </a:r>
                <a:r>
                  <a:rPr lang="en-US" spc="-5" dirty="0"/>
                  <a:t>e</a:t>
                </a:r>
                <a:r>
                  <a:rPr lang="en-US" spc="25" dirty="0"/>
                  <a:t> </a:t>
                </a:r>
                <a:r>
                  <a:rPr lang="en-US" spc="-15" dirty="0"/>
                  <a:t>we </a:t>
                </a:r>
                <a:r>
                  <a:rPr lang="en-US" spc="-5" dirty="0"/>
                  <a:t>need just one</a:t>
                </a:r>
                <a:r>
                  <a:rPr lang="en-US" dirty="0"/>
                  <a:t> </a:t>
                </a:r>
                <a:r>
                  <a:rPr lang="en-US" spc="-5" dirty="0"/>
                  <a:t>solution, </a:t>
                </a:r>
                <a:r>
                  <a:rPr lang="en-US" spc="-10" dirty="0"/>
                  <a:t>we</a:t>
                </a:r>
                <a:r>
                  <a:rPr lang="en-US" spc="-5" dirty="0"/>
                  <a:t> choose</a:t>
                </a:r>
                <a:r>
                  <a:rPr lang="en-US" dirty="0"/>
                  <a:t> </a:t>
                </a:r>
                <a:r>
                  <a:rPr lang="en-US" spc="-5" dirty="0"/>
                  <a:t>the expression with positive sign for </a:t>
                </a:r>
                <a:r>
                  <a:rPr lang="en-US" i="1" spc="-25" dirty="0"/>
                  <a:t>α</a:t>
                </a:r>
                <a:r>
                  <a:rPr lang="en-US" spc="20" dirty="0"/>
                  <a:t>(</a:t>
                </a:r>
                <a:r>
                  <a:rPr lang="en-US" i="1" spc="-5" dirty="0"/>
                  <a:t>x</a:t>
                </a:r>
                <a:r>
                  <a:rPr lang="en-US" spc="-5" dirty="0"/>
                  <a:t>).</a:t>
                </a: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4173148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(6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0" dirty="0">
                    <a:solidFill>
                      <a:schemeClr val="tx1"/>
                    </a:solidFill>
                  </a:rPr>
                  <a:t>Separabl</a:t>
                </a:r>
                <a:r>
                  <a:rPr lang="en-US" spc="-5" dirty="0">
                    <a:solidFill>
                      <a:schemeClr val="tx1"/>
                    </a:solidFill>
                  </a:rPr>
                  <a:t>e</a:t>
                </a:r>
                <a:r>
                  <a:rPr lang="en-US" spc="-20" dirty="0">
                    <a:solidFill>
                      <a:schemeClr val="tx1"/>
                    </a:solidFill>
                  </a:rPr>
                  <a:t> </a:t>
                </a:r>
                <a:r>
                  <a:rPr lang="en-US" spc="-10" dirty="0">
                    <a:solidFill>
                      <a:schemeClr val="tx1"/>
                    </a:solidFill>
                  </a:rPr>
                  <a:t>equation</a:t>
                </a:r>
                <a:r>
                  <a:rPr lang="en-US" spc="-5" dirty="0">
                    <a:solidFill>
                      <a:schemeClr val="tx1"/>
                    </a:solidFill>
                  </a:rPr>
                  <a:t>s</a:t>
                </a:r>
                <a:r>
                  <a:rPr lang="en-US" spc="-20" dirty="0">
                    <a:solidFill>
                      <a:schemeClr val="tx1"/>
                    </a:solidFill>
                  </a:rPr>
                  <a:t> </a:t>
                </a:r>
                <a:r>
                  <a:rPr lang="en-US" spc="-10" dirty="0">
                    <a:solidFill>
                      <a:schemeClr val="tx1"/>
                    </a:solidFill>
                  </a:rPr>
                  <a:t>ar</a:t>
                </a:r>
                <a:r>
                  <a:rPr lang="en-US" spc="-5" dirty="0">
                    <a:solidFill>
                      <a:schemeClr val="tx1"/>
                    </a:solidFill>
                  </a:rPr>
                  <a:t>e</a:t>
                </a:r>
                <a:r>
                  <a:rPr lang="en-US" spc="-20" dirty="0">
                    <a:solidFill>
                      <a:schemeClr val="tx1"/>
                    </a:solidFill>
                  </a:rPr>
                  <a:t> </a:t>
                </a:r>
                <a:r>
                  <a:rPr lang="en-US" spc="-5" dirty="0">
                    <a:solidFill>
                      <a:schemeClr val="tx1"/>
                    </a:solidFill>
                  </a:rPr>
                  <a:t>s</a:t>
                </a:r>
                <a:r>
                  <a:rPr lang="en-US" spc="-10" dirty="0">
                    <a:solidFill>
                      <a:schemeClr val="tx1"/>
                    </a:solidFill>
                  </a:rPr>
                  <a:t>olve</a:t>
                </a:r>
                <a:r>
                  <a:rPr lang="en-US" spc="-5" dirty="0">
                    <a:solidFill>
                      <a:schemeClr val="tx1"/>
                    </a:solidFill>
                  </a:rPr>
                  <a:t>d</a:t>
                </a:r>
                <a:r>
                  <a:rPr lang="en-US" spc="-20" dirty="0">
                    <a:solidFill>
                      <a:schemeClr val="tx1"/>
                    </a:solidFill>
                  </a:rPr>
                  <a:t> </a:t>
                </a:r>
                <a:r>
                  <a:rPr lang="en-US" spc="-10" dirty="0">
                    <a:solidFill>
                      <a:schemeClr val="tx1"/>
                    </a:solidFill>
                  </a:rPr>
                  <a:t>usin</a:t>
                </a:r>
                <a:r>
                  <a:rPr lang="en-US" spc="-5" dirty="0">
                    <a:solidFill>
                      <a:schemeClr val="tx1"/>
                    </a:solidFill>
                  </a:rPr>
                  <a:t>g</a:t>
                </a:r>
                <a:r>
                  <a:rPr lang="en-US" spc="-20"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20" dirty="0">
                    <a:solidFill>
                      <a:schemeClr val="tx1"/>
                    </a:solidFill>
                  </a:rPr>
                  <a:t> </a:t>
                </a:r>
                <a:r>
                  <a:rPr lang="en-US" spc="-10" dirty="0">
                    <a:solidFill>
                      <a:schemeClr val="tx1"/>
                    </a:solidFill>
                  </a:rPr>
                  <a:t>metho</a:t>
                </a:r>
                <a:r>
                  <a:rPr lang="en-US" spc="-5" dirty="0">
                    <a:solidFill>
                      <a:schemeClr val="tx1"/>
                    </a:solidFill>
                  </a:rPr>
                  <a:t>d</a:t>
                </a:r>
                <a:r>
                  <a:rPr lang="en-US" spc="-20" dirty="0">
                    <a:solidFill>
                      <a:schemeClr val="tx1"/>
                    </a:solidFill>
                  </a:rPr>
                  <a:t> </a:t>
                </a:r>
                <a:r>
                  <a:rPr lang="en-US" spc="-10" dirty="0">
                    <a:solidFill>
                      <a:schemeClr val="tx1"/>
                    </a:solidFill>
                  </a:rPr>
                  <a:t>o</a:t>
                </a:r>
                <a:r>
                  <a:rPr lang="en-US" spc="-5" dirty="0">
                    <a:solidFill>
                      <a:schemeClr val="tx1"/>
                    </a:solidFill>
                  </a:rPr>
                  <a:t>f</a:t>
                </a:r>
                <a:r>
                  <a:rPr lang="en-US" spc="-20" dirty="0">
                    <a:solidFill>
                      <a:schemeClr val="tx1"/>
                    </a:solidFill>
                  </a:rPr>
                  <a:t> </a:t>
                </a:r>
                <a:r>
                  <a:rPr lang="en-US" b="1" i="1" spc="-10" dirty="0">
                    <a:solidFill>
                      <a:schemeClr val="tx1"/>
                    </a:solidFill>
                  </a:rPr>
                  <a:t>Separation</a:t>
                </a:r>
                <a:r>
                  <a:rPr lang="en-US" b="1" i="1" spc="-20" dirty="0">
                    <a:solidFill>
                      <a:schemeClr val="tx1"/>
                    </a:solidFill>
                  </a:rPr>
                  <a:t> </a:t>
                </a:r>
                <a:r>
                  <a:rPr lang="en-US" b="1" i="1" spc="-10" dirty="0">
                    <a:solidFill>
                      <a:schemeClr val="tx1"/>
                    </a:solidFill>
                  </a:rPr>
                  <a:t>o</a:t>
                </a:r>
                <a:r>
                  <a:rPr lang="en-US" b="1" i="1" spc="-5" dirty="0">
                    <a:solidFill>
                      <a:schemeClr val="tx1"/>
                    </a:solidFill>
                  </a:rPr>
                  <a:t>f</a:t>
                </a:r>
                <a:r>
                  <a:rPr lang="en-US" b="1" i="1" spc="-20" dirty="0">
                    <a:solidFill>
                      <a:schemeClr val="tx1"/>
                    </a:solidFill>
                  </a:rPr>
                  <a:t> </a:t>
                </a:r>
                <a:r>
                  <a:rPr lang="en-US" b="1" i="1" spc="-10" dirty="0">
                    <a:solidFill>
                      <a:schemeClr val="tx1"/>
                    </a:solidFill>
                  </a:rPr>
                  <a:t>Variable</a:t>
                </a:r>
                <a:r>
                  <a:rPr lang="en-US" b="1" i="1" spc="-5" dirty="0">
                    <a:solidFill>
                      <a:schemeClr val="tx1"/>
                    </a:solidFill>
                  </a:rPr>
                  <a:t>s</a:t>
                </a:r>
                <a:r>
                  <a:rPr lang="en-US" spc="-5" dirty="0">
                    <a:solidFill>
                      <a:schemeClr val="tx1"/>
                    </a:solidFill>
                  </a:rPr>
                  <a:t>:</a:t>
                </a:r>
                <a:r>
                  <a:rPr lang="en-US" spc="-20" dirty="0">
                    <a:solidFill>
                      <a:schemeClr val="tx1"/>
                    </a:solidFill>
                  </a:rPr>
                  <a:t> </a:t>
                </a:r>
                <a:r>
                  <a:rPr lang="en-US" spc="-10" dirty="0">
                    <a:solidFill>
                      <a:schemeClr val="tx1"/>
                    </a:solidFill>
                  </a:rPr>
                  <a:t>Move th</a:t>
                </a:r>
                <a:r>
                  <a:rPr lang="en-US" spc="-5" dirty="0">
                    <a:solidFill>
                      <a:schemeClr val="tx1"/>
                    </a:solidFill>
                  </a:rPr>
                  <a:t>e</a:t>
                </a:r>
                <a:r>
                  <a:rPr lang="en-US" spc="15" dirty="0">
                    <a:solidFill>
                      <a:schemeClr val="tx1"/>
                    </a:solidFill>
                  </a:rPr>
                  <a:t> </a:t>
                </a:r>
                <a:r>
                  <a:rPr lang="en-US" spc="-5" dirty="0">
                    <a:solidFill>
                      <a:schemeClr val="tx1"/>
                    </a:solidFill>
                  </a:rPr>
                  <a:t>t</a:t>
                </a:r>
                <a:r>
                  <a:rPr lang="en-US" spc="-15" dirty="0">
                    <a:solidFill>
                      <a:schemeClr val="tx1"/>
                    </a:solidFill>
                  </a:rPr>
                  <a:t>erm</a:t>
                </a:r>
                <a:r>
                  <a:rPr lang="en-US" spc="-5" dirty="0">
                    <a:solidFill>
                      <a:schemeClr val="tx1"/>
                    </a:solidFill>
                  </a:rPr>
                  <a:t>s</a:t>
                </a:r>
                <a:r>
                  <a:rPr lang="en-US" spc="15" dirty="0">
                    <a:solidFill>
                      <a:schemeClr val="tx1"/>
                    </a:solidFill>
                  </a:rPr>
                  <a:t> </a:t>
                </a:r>
                <a:r>
                  <a:rPr lang="en-US" spc="-10" dirty="0">
                    <a:solidFill>
                      <a:schemeClr val="tx1"/>
                    </a:solidFill>
                  </a:rPr>
                  <a:t>involvin</a:t>
                </a:r>
                <a:r>
                  <a:rPr lang="en-US" spc="-5" dirty="0">
                    <a:solidFill>
                      <a:schemeClr val="tx1"/>
                    </a:solidFill>
                  </a:rPr>
                  <a:t>g</a:t>
                </a:r>
                <a:r>
                  <a:rPr lang="en-US" spc="80" dirty="0">
                    <a:solidFill>
                      <a:schemeClr val="tx1"/>
                    </a:solidFill>
                  </a:rPr>
                  <a:t> </a:t>
                </a:r>
                <a:r>
                  <a:rPr lang="en-US" i="1" spc="-5" dirty="0">
                    <a:solidFill>
                      <a:schemeClr val="tx1"/>
                    </a:solidFill>
                  </a:rPr>
                  <a:t>y</a:t>
                </a:r>
                <a:r>
                  <a:rPr lang="en-US" i="1" spc="65" dirty="0">
                    <a:solidFill>
                      <a:schemeClr val="tx1"/>
                    </a:solidFill>
                  </a:rPr>
                  <a:t> </a:t>
                </a:r>
                <a:r>
                  <a:rPr lang="en-US" spc="-10" dirty="0">
                    <a:solidFill>
                      <a:schemeClr val="tx1"/>
                    </a:solidFill>
                  </a:rPr>
                  <a:t>t</a:t>
                </a:r>
                <a:r>
                  <a:rPr lang="en-US" spc="-5" dirty="0">
                    <a:solidFill>
                      <a:schemeClr val="tx1"/>
                    </a:solidFill>
                  </a:rPr>
                  <a:t>o</a:t>
                </a:r>
                <a:r>
                  <a:rPr lang="en-US" spc="15" dirty="0">
                    <a:solidFill>
                      <a:schemeClr val="tx1"/>
                    </a:solidFill>
                  </a:rPr>
                  <a:t> </a:t>
                </a:r>
                <a:r>
                  <a:rPr lang="en-US" spc="-10" dirty="0">
                    <a:solidFill>
                      <a:schemeClr val="tx1"/>
                    </a:solidFill>
                  </a:rPr>
                  <a:t>th</a:t>
                </a:r>
                <a:r>
                  <a:rPr lang="en-US" spc="-5" dirty="0">
                    <a:solidFill>
                      <a:schemeClr val="tx1"/>
                    </a:solidFill>
                  </a:rPr>
                  <a:t>e</a:t>
                </a:r>
                <a:r>
                  <a:rPr lang="en-US" spc="15" dirty="0">
                    <a:solidFill>
                      <a:schemeClr val="tx1"/>
                    </a:solidFill>
                  </a:rPr>
                  <a:t> </a:t>
                </a:r>
                <a:r>
                  <a:rPr lang="en-US" spc="-5" dirty="0">
                    <a:solidFill>
                      <a:schemeClr val="tx1"/>
                    </a:solidFill>
                  </a:rPr>
                  <a:t>l</a:t>
                </a:r>
                <a:r>
                  <a:rPr lang="en-US" spc="-10" dirty="0">
                    <a:solidFill>
                      <a:schemeClr val="tx1"/>
                    </a:solidFill>
                  </a:rPr>
                  <a:t>ef</a:t>
                </a:r>
                <a:r>
                  <a:rPr lang="en-US" spc="-5" dirty="0">
                    <a:solidFill>
                      <a:schemeClr val="tx1"/>
                    </a:solidFill>
                  </a:rPr>
                  <a:t>t</a:t>
                </a:r>
                <a:r>
                  <a:rPr lang="en-US" spc="15" dirty="0">
                    <a:solidFill>
                      <a:schemeClr val="tx1"/>
                    </a:solidFill>
                  </a:rPr>
                  <a:t> </a:t>
                </a:r>
                <a:r>
                  <a:rPr lang="en-US" spc="-10" dirty="0">
                    <a:solidFill>
                      <a:schemeClr val="tx1"/>
                    </a:solidFill>
                  </a:rPr>
                  <a:t>an</a:t>
                </a:r>
                <a:r>
                  <a:rPr lang="en-US" spc="-5" dirty="0">
                    <a:solidFill>
                      <a:schemeClr val="tx1"/>
                    </a:solidFill>
                  </a:rPr>
                  <a:t>d</a:t>
                </a:r>
                <a:r>
                  <a:rPr lang="en-US" spc="15" dirty="0">
                    <a:solidFill>
                      <a:schemeClr val="tx1"/>
                    </a:solidFill>
                  </a:rPr>
                  <a:t> </a:t>
                </a:r>
                <a:r>
                  <a:rPr lang="en-US" spc="-10" dirty="0">
                    <a:solidFill>
                      <a:schemeClr val="tx1"/>
                    </a:solidFill>
                  </a:rPr>
                  <a:t>thos</a:t>
                </a:r>
                <a:r>
                  <a:rPr lang="en-US" spc="-5" dirty="0">
                    <a:solidFill>
                      <a:schemeClr val="tx1"/>
                    </a:solidFill>
                  </a:rPr>
                  <a:t>e</a:t>
                </a:r>
                <a:r>
                  <a:rPr lang="en-US" spc="15" dirty="0">
                    <a:solidFill>
                      <a:schemeClr val="tx1"/>
                    </a:solidFill>
                  </a:rPr>
                  <a:t> </a:t>
                </a:r>
                <a:r>
                  <a:rPr lang="en-US" spc="-5" dirty="0">
                    <a:solidFill>
                      <a:schemeClr val="tx1"/>
                    </a:solidFill>
                  </a:rPr>
                  <a:t>i</a:t>
                </a:r>
                <a:r>
                  <a:rPr lang="en-US" spc="-10" dirty="0">
                    <a:solidFill>
                      <a:schemeClr val="tx1"/>
                    </a:solidFill>
                  </a:rPr>
                  <a:t>nvolvin</a:t>
                </a:r>
                <a:r>
                  <a:rPr lang="en-US" spc="-5" dirty="0">
                    <a:solidFill>
                      <a:schemeClr val="tx1"/>
                    </a:solidFill>
                  </a:rPr>
                  <a:t>g</a:t>
                </a:r>
                <a:r>
                  <a:rPr lang="en-US" spc="40" dirty="0">
                    <a:solidFill>
                      <a:schemeClr val="tx1"/>
                    </a:solidFill>
                  </a:rPr>
                  <a:t> </a:t>
                </a:r>
                <a:r>
                  <a:rPr lang="en-US" i="1" spc="-5" dirty="0">
                    <a:solidFill>
                      <a:schemeClr val="tx1"/>
                    </a:solidFill>
                  </a:rPr>
                  <a:t>x</a:t>
                </a:r>
                <a:r>
                  <a:rPr lang="en-US" i="1" spc="100" dirty="0">
                    <a:solidFill>
                      <a:schemeClr val="tx1"/>
                    </a:solidFill>
                  </a:rPr>
                  <a:t> </a:t>
                </a:r>
                <a:r>
                  <a:rPr lang="en-US" spc="-5" dirty="0">
                    <a:solidFill>
                      <a:schemeClr val="tx1"/>
                    </a:solidFill>
                  </a:rPr>
                  <a:t>to</a:t>
                </a:r>
                <a:r>
                  <a:rPr lang="en-US" spc="15" dirty="0">
                    <a:solidFill>
                      <a:schemeClr val="tx1"/>
                    </a:solidFill>
                  </a:rPr>
                  <a:t> </a:t>
                </a:r>
                <a:r>
                  <a:rPr lang="en-US" spc="-5" dirty="0">
                    <a:solidFill>
                      <a:schemeClr val="tx1"/>
                    </a:solidFill>
                  </a:rPr>
                  <a:t>the</a:t>
                </a:r>
                <a:r>
                  <a:rPr lang="en-US" spc="15" dirty="0">
                    <a:solidFill>
                      <a:schemeClr val="tx1"/>
                    </a:solidFill>
                  </a:rPr>
                  <a:t> </a:t>
                </a:r>
                <a:r>
                  <a:rPr lang="en-US" spc="-5" dirty="0">
                    <a:solidFill>
                      <a:schemeClr val="tx1"/>
                    </a:solidFill>
                  </a:rPr>
                  <a:t>right.</a:t>
                </a:r>
                <a:r>
                  <a:rPr lang="en-US" spc="15" dirty="0">
                    <a:solidFill>
                      <a:schemeClr val="tx1"/>
                    </a:solidFill>
                  </a:rPr>
                  <a:t> </a:t>
                </a:r>
                <a:r>
                  <a:rPr lang="en-US" spc="-15" dirty="0">
                    <a:solidFill>
                      <a:schemeClr val="tx1"/>
                    </a:solidFill>
                  </a:rPr>
                  <a:t>T</a:t>
                </a:r>
                <a:r>
                  <a:rPr lang="en-US" spc="-5" dirty="0">
                    <a:solidFill>
                      <a:schemeClr val="tx1"/>
                    </a:solidFill>
                  </a:rPr>
                  <a:t>hen</a:t>
                </a:r>
                <a:r>
                  <a:rPr lang="en-US" spc="15" dirty="0">
                    <a:solidFill>
                      <a:schemeClr val="tx1"/>
                    </a:solidFill>
                  </a:rPr>
                  <a:t> </a:t>
                </a:r>
                <a:r>
                  <a:rPr lang="en-US" spc="-5" dirty="0">
                    <a:solidFill>
                      <a:schemeClr val="tx1"/>
                    </a:solidFill>
                  </a:rPr>
                  <a:t>set</a:t>
                </a:r>
                <a:r>
                  <a:rPr lang="en-US" spc="15" dirty="0">
                    <a:solidFill>
                      <a:schemeClr val="tx1"/>
                    </a:solidFill>
                  </a:rPr>
                  <a:t> </a:t>
                </a:r>
                <a:r>
                  <a:rPr lang="en-US" spc="-10" dirty="0">
                    <a:solidFill>
                      <a:schemeClr val="tx1"/>
                    </a:solidFill>
                  </a:rPr>
                  <a:t>u</a:t>
                </a:r>
                <a:r>
                  <a:rPr lang="en-US" spc="-5" dirty="0">
                    <a:solidFill>
                      <a:schemeClr val="tx1"/>
                    </a:solidFill>
                  </a:rPr>
                  <a:t>p</a:t>
                </a:r>
                <a:r>
                  <a:rPr lang="en-US" spc="15" dirty="0">
                    <a:solidFill>
                      <a:schemeClr val="tx1"/>
                    </a:solidFill>
                  </a:rPr>
                  <a:t> </a:t>
                </a:r>
                <a:r>
                  <a:rPr lang="en-US" spc="-5" dirty="0">
                    <a:solidFill>
                      <a:schemeClr val="tx1"/>
                    </a:solidFill>
                  </a:rPr>
                  <a:t>integrals </a:t>
                </a:r>
                <a:r>
                  <a:rPr lang="en-US" spc="-10" dirty="0">
                    <a:solidFill>
                      <a:schemeClr val="tx1"/>
                    </a:solidFill>
                  </a:rPr>
                  <a:t>an</a:t>
                </a:r>
                <a:r>
                  <a:rPr lang="en-US" spc="-5" dirty="0">
                    <a:solidFill>
                      <a:schemeClr val="tx1"/>
                    </a:solidFill>
                  </a:rPr>
                  <a:t>d </a:t>
                </a:r>
                <a:r>
                  <a:rPr lang="en-US" spc="-10" dirty="0">
                    <a:solidFill>
                      <a:schemeClr val="tx1"/>
                    </a:solidFill>
                  </a:rPr>
                  <a:t>evaluate:</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smtClean="0">
                              <a:solidFill>
                                <a:schemeClr val="tx1"/>
                              </a:solidFill>
                              <a:latin typeface="Cambria Math" panose="02040503050406030204" pitchFamily="18" charset="0"/>
                            </a:rPr>
                            <m:t>𝑑𝑦</m:t>
                          </m:r>
                        </m:num>
                        <m:den>
                          <m:r>
                            <a:rPr lang="en-US" i="1" smtClean="0">
                              <a:solidFill>
                                <a:schemeClr val="tx1"/>
                              </a:solidFill>
                              <a:latin typeface="Cambria Math" panose="02040503050406030204" pitchFamily="18" charset="0"/>
                            </a:rPr>
                            <m:t>𝑑𝑥</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𝑔</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𝑔</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den>
                      </m:f>
                      <m:r>
                        <a:rPr lang="en-US" b="0" i="1" smtClean="0">
                          <a:solidFill>
                            <a:schemeClr val="tx1"/>
                          </a:solidFill>
                          <a:latin typeface="Cambria Math" panose="02040503050406030204" pitchFamily="18" charset="0"/>
                        </a:rPr>
                        <m:t>𝑑𝑦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𝑑𝑥</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𝑔</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den>
                          </m:f>
                          <m:r>
                            <a:rPr lang="en-US" i="1">
                              <a:solidFill>
                                <a:schemeClr val="tx1"/>
                              </a:solidFill>
                              <a:latin typeface="Cambria Math" panose="02040503050406030204" pitchFamily="18" charset="0"/>
                            </a:rPr>
                            <m:t>𝑑𝑦</m:t>
                          </m:r>
                        </m:e>
                      </m:nary>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r>
                            <a:rPr lang="en-US" i="1">
                              <a:solidFill>
                                <a:schemeClr val="tx1"/>
                              </a:solidFill>
                              <a:latin typeface="Cambria Math" panose="02040503050406030204" pitchFamily="18" charset="0"/>
                            </a:rPr>
                            <m:t>𝑓</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𝑑𝑥</m:t>
                          </m:r>
                        </m:e>
                      </m:nary>
                    </m:oMath>
                  </m:oMathPara>
                </a14:m>
                <a:endParaRPr lang="en-US" dirty="0">
                  <a:solidFill>
                    <a:schemeClr val="tx1"/>
                  </a:solidFill>
                </a:endParaRPr>
              </a:p>
              <a:p>
                <a:pPr marL="0" marR="5080" indent="0" algn="just">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b="1" spc="-135" dirty="0"/>
                  <a:t> </a:t>
                </a:r>
                <a:r>
                  <a:rPr lang="en-US" spc="-10" dirty="0"/>
                  <a:t>Fin</a:t>
                </a:r>
                <a:r>
                  <a:rPr lang="en-US" spc="-5" dirty="0"/>
                  <a:t>d</a:t>
                </a:r>
                <a:r>
                  <a:rPr lang="en-US" spc="25" dirty="0"/>
                  <a:t> </a:t>
                </a:r>
                <a:r>
                  <a:rPr lang="en-US" spc="-10" dirty="0"/>
                  <a:t>th</a:t>
                </a:r>
                <a:r>
                  <a:rPr lang="en-US" spc="-5" dirty="0"/>
                  <a:t>e</a:t>
                </a:r>
                <a:r>
                  <a:rPr lang="en-US" spc="25" dirty="0"/>
                  <a:t> </a:t>
                </a:r>
                <a:r>
                  <a:rPr lang="en-US" spc="-10" dirty="0"/>
                  <a:t>genera</a:t>
                </a:r>
                <a:r>
                  <a:rPr lang="en-US" spc="-5" dirty="0"/>
                  <a:t>l</a:t>
                </a:r>
                <a:r>
                  <a:rPr lang="en-US" spc="30" dirty="0"/>
                  <a:t> </a:t>
                </a:r>
                <a:r>
                  <a:rPr lang="en-US" spc="-10" dirty="0"/>
                  <a:t>solutio</a:t>
                </a:r>
                <a:r>
                  <a:rPr lang="en-US" spc="-5" dirty="0"/>
                  <a:t>n</a:t>
                </a:r>
                <a:r>
                  <a:rPr lang="en-US" spc="25" dirty="0"/>
                  <a:t> </a:t>
                </a:r>
                <a:r>
                  <a:rPr lang="en-US" spc="-5" dirty="0"/>
                  <a:t>to </a:t>
                </a:r>
                <a14:m>
                  <m:oMath xmlns:m="http://schemas.openxmlformats.org/officeDocument/2006/math">
                    <m:f>
                      <m:fPr>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𝑑𝑦</m:t>
                        </m:r>
                      </m:num>
                      <m:den>
                        <m:r>
                          <a:rPr lang="en-US" i="1">
                            <a:latin typeface="Cambria Math" panose="02040503050406030204" pitchFamily="18" charset="0"/>
                            <a:cs typeface="Times New Roman"/>
                          </a:rPr>
                          <m:t>𝑑𝑥</m:t>
                        </m:r>
                      </m:den>
                    </m:f>
                    <m:r>
                      <a:rPr lang="en-US" i="1">
                        <a:latin typeface="Cambria Math" panose="02040503050406030204" pitchFamily="18" charset="0"/>
                        <a:cs typeface="Times New Roman"/>
                      </a:rPr>
                      <m:t>=</m:t>
                    </m:r>
                  </m:oMath>
                </a14:m>
                <a:r>
                  <a:rPr lang="en-US" spc="-40" dirty="0"/>
                  <a:t> </a:t>
                </a:r>
                <a:r>
                  <a:rPr lang="en-US" spc="20" dirty="0"/>
                  <a:t>6</a:t>
                </a:r>
                <a:r>
                  <a:rPr lang="en-US" i="1" spc="100" dirty="0"/>
                  <a:t>x</a:t>
                </a:r>
                <a:r>
                  <a:rPr lang="en-US" i="1" spc="45" dirty="0"/>
                  <a:t>y</a:t>
                </a:r>
                <a:r>
                  <a:rPr lang="en-US" baseline="29629" dirty="0"/>
                  <a:t>2 </a:t>
                </a:r>
                <a:r>
                  <a:rPr lang="en-US" spc="-5" dirty="0"/>
                  <a:t>and</a:t>
                </a:r>
                <a:r>
                  <a:rPr lang="en-US" spc="25" dirty="0"/>
                  <a:t> </a:t>
                </a:r>
                <a:r>
                  <a:rPr lang="en-US" spc="-5" dirty="0"/>
                  <a:t>the</a:t>
                </a:r>
                <a:r>
                  <a:rPr lang="en-US" spc="25" dirty="0"/>
                  <a:t> </a:t>
                </a:r>
                <a:r>
                  <a:rPr lang="en-US" spc="-5" dirty="0"/>
                  <a:t>particular</a:t>
                </a:r>
                <a:r>
                  <a:rPr lang="en-US" spc="25" dirty="0"/>
                  <a:t> </a:t>
                </a:r>
                <a:r>
                  <a:rPr lang="en-US" spc="-5" dirty="0"/>
                  <a:t>solution</a:t>
                </a:r>
                <a:r>
                  <a:rPr lang="en-US" spc="25" dirty="0"/>
                  <a:t> </a:t>
                </a:r>
                <a:r>
                  <a:rPr lang="en-US" spc="-5" dirty="0"/>
                  <a:t>satisfying </a:t>
                </a:r>
                <a:r>
                  <a:rPr lang="en-US" i="1" spc="-5" dirty="0"/>
                  <a:t>y</a:t>
                </a:r>
                <a:r>
                  <a:rPr lang="en-US" spc="-5" dirty="0"/>
                  <a:t>(0) = –1.</a:t>
                </a: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3"/>
                <a:stretch>
                  <a:fillRect l="-734"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505593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(4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b="1" u="sng" spc="25" dirty="0">
                    <a:solidFill>
                      <a:schemeClr val="tx1"/>
                    </a:solidFill>
                  </a:rPr>
                  <a:t>THEORE</a:t>
                </a:r>
                <a:r>
                  <a:rPr lang="en-US" b="1" u="sng" spc="-25" dirty="0">
                    <a:solidFill>
                      <a:schemeClr val="tx1"/>
                    </a:solidFill>
                  </a:rPr>
                  <a:t>M</a:t>
                </a:r>
                <a:r>
                  <a:rPr lang="en-US" b="1" spc="50" dirty="0">
                    <a:solidFill>
                      <a:schemeClr val="tx1"/>
                    </a:solidFill>
                  </a:rPr>
                  <a:t>:</a:t>
                </a:r>
              </a:p>
              <a:p>
                <a:pPr marL="0" marR="5080" indent="0" algn="just">
                  <a:lnSpc>
                    <a:spcPct val="100000"/>
                  </a:lnSpc>
                  <a:buNone/>
                </a:pPr>
                <a:r>
                  <a:rPr lang="en-US" spc="-15" dirty="0">
                    <a:solidFill>
                      <a:schemeClr val="tx1"/>
                    </a:solidFill>
                  </a:rPr>
                  <a:t>Th</a:t>
                </a:r>
                <a:r>
                  <a:rPr lang="en-US" spc="-5" dirty="0">
                    <a:solidFill>
                      <a:schemeClr val="tx1"/>
                    </a:solidFill>
                  </a:rPr>
                  <a:t>e </a:t>
                </a:r>
                <a:r>
                  <a:rPr lang="en-US" spc="-10" dirty="0">
                    <a:solidFill>
                      <a:schemeClr val="tx1"/>
                    </a:solidFill>
                  </a:rPr>
                  <a:t>genera</a:t>
                </a:r>
                <a:r>
                  <a:rPr lang="en-US" spc="-5" dirty="0">
                    <a:solidFill>
                      <a:schemeClr val="tx1"/>
                    </a:solidFill>
                  </a:rPr>
                  <a:t>l</a:t>
                </a:r>
                <a:r>
                  <a:rPr lang="en-US" dirty="0">
                    <a:solidFill>
                      <a:schemeClr val="tx1"/>
                    </a:solidFill>
                  </a:rPr>
                  <a:t> </a:t>
                </a:r>
                <a:r>
                  <a:rPr lang="en-US" spc="-10" dirty="0">
                    <a:solidFill>
                      <a:schemeClr val="tx1"/>
                    </a:solidFill>
                  </a:rPr>
                  <a:t>solutio</a:t>
                </a:r>
                <a:r>
                  <a:rPr lang="en-US" spc="-5" dirty="0">
                    <a:solidFill>
                      <a:schemeClr val="tx1"/>
                    </a:solidFill>
                  </a:rPr>
                  <a:t>n </a:t>
                </a:r>
                <a:r>
                  <a:rPr lang="en-US" spc="-10" dirty="0">
                    <a:solidFill>
                      <a:schemeClr val="tx1"/>
                    </a:solidFill>
                  </a:rPr>
                  <a:t>o</a:t>
                </a:r>
                <a:r>
                  <a:rPr lang="en-US" spc="-5" dirty="0">
                    <a:solidFill>
                      <a:schemeClr val="tx1"/>
                    </a:solidFill>
                  </a:rPr>
                  <a:t>f</a:t>
                </a:r>
                <a:r>
                  <a:rPr lang="en-US" spc="60" dirty="0">
                    <a:solidFill>
                      <a:schemeClr val="tx1"/>
                    </a:solidFill>
                  </a:rPr>
                  <a:t> </a:t>
                </a:r>
                <a14:m>
                  <m:oMath xmlns:m="http://schemas.openxmlformats.org/officeDocument/2006/math">
                    <m:r>
                      <a:rPr lang="en-US" b="0" i="1" spc="45" dirty="0" smtClean="0">
                        <a:solidFill>
                          <a:schemeClr val="tx1"/>
                        </a:solidFill>
                        <a:latin typeface="Cambria Math" panose="02040503050406030204" pitchFamily="18" charset="0"/>
                        <a:cs typeface="Times New Roman"/>
                      </a:rPr>
                      <m:t>𝑦</m:t>
                    </m:r>
                    <m:r>
                      <a:rPr lang="en-US" b="0" i="1" spc="45" dirty="0" smtClean="0">
                        <a:solidFill>
                          <a:schemeClr val="tx1"/>
                        </a:solidFill>
                        <a:latin typeface="Cambria Math" panose="02040503050406030204" pitchFamily="18" charset="0"/>
                        <a:cs typeface="Times New Roman"/>
                      </a:rPr>
                      <m:t>′</m:t>
                    </m:r>
                  </m:oMath>
                </a14:m>
                <a:r>
                  <a:rPr lang="en-US" spc="52" baseline="29629" dirty="0">
                    <a:solidFill>
                      <a:schemeClr val="tx1"/>
                    </a:solidFill>
                  </a:rPr>
                  <a:t> </a:t>
                </a:r>
                <a:r>
                  <a:rPr lang="en-US" spc="-25" dirty="0">
                    <a:solidFill>
                      <a:schemeClr val="tx1"/>
                    </a:solidFill>
                  </a:rPr>
                  <a:t>+</a:t>
                </a:r>
                <a:r>
                  <a:rPr lang="en-US" spc="-10" dirty="0">
                    <a:solidFill>
                      <a:schemeClr val="tx1"/>
                    </a:solidFill>
                  </a:rPr>
                  <a:t> </a:t>
                </a:r>
                <a:r>
                  <a:rPr lang="en-US" i="1" spc="70" dirty="0">
                    <a:solidFill>
                      <a:schemeClr val="tx1"/>
                    </a:solidFill>
                  </a:rPr>
                  <a:t>P</a:t>
                </a:r>
                <a:r>
                  <a:rPr lang="en-US" spc="20" dirty="0">
                    <a:solidFill>
                      <a:schemeClr val="tx1"/>
                    </a:solidFill>
                  </a:rPr>
                  <a:t>(</a:t>
                </a:r>
                <a:r>
                  <a:rPr lang="en-US" i="1" spc="-5" dirty="0">
                    <a:solidFill>
                      <a:schemeClr val="tx1"/>
                    </a:solidFill>
                  </a:rPr>
                  <a:t>x</a:t>
                </a:r>
                <a:r>
                  <a:rPr lang="en-US" spc="50" dirty="0">
                    <a:solidFill>
                      <a:schemeClr val="tx1"/>
                    </a:solidFill>
                  </a:rPr>
                  <a:t>)</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30" dirty="0">
                    <a:solidFill>
                      <a:schemeClr val="tx1"/>
                    </a:solidFill>
                  </a:rPr>
                  <a:t> </a:t>
                </a:r>
                <a:r>
                  <a:rPr lang="en-US" i="1" spc="40" dirty="0">
                    <a:solidFill>
                      <a:schemeClr val="tx1"/>
                    </a:solidFill>
                  </a:rPr>
                  <a:t>Q</a:t>
                </a:r>
                <a:r>
                  <a:rPr lang="en-US" spc="20" dirty="0">
                    <a:solidFill>
                      <a:schemeClr val="tx1"/>
                    </a:solidFill>
                  </a:rPr>
                  <a:t>(</a:t>
                </a:r>
                <a:r>
                  <a:rPr lang="en-US" i="1" spc="-5" dirty="0">
                    <a:solidFill>
                      <a:schemeClr val="tx1"/>
                    </a:solidFill>
                  </a:rPr>
                  <a:t>x</a:t>
                </a:r>
                <a:r>
                  <a:rPr lang="en-US" spc="-5" dirty="0">
                    <a:solidFill>
                      <a:schemeClr val="tx1"/>
                    </a:solidFill>
                  </a:rPr>
                  <a:t>) is</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𝑦</m:t>
                      </m:r>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ea typeface="Cambria Math" panose="02040503050406030204" pitchFamily="18" charset="0"/>
                            </a:rPr>
                            <m:t>𝛼</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𝑥</m:t>
                          </m:r>
                          <m:r>
                            <a:rPr lang="en-US" i="1">
                              <a:solidFill>
                                <a:schemeClr val="tx1"/>
                              </a:solidFill>
                              <a:latin typeface="Cambria Math" panose="02040503050406030204" pitchFamily="18" charset="0"/>
                              <a:ea typeface="Cambria Math" panose="02040503050406030204" pitchFamily="18" charset="0"/>
                            </a:rPr>
                            <m:t>)</m:t>
                          </m:r>
                        </m:den>
                      </m:f>
                      <m:nary>
                        <m:naryPr>
                          <m:limLoc m:val="undOvr"/>
                          <m:subHide m:val="on"/>
                          <m:supHide m:val="on"/>
                          <m:ctrlPr>
                            <a:rPr lang="en-US" i="1">
                              <a:solidFill>
                                <a:schemeClr val="tx1"/>
                              </a:solidFill>
                              <a:latin typeface="Cambria Math" panose="02040503050406030204" pitchFamily="18" charset="0"/>
                              <a:ea typeface="Cambria Math" panose="02040503050406030204" pitchFamily="18" charset="0"/>
                            </a:rPr>
                          </m:ctrlPr>
                        </m:naryPr>
                        <m:sub/>
                        <m:sup/>
                        <m:e>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e>
                          </m:d>
                          <m:r>
                            <a:rPr lang="en-US" i="1">
                              <a:solidFill>
                                <a:schemeClr val="tx1"/>
                              </a:solidFill>
                              <a:latin typeface="Cambria Math" panose="02040503050406030204" pitchFamily="18" charset="0"/>
                              <a:ea typeface="Cambria Math" panose="02040503050406030204" pitchFamily="18" charset="0"/>
                            </a:rPr>
                            <m:t>𝑄</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𝑥</m:t>
                          </m:r>
                          <m:r>
                            <a:rPr lang="en-US" i="1">
                              <a:solidFill>
                                <a:schemeClr val="tx1"/>
                              </a:solidFill>
                              <a:latin typeface="Cambria Math" panose="02040503050406030204" pitchFamily="18" charset="0"/>
                              <a:ea typeface="Cambria Math" panose="02040503050406030204" pitchFamily="18" charset="0"/>
                            </a:rPr>
                            <m:t>)</m:t>
                          </m:r>
                          <m:r>
                            <m:rPr>
                              <m:nor/>
                            </m:rPr>
                            <a:rPr lang="en-US" dirty="0">
                              <a:solidFill>
                                <a:schemeClr val="tx1"/>
                              </a:solidFill>
                            </a:rPr>
                            <m:t> </m:t>
                          </m:r>
                          <m:r>
                            <a:rPr lang="en-US" i="1" dirty="0">
                              <a:solidFill>
                                <a:schemeClr val="tx1"/>
                              </a:solidFill>
                              <a:latin typeface="Cambria Math" panose="02040503050406030204" pitchFamily="18" charset="0"/>
                            </a:rPr>
                            <m:t>𝑑𝑥</m:t>
                          </m:r>
                        </m:e>
                      </m:nary>
                    </m:oMath>
                  </m:oMathPara>
                </a14:m>
                <a:endParaRPr lang="en-US" dirty="0">
                  <a:solidFill>
                    <a:schemeClr val="tx1"/>
                  </a:solidFill>
                </a:endParaRPr>
              </a:p>
              <a:p>
                <a:pPr marL="0" marR="5080" indent="0" algn="just">
                  <a:lnSpc>
                    <a:spcPct val="100000"/>
                  </a:lnSpc>
                  <a:buNone/>
                </a:pPr>
                <a:r>
                  <a:rPr lang="en-US" spc="-10" dirty="0">
                    <a:solidFill>
                      <a:schemeClr val="tx1"/>
                    </a:solidFill>
                  </a:rPr>
                  <a:t>wher</a:t>
                </a:r>
                <a:r>
                  <a:rPr lang="en-US" spc="-5" dirty="0">
                    <a:solidFill>
                      <a:schemeClr val="tx1"/>
                    </a:solidFill>
                  </a:rPr>
                  <a:t>e </a:t>
                </a:r>
                <a:r>
                  <a:rPr lang="en-US" i="1" spc="-25" dirty="0">
                    <a:solidFill>
                      <a:schemeClr val="tx1"/>
                    </a:solidFill>
                  </a:rPr>
                  <a:t>α</a:t>
                </a:r>
                <a:r>
                  <a:rPr lang="en-US" spc="20" dirty="0">
                    <a:solidFill>
                      <a:schemeClr val="tx1"/>
                    </a:solidFill>
                  </a:rPr>
                  <a:t>(</a:t>
                </a:r>
                <a:r>
                  <a:rPr lang="en-US" i="1" spc="-5" dirty="0">
                    <a:solidFill>
                      <a:schemeClr val="tx1"/>
                    </a:solidFill>
                  </a:rPr>
                  <a:t>x</a:t>
                </a:r>
                <a:r>
                  <a:rPr lang="en-US" spc="-5" dirty="0">
                    <a:solidFill>
                      <a:schemeClr val="tx1"/>
                    </a:solidFill>
                  </a:rPr>
                  <a:t>) is an integrating factor:</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m:rPr>
                          <m:sty m:val="p"/>
                        </m:rPr>
                        <a:rPr lang="en-US" dirty="0">
                          <a:solidFill>
                            <a:schemeClr val="tx1"/>
                          </a:solidFill>
                          <a:latin typeface="Cambria Math" panose="02040503050406030204" pitchFamily="18" charset="0"/>
                          <a:ea typeface="Cambria Math" panose="02040503050406030204" pitchFamily="18" charset="0"/>
                        </a:rPr>
                        <m:t>α</m:t>
                      </m:r>
                      <m:r>
                        <a:rPr lang="en-US" dirty="0">
                          <a:solidFill>
                            <a:schemeClr val="tx1"/>
                          </a:solidFill>
                          <a:latin typeface="Cambria Math" panose="02040503050406030204" pitchFamily="18" charset="0"/>
                          <a:ea typeface="Cambria Math" panose="02040503050406030204" pitchFamily="18" charset="0"/>
                        </a:rPr>
                        <m:t>=</m:t>
                      </m:r>
                      <m:sSup>
                        <m:sSupPr>
                          <m:ctrlPr>
                            <a:rPr lang="en-US" i="1" dirty="0">
                              <a:solidFill>
                                <a:schemeClr val="tx1"/>
                              </a:solidFill>
                              <a:latin typeface="Cambria Math" panose="02040503050406030204" pitchFamily="18" charset="0"/>
                              <a:ea typeface="Cambria Math" panose="02040503050406030204" pitchFamily="18" charset="0"/>
                            </a:rPr>
                          </m:ctrlPr>
                        </m:sSupPr>
                        <m:e>
                          <m:r>
                            <a:rPr lang="en-US" i="1" dirty="0">
                              <a:solidFill>
                                <a:schemeClr val="tx1"/>
                              </a:solidFill>
                              <a:latin typeface="Cambria Math" panose="02040503050406030204" pitchFamily="18" charset="0"/>
                              <a:ea typeface="Cambria Math" panose="02040503050406030204" pitchFamily="18" charset="0"/>
                            </a:rPr>
                            <m:t>𝑒</m:t>
                          </m:r>
                        </m:e>
                        <m:sup>
                          <m:nary>
                            <m:naryPr>
                              <m:limLoc m:val="undOvr"/>
                              <m:subHide m:val="on"/>
                              <m:supHide m:val="on"/>
                              <m:ctrlPr>
                                <a:rPr lang="en-US" i="1">
                                  <a:solidFill>
                                    <a:schemeClr val="tx1"/>
                                  </a:solidFill>
                                  <a:latin typeface="Cambria Math" panose="02040503050406030204" pitchFamily="18" charset="0"/>
                                </a:rPr>
                              </m:ctrlPr>
                            </m:naryPr>
                            <m:sub/>
                            <m:sup/>
                            <m:e>
                              <m:r>
                                <a:rPr lang="en-US" i="1">
                                  <a:solidFill>
                                    <a:schemeClr val="tx1"/>
                                  </a:solidFill>
                                  <a:latin typeface="Cambria Math" panose="02040503050406030204" pitchFamily="18" charset="0"/>
                                </a:rPr>
                                <m:t>𝑃</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𝑑𝑥</m:t>
                              </m:r>
                            </m:e>
                          </m:nary>
                        </m:sup>
                      </m:sSup>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1549690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(5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0" dirty="0"/>
                  <a:t>To</a:t>
                </a:r>
                <a:r>
                  <a:rPr lang="en-US" spc="-40" dirty="0"/>
                  <a:t> </a:t>
                </a:r>
                <a:r>
                  <a:rPr lang="en-US" spc="-5" dirty="0"/>
                  <a:t>solve</a:t>
                </a:r>
                <a:r>
                  <a:rPr lang="en-US" spc="-40" dirty="0"/>
                  <a:t> </a:t>
                </a:r>
                <a:r>
                  <a:rPr lang="en-US" spc="-10" dirty="0"/>
                  <a:t>d</a:t>
                </a:r>
                <a:r>
                  <a:rPr lang="en-US" spc="-5" dirty="0"/>
                  <a:t>ifferential</a:t>
                </a:r>
                <a:r>
                  <a:rPr lang="en-US" spc="-40" dirty="0"/>
                  <a:t> </a:t>
                </a:r>
                <a:r>
                  <a:rPr lang="en-US" spc="-5" dirty="0"/>
                  <a:t>equations</a:t>
                </a:r>
                <a:r>
                  <a:rPr lang="en-US" spc="25" dirty="0"/>
                  <a:t> </a:t>
                </a:r>
                <a14:m>
                  <m:oMath xmlns:m="http://schemas.openxmlformats.org/officeDocument/2006/math">
                    <m:r>
                      <a:rPr lang="en-US" b="0" i="1" spc="45" dirty="0" smtClean="0">
                        <a:latin typeface="Cambria Math" panose="02040503050406030204" pitchFamily="18" charset="0"/>
                        <a:cs typeface="Times New Roman"/>
                      </a:rPr>
                      <m:t>𝑦</m:t>
                    </m:r>
                    <m:r>
                      <a:rPr lang="en-US" b="0" i="1" spc="45" dirty="0" smtClean="0">
                        <a:latin typeface="Cambria Math" panose="02040503050406030204" pitchFamily="18" charset="0"/>
                        <a:cs typeface="Times New Roman"/>
                      </a:rPr>
                      <m:t>′</m:t>
                    </m:r>
                  </m:oMath>
                </a14:m>
                <a:r>
                  <a:rPr lang="en-US" spc="52" baseline="25925" dirty="0"/>
                  <a:t> </a:t>
                </a:r>
                <a:r>
                  <a:rPr lang="en-US" spc="-25" dirty="0"/>
                  <a:t>+</a:t>
                </a:r>
                <a:r>
                  <a:rPr lang="en-US" spc="-10" dirty="0"/>
                  <a:t> </a:t>
                </a:r>
                <a:r>
                  <a:rPr lang="en-US" i="1" spc="70" dirty="0"/>
                  <a:t>P</a:t>
                </a:r>
                <a:r>
                  <a:rPr lang="en-US" spc="20" dirty="0"/>
                  <a:t>(</a:t>
                </a:r>
                <a:r>
                  <a:rPr lang="en-US" i="1" spc="-5" dirty="0"/>
                  <a:t>x</a:t>
                </a:r>
                <a:r>
                  <a:rPr lang="en-US" spc="50" dirty="0"/>
                  <a:t>)</a:t>
                </a:r>
                <a:r>
                  <a:rPr lang="en-US" i="1" spc="-5" dirty="0"/>
                  <a:t>y</a:t>
                </a:r>
                <a:r>
                  <a:rPr lang="en-US" i="1" spc="75" dirty="0"/>
                  <a:t> </a:t>
                </a:r>
                <a:r>
                  <a:rPr lang="en-US" spc="-25" dirty="0"/>
                  <a:t>=</a:t>
                </a:r>
                <a:r>
                  <a:rPr lang="en-US" spc="30" dirty="0"/>
                  <a:t> </a:t>
                </a:r>
                <a:r>
                  <a:rPr lang="en-US" i="1" spc="40" dirty="0"/>
                  <a:t>Q</a:t>
                </a:r>
                <a:r>
                  <a:rPr lang="en-US" spc="20" dirty="0"/>
                  <a:t>(</a:t>
                </a:r>
                <a:r>
                  <a:rPr lang="en-US" i="1" spc="-5" dirty="0"/>
                  <a:t>x</a:t>
                </a:r>
                <a:r>
                  <a:rPr lang="en-US" spc="-5" dirty="0"/>
                  <a:t>),</a:t>
                </a:r>
                <a:r>
                  <a:rPr lang="en-US" spc="-40" dirty="0"/>
                  <a:t> </a:t>
                </a:r>
                <a:r>
                  <a:rPr lang="en-US" spc="-15" dirty="0"/>
                  <a:t>w</a:t>
                </a:r>
                <a:r>
                  <a:rPr lang="en-US" spc="-5" dirty="0"/>
                  <a:t>e</a:t>
                </a:r>
                <a:r>
                  <a:rPr lang="en-US" spc="-40" dirty="0"/>
                  <a:t> </a:t>
                </a:r>
                <a:r>
                  <a:rPr lang="en-US" spc="-10" dirty="0"/>
                  <a:t>ca</a:t>
                </a:r>
                <a:r>
                  <a:rPr lang="en-US" spc="-5" dirty="0"/>
                  <a:t>n</a:t>
                </a:r>
                <a:r>
                  <a:rPr lang="en-US" spc="-40" dirty="0"/>
                  <a:t> </a:t>
                </a:r>
                <a:r>
                  <a:rPr lang="en-US" spc="-10" dirty="0"/>
                  <a:t>eithe</a:t>
                </a:r>
                <a:r>
                  <a:rPr lang="en-US" spc="-5" dirty="0"/>
                  <a:t>r</a:t>
                </a:r>
                <a:r>
                  <a:rPr lang="en-US" spc="-40" dirty="0"/>
                  <a:t> </a:t>
                </a:r>
                <a:r>
                  <a:rPr lang="en-US" spc="-10" dirty="0"/>
                  <a:t>fin</a:t>
                </a:r>
                <a:r>
                  <a:rPr lang="en-US" spc="-5" dirty="0"/>
                  <a:t>d</a:t>
                </a:r>
                <a:r>
                  <a:rPr lang="en-US" spc="-40" dirty="0"/>
                  <a:t> </a:t>
                </a:r>
                <a:r>
                  <a:rPr lang="en-US" spc="-10" dirty="0"/>
                  <a:t>a</a:t>
                </a:r>
                <a:r>
                  <a:rPr lang="en-US" spc="-5" dirty="0"/>
                  <a:t>n</a:t>
                </a:r>
                <a:r>
                  <a:rPr lang="en-US" spc="-40" dirty="0"/>
                  <a:t> </a:t>
                </a:r>
                <a:r>
                  <a:rPr lang="en-US" spc="-10" dirty="0"/>
                  <a:t>integrating facto</a:t>
                </a:r>
                <a:r>
                  <a:rPr lang="en-US" spc="-5" dirty="0"/>
                  <a:t>r</a:t>
                </a:r>
                <a:r>
                  <a:rPr lang="en-US" spc="30" dirty="0"/>
                  <a:t> </a:t>
                </a:r>
                <a:r>
                  <a:rPr lang="en-US" spc="-10" dirty="0"/>
                  <a:t>an</a:t>
                </a:r>
                <a:r>
                  <a:rPr lang="en-US" spc="-5" dirty="0"/>
                  <a:t>d</a:t>
                </a:r>
                <a:r>
                  <a:rPr lang="en-US" spc="30" dirty="0"/>
                  <a:t> </a:t>
                </a:r>
                <a:r>
                  <a:rPr lang="en-US" spc="-10" dirty="0"/>
                  <a:t>us</a:t>
                </a:r>
                <a:r>
                  <a:rPr lang="en-US" spc="-5" dirty="0"/>
                  <a:t>e</a:t>
                </a:r>
                <a:r>
                  <a:rPr lang="en-US" spc="30" dirty="0"/>
                  <a:t> </a:t>
                </a:r>
                <a:r>
                  <a:rPr lang="en-US" spc="-15" dirty="0"/>
                  <a:t>Eq</a:t>
                </a:r>
                <a:r>
                  <a:rPr lang="en-US" spc="-5" dirty="0"/>
                  <a:t>.</a:t>
                </a:r>
                <a:r>
                  <a:rPr lang="en-US" spc="30" dirty="0"/>
                  <a:t> </a:t>
                </a:r>
                <a:r>
                  <a:rPr lang="en-US" spc="-10" dirty="0"/>
                  <a:t>(4</a:t>
                </a:r>
                <a:r>
                  <a:rPr lang="en-US" spc="-5" dirty="0"/>
                  <a:t>)</a:t>
                </a:r>
                <a:r>
                  <a:rPr lang="en-US" spc="30" dirty="0"/>
                  <a:t> </a:t>
                </a:r>
                <a:r>
                  <a:rPr lang="en-US" spc="-5" dirty="0"/>
                  <a:t>in</a:t>
                </a:r>
                <a:r>
                  <a:rPr lang="en-US" spc="30" dirty="0"/>
                  <a:t> </a:t>
                </a:r>
                <a:r>
                  <a:rPr lang="en-US" spc="-10" dirty="0"/>
                  <a:t>Theorem</a:t>
                </a:r>
                <a:r>
                  <a:rPr lang="en-US" spc="30" dirty="0"/>
                  <a:t> </a:t>
                </a:r>
                <a:r>
                  <a:rPr lang="en-US" spc="-10" dirty="0"/>
                  <a:t>1</a:t>
                </a:r>
                <a:r>
                  <a:rPr lang="en-US" spc="-5" dirty="0"/>
                  <a:t>,</a:t>
                </a:r>
                <a:r>
                  <a:rPr lang="en-US" spc="30" dirty="0"/>
                  <a:t> </a:t>
                </a:r>
                <a:r>
                  <a:rPr lang="en-US" spc="-10" dirty="0"/>
                  <a:t>o</a:t>
                </a:r>
                <a:r>
                  <a:rPr lang="en-US" spc="-5" dirty="0"/>
                  <a:t>r</a:t>
                </a:r>
                <a:r>
                  <a:rPr lang="en-US" spc="30" dirty="0"/>
                  <a:t> </a:t>
                </a:r>
                <a:r>
                  <a:rPr lang="en-US" spc="-15" dirty="0"/>
                  <a:t>w</a:t>
                </a:r>
                <a:r>
                  <a:rPr lang="en-US" spc="-5" dirty="0"/>
                  <a:t>e</a:t>
                </a:r>
                <a:r>
                  <a:rPr lang="en-US" spc="30" dirty="0"/>
                  <a:t> </a:t>
                </a:r>
                <a:r>
                  <a:rPr lang="en-US" spc="-10" dirty="0"/>
                  <a:t>ca</a:t>
                </a:r>
                <a:r>
                  <a:rPr lang="en-US" spc="-5" dirty="0"/>
                  <a:t>n</a:t>
                </a:r>
                <a:r>
                  <a:rPr lang="en-US" spc="30" dirty="0"/>
                  <a:t> </a:t>
                </a:r>
                <a:r>
                  <a:rPr lang="en-US" spc="-10" dirty="0"/>
                  <a:t>us</a:t>
                </a:r>
                <a:r>
                  <a:rPr lang="en-US" spc="-5" dirty="0"/>
                  <a:t>e</a:t>
                </a:r>
                <a:r>
                  <a:rPr lang="en-US" spc="30" dirty="0"/>
                  <a:t> </a:t>
                </a:r>
                <a:r>
                  <a:rPr lang="en-US" spc="-5" dirty="0"/>
                  <a:t>t</a:t>
                </a:r>
                <a:r>
                  <a:rPr lang="en-US" spc="-10" dirty="0"/>
                  <a:t>h</a:t>
                </a:r>
                <a:r>
                  <a:rPr lang="en-US" spc="-5" dirty="0"/>
                  <a:t>e</a:t>
                </a:r>
                <a:r>
                  <a:rPr lang="en-US" spc="30" dirty="0"/>
                  <a:t> </a:t>
                </a:r>
                <a:r>
                  <a:rPr lang="en-US" spc="-10" dirty="0"/>
                  <a:t>metho</a:t>
                </a:r>
                <a:r>
                  <a:rPr lang="en-US" spc="-5" dirty="0"/>
                  <a:t>d</a:t>
                </a:r>
                <a:r>
                  <a:rPr lang="en-US" spc="30" dirty="0"/>
                  <a:t> </a:t>
                </a:r>
                <a:r>
                  <a:rPr lang="en-US" spc="-10" dirty="0"/>
                  <a:t>tha</a:t>
                </a:r>
                <a:r>
                  <a:rPr lang="en-US" spc="-5" dirty="0"/>
                  <a:t>t</a:t>
                </a:r>
                <a:r>
                  <a:rPr lang="en-US" spc="30" dirty="0"/>
                  <a:t> </a:t>
                </a:r>
                <a:r>
                  <a:rPr lang="en-US" spc="-10" dirty="0"/>
                  <a:t>yielde</a:t>
                </a:r>
                <a:r>
                  <a:rPr lang="en-US" spc="-5" dirty="0"/>
                  <a:t>d</a:t>
                </a:r>
                <a:r>
                  <a:rPr lang="en-US" spc="30" dirty="0"/>
                  <a:t> </a:t>
                </a:r>
                <a:r>
                  <a:rPr lang="en-US" spc="-10" dirty="0"/>
                  <a:t>th</a:t>
                </a:r>
                <a:r>
                  <a:rPr lang="en-US" spc="-5" dirty="0"/>
                  <a:t>e</a:t>
                </a:r>
                <a:r>
                  <a:rPr lang="en-US" spc="30" dirty="0"/>
                  <a:t> </a:t>
                </a:r>
                <a:r>
                  <a:rPr lang="en-US" spc="-5" dirty="0"/>
                  <a:t>s</a:t>
                </a:r>
                <a:r>
                  <a:rPr lang="en-US" spc="-10" dirty="0"/>
                  <a:t>olution i</a:t>
                </a:r>
                <a:r>
                  <a:rPr lang="en-US" spc="-5" dirty="0"/>
                  <a:t>n </a:t>
                </a:r>
                <a:r>
                  <a:rPr lang="en-US" spc="-15" dirty="0"/>
                  <a:t>Eq</a:t>
                </a:r>
                <a:r>
                  <a:rPr lang="en-US" spc="-5" dirty="0"/>
                  <a:t>.</a:t>
                </a:r>
                <a:r>
                  <a:rPr lang="en-US" dirty="0"/>
                  <a:t> </a:t>
                </a:r>
                <a:r>
                  <a:rPr lang="en-US" spc="-5" dirty="0"/>
                  <a:t>(</a:t>
                </a:r>
                <a:r>
                  <a:rPr lang="en-US" spc="-10" dirty="0"/>
                  <a:t>4)</a:t>
                </a:r>
                <a:r>
                  <a:rPr lang="en-US" spc="-5" dirty="0"/>
                  <a:t>. </a:t>
                </a:r>
                <a:r>
                  <a:rPr lang="en-US" spc="-15" dirty="0"/>
                  <a:t>Tha</a:t>
                </a:r>
                <a:r>
                  <a:rPr lang="en-US" spc="-5" dirty="0"/>
                  <a:t>t</a:t>
                </a:r>
                <a:r>
                  <a:rPr lang="en-US" dirty="0"/>
                  <a:t> </a:t>
                </a:r>
                <a:r>
                  <a:rPr lang="en-US" spc="-10" dirty="0"/>
                  <a:t>metho</a:t>
                </a:r>
                <a:r>
                  <a:rPr lang="en-US" spc="-5" dirty="0"/>
                  <a:t>d </a:t>
                </a:r>
                <a:r>
                  <a:rPr lang="en-US" spc="-10" dirty="0"/>
                  <a:t>is</a:t>
                </a:r>
              </a:p>
              <a:p>
                <a:pPr marL="671830" indent="-342900">
                  <a:lnSpc>
                    <a:spcPct val="100000"/>
                  </a:lnSpc>
                  <a:buSzPct val="60000"/>
                  <a:tabLst>
                    <a:tab pos="430530" algn="l"/>
                    <a:tab pos="2510155" algn="l"/>
                  </a:tabLst>
                </a:pPr>
                <a:r>
                  <a:rPr lang="en-US" spc="-10" dirty="0"/>
                  <a:t>Fin</a:t>
                </a:r>
                <a:r>
                  <a:rPr lang="en-US" spc="-5" dirty="0"/>
                  <a:t>d </a:t>
                </a:r>
                <a:r>
                  <a:rPr lang="en-US" spc="-10" dirty="0"/>
                  <a:t>a</a:t>
                </a:r>
                <a:r>
                  <a:rPr lang="en-US" spc="-5" dirty="0"/>
                  <a:t>n </a:t>
                </a:r>
                <a:r>
                  <a:rPr lang="en-US" spc="-10" dirty="0"/>
                  <a:t>integratin</a:t>
                </a:r>
                <a:r>
                  <a:rPr lang="en-US" spc="-5" dirty="0"/>
                  <a:t>g f</a:t>
                </a:r>
                <a:r>
                  <a:rPr lang="en-US" spc="-10" dirty="0"/>
                  <a:t>acto</a:t>
                </a:r>
                <a:r>
                  <a:rPr lang="en-US" spc="-5" dirty="0"/>
                  <a:t>r</a:t>
                </a:r>
                <a:r>
                  <a:rPr lang="en-US" dirty="0"/>
                  <a:t> </a:t>
                </a:r>
                <a14:m>
                  <m:oMath xmlns:m="http://schemas.openxmlformats.org/officeDocument/2006/math">
                    <m:r>
                      <m:rPr>
                        <m:sty m:val="p"/>
                      </m:rPr>
                      <a:rPr lang="en-US" dirty="0">
                        <a:latin typeface="Cambria Math" panose="02040503050406030204" pitchFamily="18" charset="0"/>
                        <a:ea typeface="Cambria Math" panose="02040503050406030204" pitchFamily="18" charset="0"/>
                      </a:rPr>
                      <m:t>α</m:t>
                    </m:r>
                    <m:r>
                      <a:rPr lang="en-US"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𝑒</m:t>
                        </m:r>
                      </m:e>
                      <m:sup>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e>
                        </m:nary>
                      </m:sup>
                    </m:sSup>
                  </m:oMath>
                </a14:m>
                <a:r>
                  <a:rPr lang="en-US" spc="-5" dirty="0"/>
                  <a:t>.</a:t>
                </a:r>
                <a:endParaRPr lang="en-US" dirty="0"/>
              </a:p>
              <a:p>
                <a:pPr marL="671830" indent="-342900">
                  <a:lnSpc>
                    <a:spcPct val="100000"/>
                  </a:lnSpc>
                  <a:buSzPct val="60000"/>
                  <a:tabLst>
                    <a:tab pos="430530" algn="l"/>
                  </a:tabLst>
                </a:pPr>
                <a:r>
                  <a:rPr lang="en-US" spc="-10" dirty="0"/>
                  <a:t>Multipl</a:t>
                </a:r>
                <a:r>
                  <a:rPr lang="en-US" spc="-5" dirty="0"/>
                  <a:t>y</a:t>
                </a:r>
                <a:r>
                  <a:rPr lang="en-US" spc="-10" dirty="0"/>
                  <a:t> bot</a:t>
                </a:r>
                <a:r>
                  <a:rPr lang="en-US" spc="-5" dirty="0"/>
                  <a:t>h</a:t>
                </a:r>
                <a:r>
                  <a:rPr lang="en-US" spc="-10" dirty="0"/>
                  <a:t> </a:t>
                </a:r>
                <a:r>
                  <a:rPr lang="en-US" spc="-5" dirty="0"/>
                  <a:t>s</a:t>
                </a:r>
                <a:r>
                  <a:rPr lang="en-US" spc="-10" dirty="0"/>
                  <a:t>ide</a:t>
                </a:r>
                <a:r>
                  <a:rPr lang="en-US" spc="-5" dirty="0"/>
                  <a:t>s</a:t>
                </a:r>
                <a:r>
                  <a:rPr lang="en-US" spc="-10" dirty="0"/>
                  <a:t> o</a:t>
                </a:r>
                <a:r>
                  <a:rPr lang="en-US" spc="-5" dirty="0"/>
                  <a:t>f</a:t>
                </a:r>
                <a:r>
                  <a:rPr lang="en-US" spc="-10" dirty="0"/>
                  <a:t> th</a:t>
                </a:r>
                <a:r>
                  <a:rPr lang="en-US" spc="-5" dirty="0"/>
                  <a:t>e</a:t>
                </a:r>
                <a:r>
                  <a:rPr lang="en-US" spc="-10" dirty="0"/>
                  <a:t> equatio</a:t>
                </a:r>
                <a:r>
                  <a:rPr lang="en-US" spc="-5" dirty="0"/>
                  <a:t>n</a:t>
                </a:r>
                <a:r>
                  <a:rPr lang="en-US" spc="55" dirty="0"/>
                  <a:t> </a:t>
                </a:r>
                <a14:m>
                  <m:oMath xmlns:m="http://schemas.openxmlformats.org/officeDocument/2006/math">
                    <m:r>
                      <a:rPr lang="en-US" b="0" i="1" spc="45" dirty="0" smtClean="0">
                        <a:latin typeface="Cambria Math" panose="02040503050406030204" pitchFamily="18" charset="0"/>
                      </a:rPr>
                      <m:t>𝑦</m:t>
                    </m:r>
                    <m:r>
                      <a:rPr lang="en-US" b="0" i="1" spc="45" dirty="0" smtClean="0">
                        <a:latin typeface="Cambria Math" panose="02040503050406030204" pitchFamily="18" charset="0"/>
                      </a:rPr>
                      <m:t>′</m:t>
                    </m:r>
                  </m:oMath>
                </a14:m>
                <a:r>
                  <a:rPr lang="en-US" spc="44" baseline="25925" dirty="0"/>
                  <a:t> </a:t>
                </a:r>
                <a:r>
                  <a:rPr lang="en-US" spc="-25" dirty="0"/>
                  <a:t>+</a:t>
                </a:r>
                <a:r>
                  <a:rPr lang="en-US" spc="-10" dirty="0"/>
                  <a:t> </a:t>
                </a:r>
                <a:r>
                  <a:rPr lang="en-US" i="1" spc="70" dirty="0"/>
                  <a:t>P</a:t>
                </a:r>
                <a:r>
                  <a:rPr lang="en-US" spc="20" dirty="0"/>
                  <a:t>(</a:t>
                </a:r>
                <a:r>
                  <a:rPr lang="en-US" i="1" spc="-5" dirty="0"/>
                  <a:t>x</a:t>
                </a:r>
                <a:r>
                  <a:rPr lang="en-US" spc="50" dirty="0"/>
                  <a:t>)</a:t>
                </a:r>
                <a:r>
                  <a:rPr lang="en-US" i="1" spc="-5" dirty="0"/>
                  <a:t>y</a:t>
                </a:r>
                <a:r>
                  <a:rPr lang="en-US" i="1" spc="75" dirty="0"/>
                  <a:t> </a:t>
                </a:r>
                <a:r>
                  <a:rPr lang="en-US" spc="-25" dirty="0"/>
                  <a:t>=</a:t>
                </a:r>
                <a:r>
                  <a:rPr lang="en-US" spc="30" dirty="0"/>
                  <a:t> </a:t>
                </a:r>
                <a:r>
                  <a:rPr lang="en-US" i="1" spc="40" dirty="0"/>
                  <a:t>Q</a:t>
                </a:r>
                <a:r>
                  <a:rPr lang="en-US" spc="20" dirty="0"/>
                  <a:t>(</a:t>
                </a:r>
                <a:r>
                  <a:rPr lang="en-US" i="1" spc="-5" dirty="0"/>
                  <a:t>x</a:t>
                </a:r>
                <a:r>
                  <a:rPr lang="en-US" spc="-5" dirty="0"/>
                  <a:t>)</a:t>
                </a:r>
                <a:r>
                  <a:rPr lang="en-US" spc="-10" dirty="0"/>
                  <a:t> b</a:t>
                </a:r>
                <a:r>
                  <a:rPr lang="en-US" spc="-5" dirty="0"/>
                  <a:t>y</a:t>
                </a:r>
                <a:r>
                  <a:rPr lang="en-US" spc="-10" dirty="0"/>
                  <a:t> th</a:t>
                </a:r>
                <a:r>
                  <a:rPr lang="en-US" spc="-5" dirty="0"/>
                  <a:t>e</a:t>
                </a:r>
                <a:r>
                  <a:rPr lang="en-US" spc="-10" dirty="0"/>
                  <a:t> </a:t>
                </a:r>
                <a:r>
                  <a:rPr lang="en-US" spc="-5" dirty="0"/>
                  <a:t>i</a:t>
                </a:r>
                <a:r>
                  <a:rPr lang="en-US" spc="-10" dirty="0"/>
                  <a:t>ntegratin</a:t>
                </a:r>
                <a:r>
                  <a:rPr lang="en-US" spc="-5" dirty="0"/>
                  <a:t>g</a:t>
                </a:r>
                <a:r>
                  <a:rPr lang="en-US" spc="-10" dirty="0"/>
                  <a:t> </a:t>
                </a:r>
                <a:r>
                  <a:rPr lang="en-US" spc="-5" dirty="0"/>
                  <a:t>f</a:t>
                </a:r>
                <a:r>
                  <a:rPr lang="en-US" spc="-10" dirty="0"/>
                  <a:t>actor </a:t>
                </a:r>
                <a:r>
                  <a:rPr lang="en-US" i="1" spc="-25" dirty="0"/>
                  <a:t>α</a:t>
                </a:r>
                <a:r>
                  <a:rPr lang="en-US" spc="20" dirty="0"/>
                  <a:t>(</a:t>
                </a:r>
                <a:r>
                  <a:rPr lang="en-US" i="1" spc="-5" dirty="0"/>
                  <a:t>x</a:t>
                </a:r>
                <a:r>
                  <a:rPr lang="en-US" spc="-5" dirty="0"/>
                  <a:t>). </a:t>
                </a:r>
                <a:r>
                  <a:rPr lang="en-US" spc="-15" dirty="0"/>
                  <a:t>A</a:t>
                </a:r>
                <a:r>
                  <a:rPr lang="en-US" spc="-5" dirty="0"/>
                  <a:t>s a result, the left side </a:t>
                </a:r>
                <a:r>
                  <a:rPr lang="en-US" spc="-10" dirty="0"/>
                  <a:t>o</a:t>
                </a:r>
                <a:r>
                  <a:rPr lang="en-US" spc="-5" dirty="0"/>
                  <a:t>f the equation</a:t>
                </a:r>
                <a:r>
                  <a:rPr lang="en-US" dirty="0"/>
                  <a:t> </a:t>
                </a:r>
                <a:r>
                  <a:rPr lang="en-US" spc="-5" dirty="0"/>
                  <a:t>is then the derivative</a:t>
                </a:r>
                <a:r>
                  <a:rPr lang="en-US" dirty="0"/>
                  <a:t> </a:t>
                </a:r>
                <a:r>
                  <a:rPr lang="en-US" spc="-10" dirty="0"/>
                  <a:t>o</a:t>
                </a:r>
                <a:r>
                  <a:rPr lang="en-US" spc="-5" dirty="0"/>
                  <a:t>f a product.</a:t>
                </a:r>
                <a:endParaRPr lang="en-US" dirty="0"/>
              </a:p>
              <a:p>
                <a:pPr marL="671830" indent="-342900">
                  <a:lnSpc>
                    <a:spcPct val="100000"/>
                  </a:lnSpc>
                  <a:buSzPct val="60000"/>
                  <a:tabLst>
                    <a:tab pos="430530" algn="l"/>
                  </a:tabLst>
                </a:pPr>
                <a:r>
                  <a:rPr lang="en-US" spc="-10" dirty="0"/>
                  <a:t>Integrat</a:t>
                </a:r>
                <a:r>
                  <a:rPr lang="en-US" spc="-5" dirty="0"/>
                  <a:t>e </a:t>
                </a:r>
                <a:r>
                  <a:rPr lang="en-US" spc="-10" dirty="0"/>
                  <a:t>bot</a:t>
                </a:r>
                <a:r>
                  <a:rPr lang="en-US" spc="-5" dirty="0"/>
                  <a:t>h s</a:t>
                </a:r>
                <a:r>
                  <a:rPr lang="en-US" spc="-10" dirty="0"/>
                  <a:t>ide</a:t>
                </a:r>
                <a:r>
                  <a:rPr lang="en-US" spc="-5" dirty="0"/>
                  <a:t>s </a:t>
                </a:r>
                <a:r>
                  <a:rPr lang="en-US" spc="-10" dirty="0"/>
                  <a:t>an</a:t>
                </a:r>
                <a:r>
                  <a:rPr lang="en-US" spc="-5" dirty="0"/>
                  <a:t>d </a:t>
                </a:r>
                <a:r>
                  <a:rPr lang="en-US" spc="-10" dirty="0"/>
                  <a:t>solv</a:t>
                </a:r>
                <a:r>
                  <a:rPr lang="en-US" spc="-5" dirty="0"/>
                  <a:t>e f</a:t>
                </a:r>
                <a:r>
                  <a:rPr lang="en-US" spc="-10" dirty="0"/>
                  <a:t>o</a:t>
                </a:r>
                <a:r>
                  <a:rPr lang="en-US" spc="-5" dirty="0"/>
                  <a:t>r</a:t>
                </a:r>
                <a:r>
                  <a:rPr lang="en-US" spc="60" dirty="0"/>
                  <a:t> </a:t>
                </a:r>
                <a:r>
                  <a:rPr lang="en-US" i="1" spc="-5" dirty="0"/>
                  <a:t>y</a:t>
                </a:r>
                <a:r>
                  <a:rPr lang="en-US" i="1" spc="50" dirty="0"/>
                  <a:t> </a:t>
                </a:r>
                <a:r>
                  <a:rPr lang="en-US" spc="-5" dirty="0"/>
                  <a:t>to obtain the solution.</a:t>
                </a:r>
                <a:endParaRPr lang="en-US" dirty="0"/>
              </a:p>
              <a:p>
                <a:pPr marL="0" indent="0">
                  <a:lnSpc>
                    <a:spcPct val="100000"/>
                  </a:lnSpc>
                  <a:spcBef>
                    <a:spcPts val="590"/>
                  </a:spcBef>
                  <a:buNone/>
                </a:pPr>
                <a:r>
                  <a:rPr lang="en-US" spc="-15" dirty="0"/>
                  <a:t>W</a:t>
                </a:r>
                <a:r>
                  <a:rPr lang="en-US" spc="-5" dirty="0"/>
                  <a:t>e </a:t>
                </a:r>
                <a:r>
                  <a:rPr lang="en-US" spc="-10" dirty="0"/>
                  <a:t>follow</a:t>
                </a:r>
                <a:r>
                  <a:rPr lang="en-US" spc="-5" dirty="0"/>
                  <a:t> t</a:t>
                </a:r>
                <a:r>
                  <a:rPr lang="en-US" spc="-10" dirty="0"/>
                  <a:t>hi</a:t>
                </a:r>
                <a:r>
                  <a:rPr lang="en-US" spc="-5" dirty="0"/>
                  <a:t>s </a:t>
                </a:r>
                <a:r>
                  <a:rPr lang="en-US" spc="-10" dirty="0"/>
                  <a:t>metho</a:t>
                </a:r>
                <a:r>
                  <a:rPr lang="en-US" spc="-5" dirty="0"/>
                  <a:t>d</a:t>
                </a:r>
                <a:r>
                  <a:rPr lang="en-US" dirty="0"/>
                  <a:t> </a:t>
                </a:r>
                <a:r>
                  <a:rPr lang="en-US" spc="-10" dirty="0"/>
                  <a:t>t</a:t>
                </a:r>
                <a:r>
                  <a:rPr lang="en-US" spc="-5" dirty="0"/>
                  <a:t>o </a:t>
                </a:r>
                <a:r>
                  <a:rPr lang="en-US" spc="-10" dirty="0"/>
                  <a:t>obtai</a:t>
                </a:r>
                <a:r>
                  <a:rPr lang="en-US" spc="-5" dirty="0"/>
                  <a:t>n t</a:t>
                </a:r>
                <a:r>
                  <a:rPr lang="en-US" spc="-10" dirty="0"/>
                  <a:t>h</a:t>
                </a:r>
                <a:r>
                  <a:rPr lang="en-US" spc="-5" dirty="0"/>
                  <a:t>e </a:t>
                </a:r>
                <a:r>
                  <a:rPr lang="en-US" spc="-10" dirty="0"/>
                  <a:t>solutio</a:t>
                </a:r>
                <a:r>
                  <a:rPr lang="en-US" spc="-5" dirty="0"/>
                  <a:t>n in t</a:t>
                </a:r>
                <a:r>
                  <a:rPr lang="en-US" spc="-10" dirty="0"/>
                  <a:t>h</a:t>
                </a:r>
                <a:r>
                  <a:rPr lang="en-US" spc="-5" dirty="0"/>
                  <a:t>e </a:t>
                </a:r>
                <a:r>
                  <a:rPr lang="en-US" spc="-10" dirty="0"/>
                  <a:t>nex</a:t>
                </a:r>
                <a:r>
                  <a:rPr lang="en-US" spc="-5" dirty="0"/>
                  <a:t>t</a:t>
                </a:r>
                <a:r>
                  <a:rPr lang="en-US" dirty="0"/>
                  <a:t> </a:t>
                </a:r>
                <a:r>
                  <a:rPr lang="en-US" spc="-10" dirty="0"/>
                  <a:t>example.</a:t>
                </a:r>
                <a:endParaRPr lang="en-US" dirty="0"/>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r="-677"/>
                </a:stretch>
              </a:blipFill>
            </p:spPr>
            <p:txBody>
              <a:bodyPr/>
              <a:lstStyle/>
              <a:p>
                <a:r>
                  <a:rPr lang="en-US">
                    <a:noFill/>
                  </a:rPr>
                  <a:t> </a:t>
                </a:r>
              </a:p>
            </p:txBody>
          </p:sp>
        </mc:Fallback>
      </mc:AlternateContent>
    </p:spTree>
    <p:extLst>
      <p:ext uri="{BB962C8B-B14F-4D97-AF65-F5344CB8AC3E}">
        <p14:creationId xmlns:p14="http://schemas.microsoft.com/office/powerpoint/2010/main" val="7845022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(6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indent="0">
                  <a:lnSpc>
                    <a:spcPct val="100000"/>
                  </a:lnSpc>
                  <a:buNone/>
                </a:pPr>
                <a:r>
                  <a:rPr lang="en-US" b="1" u="sng" spc="-170" dirty="0"/>
                  <a:t>E</a:t>
                </a:r>
                <a:r>
                  <a:rPr lang="en-US" b="1" u="sng" spc="-30" dirty="0"/>
                  <a:t>X</a:t>
                </a:r>
                <a:r>
                  <a:rPr lang="en-US" b="1" u="sng" spc="-20" dirty="0"/>
                  <a:t>AMPL</a:t>
                </a:r>
                <a:r>
                  <a:rPr lang="en-US" b="1" u="sng" spc="-120" dirty="0"/>
                  <a:t>E</a:t>
                </a:r>
                <a:r>
                  <a:rPr lang="en-US" b="1" spc="-135" dirty="0"/>
                  <a:t>:</a:t>
                </a:r>
                <a:r>
                  <a:rPr lang="en-US" b="1" dirty="0"/>
                  <a:t> </a:t>
                </a:r>
                <a:r>
                  <a:rPr lang="en-US" spc="-10" dirty="0"/>
                  <a:t>Solv</a:t>
                </a:r>
                <a:r>
                  <a:rPr lang="en-US" spc="-5" dirty="0"/>
                  <a:t>e</a:t>
                </a:r>
                <a:r>
                  <a:rPr lang="en-US" spc="25" dirty="0"/>
                  <a:t> </a:t>
                </a:r>
                <a:r>
                  <a:rPr lang="en-US" i="1" spc="100" dirty="0"/>
                  <a:t>x</a:t>
                </a:r>
                <a14:m>
                  <m:oMath xmlns:m="http://schemas.openxmlformats.org/officeDocument/2006/math">
                    <m:r>
                      <a:rPr lang="en-US" b="0" i="1" spc="45" dirty="0" smtClean="0">
                        <a:latin typeface="Cambria Math" panose="02040503050406030204" pitchFamily="18" charset="0"/>
                      </a:rPr>
                      <m:t>𝑦</m:t>
                    </m:r>
                    <m:r>
                      <a:rPr lang="en-US" b="0" i="1" spc="45" dirty="0" smtClean="0">
                        <a:latin typeface="Cambria Math" panose="02040503050406030204" pitchFamily="18" charset="0"/>
                      </a:rPr>
                      <m:t>′</m:t>
                    </m:r>
                  </m:oMath>
                </a14:m>
                <a:r>
                  <a:rPr lang="en-US" spc="52" baseline="25925" dirty="0"/>
                  <a:t> </a:t>
                </a:r>
                <a:r>
                  <a:rPr lang="en-US" spc="-185" dirty="0"/>
                  <a:t>−</a:t>
                </a:r>
                <a:r>
                  <a:rPr lang="en-US" spc="-95" dirty="0"/>
                  <a:t> </a:t>
                </a:r>
                <a:r>
                  <a:rPr lang="en-US" spc="50" dirty="0"/>
                  <a:t>3</a:t>
                </a:r>
                <a:r>
                  <a:rPr lang="en-US" i="1" spc="-5" dirty="0"/>
                  <a:t>y</a:t>
                </a:r>
                <a:r>
                  <a:rPr lang="en-US" i="1" spc="75" dirty="0"/>
                  <a:t> </a:t>
                </a:r>
                <a:r>
                  <a:rPr lang="en-US" spc="-25" dirty="0"/>
                  <a:t>=</a:t>
                </a:r>
                <a:r>
                  <a:rPr lang="en-US" spc="-15" dirty="0"/>
                  <a:t> </a:t>
                </a:r>
                <a:r>
                  <a:rPr lang="en-US" i="1" spc="-5" dirty="0"/>
                  <a:t>x</a:t>
                </a:r>
                <a:r>
                  <a:rPr lang="en-US" i="1" spc="-165" dirty="0"/>
                  <a:t> </a:t>
                </a:r>
                <a:r>
                  <a:rPr lang="en-US" spc="67" baseline="25925" dirty="0"/>
                  <a:t>2</a:t>
                </a:r>
                <a:r>
                  <a:rPr lang="en-US" spc="-5" dirty="0"/>
                  <a:t>,</a:t>
                </a:r>
                <a:r>
                  <a:rPr lang="en-US" spc="60" dirty="0"/>
                  <a:t> </a:t>
                </a:r>
                <a:r>
                  <a:rPr lang="en-US" i="1" spc="45" dirty="0"/>
                  <a:t>y</a:t>
                </a:r>
                <a:r>
                  <a:rPr lang="en-US" spc="-5" dirty="0"/>
                  <a:t>(1)</a:t>
                </a:r>
                <a:r>
                  <a:rPr lang="en-US" spc="25" dirty="0"/>
                  <a:t> </a:t>
                </a:r>
                <a:r>
                  <a:rPr lang="en-US" spc="-25" dirty="0"/>
                  <a:t>=</a:t>
                </a:r>
                <a:r>
                  <a:rPr lang="en-US" spc="-40" dirty="0"/>
                  <a:t> </a:t>
                </a:r>
                <a:r>
                  <a:rPr lang="en-US" spc="-10" dirty="0"/>
                  <a:t>2</a:t>
                </a:r>
                <a:r>
                  <a:rPr lang="en-US" spc="-5" dirty="0"/>
                  <a:t>.</a:t>
                </a:r>
                <a:endParaRPr lang="en-US" dirty="0"/>
              </a:p>
              <a:p>
                <a:pPr marL="12065" marR="5080" indent="0">
                  <a:lnSpc>
                    <a:spcPct val="100000"/>
                  </a:lnSpc>
                  <a:spcBef>
                    <a:spcPts val="50"/>
                  </a:spcBef>
                  <a:buNone/>
                </a:pPr>
                <a:r>
                  <a:rPr lang="en-US" b="1" spc="-5" dirty="0"/>
                  <a:t>Solution </a:t>
                </a:r>
                <a:r>
                  <a:rPr lang="en-US" spc="-5" dirty="0"/>
                  <a:t>First, </a:t>
                </a:r>
                <a:r>
                  <a:rPr lang="en-US" spc="-10" dirty="0"/>
                  <a:t>d</a:t>
                </a:r>
                <a:r>
                  <a:rPr lang="en-US" spc="-5" dirty="0"/>
                  <a:t>ivide </a:t>
                </a:r>
                <a:r>
                  <a:rPr lang="en-US" spc="-10" dirty="0"/>
                  <a:t>b</a:t>
                </a:r>
                <a:r>
                  <a:rPr lang="en-US" spc="-5" dirty="0"/>
                  <a:t>y</a:t>
                </a:r>
                <a:r>
                  <a:rPr lang="en-US" spc="25" dirty="0"/>
                  <a:t> </a:t>
                </a:r>
                <a:r>
                  <a:rPr lang="en-US" i="1" spc="-5" dirty="0"/>
                  <a:t>x</a:t>
                </a:r>
                <a:r>
                  <a:rPr lang="en-US" i="1" spc="85" dirty="0"/>
                  <a:t> </a:t>
                </a:r>
                <a:r>
                  <a:rPr lang="en-US" spc="-5" dirty="0"/>
                  <a:t>to put</a:t>
                </a:r>
                <a:r>
                  <a:rPr lang="en-US" dirty="0"/>
                  <a:t> </a:t>
                </a:r>
                <a:r>
                  <a:rPr lang="en-US" spc="-5" dirty="0"/>
                  <a:t>the equation</a:t>
                </a:r>
                <a:r>
                  <a:rPr lang="en-US" dirty="0"/>
                  <a:t> </a:t>
                </a:r>
                <a:r>
                  <a:rPr lang="en-US" spc="-5" dirty="0"/>
                  <a:t>in the form</a:t>
                </a:r>
                <a:r>
                  <a:rPr lang="en-US" spc="60" dirty="0"/>
                  <a:t> </a:t>
                </a:r>
                <a14:m>
                  <m:oMath xmlns:m="http://schemas.openxmlformats.org/officeDocument/2006/math">
                    <m:r>
                      <a:rPr lang="en-US" b="0" i="1" spc="45" dirty="0" smtClean="0">
                        <a:latin typeface="Cambria Math" panose="02040503050406030204" pitchFamily="18" charset="0"/>
                      </a:rPr>
                      <m:t>𝑦</m:t>
                    </m:r>
                    <m:r>
                      <a:rPr lang="en-US" b="0" i="1" spc="45" dirty="0" smtClean="0">
                        <a:latin typeface="Cambria Math" panose="02040503050406030204" pitchFamily="18" charset="0"/>
                      </a:rPr>
                      <m:t>′</m:t>
                    </m:r>
                  </m:oMath>
                </a14:m>
                <a:r>
                  <a:rPr lang="en-US" spc="52" baseline="25925" dirty="0"/>
                  <a:t> </a:t>
                </a:r>
                <a:r>
                  <a:rPr lang="en-US" spc="-25" dirty="0"/>
                  <a:t>+</a:t>
                </a:r>
                <a:r>
                  <a:rPr lang="en-US" spc="-10" dirty="0"/>
                  <a:t> </a:t>
                </a:r>
                <a:r>
                  <a:rPr lang="en-US" i="1" spc="70" dirty="0"/>
                  <a:t>P</a:t>
                </a:r>
                <a:r>
                  <a:rPr lang="en-US" spc="20" dirty="0"/>
                  <a:t>(</a:t>
                </a:r>
                <a:r>
                  <a:rPr lang="en-US" i="1" spc="-5" dirty="0"/>
                  <a:t>x</a:t>
                </a:r>
                <a:r>
                  <a:rPr lang="en-US" spc="50" dirty="0"/>
                  <a:t>)</a:t>
                </a:r>
                <a:r>
                  <a:rPr lang="en-US" i="1" spc="-5" dirty="0"/>
                  <a:t>y</a:t>
                </a:r>
                <a:r>
                  <a:rPr lang="en-US" i="1" spc="75" dirty="0"/>
                  <a:t> </a:t>
                </a:r>
                <a:r>
                  <a:rPr lang="en-US" spc="-25" dirty="0"/>
                  <a:t>=</a:t>
                </a:r>
                <a:r>
                  <a:rPr lang="en-US" spc="30" dirty="0"/>
                  <a:t> </a:t>
                </a:r>
                <a:r>
                  <a:rPr lang="en-US" i="1" spc="40" dirty="0"/>
                  <a:t>Q</a:t>
                </a:r>
                <a:r>
                  <a:rPr lang="en-US" spc="20" dirty="0"/>
                  <a:t>(</a:t>
                </a:r>
                <a:r>
                  <a:rPr lang="en-US" i="1" spc="-5" dirty="0"/>
                  <a:t>x</a:t>
                </a:r>
                <a:r>
                  <a:rPr lang="en-US" spc="-5" dirty="0"/>
                  <a:t>): </a:t>
                </a:r>
              </a:p>
              <a:p>
                <a:pPr marL="12065" marR="5080" indent="0">
                  <a:lnSpc>
                    <a:spcPct val="100000"/>
                  </a:lnSpc>
                  <a:spcBef>
                    <a:spcPts val="50"/>
                  </a:spcBef>
                  <a:buNone/>
                </a:pPr>
                <a14:m>
                  <m:oMathPara xmlns:m="http://schemas.openxmlformats.org/officeDocument/2006/math">
                    <m:oMathParaPr>
                      <m:jc m:val="centerGroup"/>
                    </m:oMathParaPr>
                    <m:oMath xmlns:m="http://schemas.openxmlformats.org/officeDocument/2006/math">
                      <m:sSup>
                        <m:sSupPr>
                          <m:ctrlPr>
                            <a:rPr lang="en-US" b="0" i="1" spc="-5" smtClean="0">
                              <a:latin typeface="Cambria Math" panose="02040503050406030204" pitchFamily="18" charset="0"/>
                            </a:rPr>
                          </m:ctrlPr>
                        </m:sSupPr>
                        <m:e>
                          <m:r>
                            <a:rPr lang="en-US" b="0" i="1" spc="-5" smtClean="0">
                              <a:latin typeface="Cambria Math" panose="02040503050406030204" pitchFamily="18" charset="0"/>
                            </a:rPr>
                            <m:t>𝑦</m:t>
                          </m:r>
                        </m:e>
                        <m:sup>
                          <m:r>
                            <a:rPr lang="en-US" b="0" i="1" spc="-5" smtClean="0">
                              <a:latin typeface="Cambria Math" panose="02040503050406030204" pitchFamily="18" charset="0"/>
                            </a:rPr>
                            <m:t>′</m:t>
                          </m:r>
                        </m:sup>
                      </m:sSup>
                      <m:r>
                        <a:rPr lang="en-US" b="0" i="1" spc="-5" smtClean="0">
                          <a:latin typeface="Cambria Math" panose="02040503050406030204" pitchFamily="18" charset="0"/>
                        </a:rPr>
                        <m:t>+</m:t>
                      </m:r>
                      <m:f>
                        <m:fPr>
                          <m:ctrlPr>
                            <a:rPr lang="en-US" b="0" i="1" spc="-5" smtClean="0">
                              <a:latin typeface="Cambria Math" panose="02040503050406030204" pitchFamily="18" charset="0"/>
                            </a:rPr>
                          </m:ctrlPr>
                        </m:fPr>
                        <m:num>
                          <m:r>
                            <a:rPr lang="en-US" b="0" i="1" spc="-5" smtClean="0">
                              <a:latin typeface="Cambria Math" panose="02040503050406030204" pitchFamily="18" charset="0"/>
                            </a:rPr>
                            <m:t>−3</m:t>
                          </m:r>
                        </m:num>
                        <m:den>
                          <m:r>
                            <a:rPr lang="en-US" b="0" i="1" spc="-5" smtClean="0">
                              <a:latin typeface="Cambria Math" panose="02040503050406030204" pitchFamily="18" charset="0"/>
                            </a:rPr>
                            <m:t>𝑥</m:t>
                          </m:r>
                        </m:den>
                      </m:f>
                      <m:r>
                        <m:rPr>
                          <m:sty m:val="p"/>
                        </m:rPr>
                        <a:rPr lang="en-US" b="0" i="0" spc="-5" smtClean="0">
                          <a:latin typeface="Cambria Math" panose="02040503050406030204" pitchFamily="18" charset="0"/>
                        </a:rPr>
                        <m:t>y</m:t>
                      </m:r>
                      <m:r>
                        <a:rPr lang="en-US" b="0" i="0" spc="-5" smtClean="0">
                          <a:latin typeface="Cambria Math" panose="02040503050406030204" pitchFamily="18" charset="0"/>
                        </a:rPr>
                        <m:t>=</m:t>
                      </m:r>
                      <m:r>
                        <m:rPr>
                          <m:sty m:val="p"/>
                        </m:rPr>
                        <a:rPr lang="en-US" b="0" i="0" spc="-5" smtClean="0">
                          <a:latin typeface="Cambria Math" panose="02040503050406030204" pitchFamily="18" charset="0"/>
                        </a:rPr>
                        <m:t>x</m:t>
                      </m:r>
                    </m:oMath>
                  </m:oMathPara>
                </a14:m>
                <a:endParaRPr lang="en-US" dirty="0"/>
              </a:p>
              <a:p>
                <a:pPr marL="0" indent="0">
                  <a:lnSpc>
                    <a:spcPct val="100000"/>
                  </a:lnSpc>
                  <a:spcBef>
                    <a:spcPts val="1290"/>
                  </a:spcBef>
                  <a:buNone/>
                </a:pPr>
                <a:r>
                  <a:rPr lang="en-US" spc="-10" dirty="0"/>
                  <a:t>Thus</a:t>
                </a:r>
                <a:r>
                  <a:rPr lang="en-US" spc="-5" dirty="0"/>
                  <a:t>,</a:t>
                </a:r>
                <a:r>
                  <a:rPr lang="en-US" spc="85" dirty="0"/>
                  <a:t> </a:t>
                </a:r>
                <a:r>
                  <a:rPr lang="en-US" i="1" spc="70" dirty="0"/>
                  <a:t>P</a:t>
                </a:r>
                <a:r>
                  <a:rPr lang="en-US" spc="20" dirty="0"/>
                  <a:t>(</a:t>
                </a:r>
                <a:r>
                  <a:rPr lang="en-US" i="1" spc="-5" dirty="0"/>
                  <a:t>x</a:t>
                </a:r>
                <a:r>
                  <a:rPr lang="en-US" spc="-5" dirty="0"/>
                  <a:t>)</a:t>
                </a:r>
                <a:r>
                  <a:rPr lang="en-US" spc="25" dirty="0"/>
                  <a:t> </a:t>
                </a:r>
                <a:r>
                  <a:rPr lang="en-US" spc="-25" dirty="0"/>
                  <a:t>=</a:t>
                </a:r>
                <a:r>
                  <a:rPr lang="en-US" spc="-40" dirty="0"/>
                  <a:t> </a:t>
                </a:r>
                <a:r>
                  <a:rPr lang="en-US" spc="-190" dirty="0"/>
                  <a:t>−</a:t>
                </a:r>
                <a:r>
                  <a:rPr lang="en-US" spc="20" dirty="0"/>
                  <a:t>3</a:t>
                </a:r>
                <a:r>
                  <a:rPr lang="en-US" i="1" spc="-5" dirty="0"/>
                  <a:t>x</a:t>
                </a:r>
                <a:r>
                  <a:rPr lang="en-US" i="1" spc="-165" dirty="0"/>
                  <a:t> </a:t>
                </a:r>
                <a:r>
                  <a:rPr lang="en-US" spc="-209" baseline="25925" dirty="0"/>
                  <a:t>−</a:t>
                </a:r>
                <a:r>
                  <a:rPr lang="en-US" baseline="25925" dirty="0"/>
                  <a:t>1 </a:t>
                </a:r>
                <a:r>
                  <a:rPr lang="en-US" spc="-10" dirty="0"/>
                  <a:t>an</a:t>
                </a:r>
                <a:r>
                  <a:rPr lang="en-US" spc="-5" dirty="0"/>
                  <a:t>d</a:t>
                </a:r>
                <a:r>
                  <a:rPr lang="en-US" spc="70" dirty="0"/>
                  <a:t> </a:t>
                </a:r>
                <a:r>
                  <a:rPr lang="en-US" i="1" spc="40" dirty="0"/>
                  <a:t>Q</a:t>
                </a:r>
                <a:r>
                  <a:rPr lang="en-US" spc="20" dirty="0"/>
                  <a:t>(</a:t>
                </a:r>
                <a:r>
                  <a:rPr lang="en-US" i="1" spc="-5" dirty="0"/>
                  <a:t>x</a:t>
                </a:r>
                <a:r>
                  <a:rPr lang="en-US" spc="-5" dirty="0"/>
                  <a:t>)</a:t>
                </a:r>
                <a:r>
                  <a:rPr lang="en-US" spc="25" dirty="0"/>
                  <a:t> </a:t>
                </a:r>
                <a:r>
                  <a:rPr lang="en-US" spc="-25" dirty="0"/>
                  <a:t>=</a:t>
                </a:r>
                <a:r>
                  <a:rPr lang="en-US" spc="-15" dirty="0"/>
                  <a:t> </a:t>
                </a:r>
                <a:r>
                  <a:rPr lang="en-US" i="1" spc="-5" dirty="0"/>
                  <a:t>x</a:t>
                </a:r>
                <a:r>
                  <a:rPr lang="en-US" i="1" spc="-165" dirty="0"/>
                  <a:t> </a:t>
                </a:r>
                <a:r>
                  <a:rPr lang="en-US" spc="-5" dirty="0"/>
                  <a:t>.</a:t>
                </a:r>
                <a:endParaRPr lang="en-US" dirty="0"/>
              </a:p>
              <a:p>
                <a:pPr marL="0" indent="0">
                  <a:lnSpc>
                    <a:spcPct val="100000"/>
                  </a:lnSpc>
                  <a:spcBef>
                    <a:spcPts val="590"/>
                  </a:spcBef>
                  <a:buNone/>
                </a:pPr>
                <a:r>
                  <a:rPr lang="en-US" b="1" i="1" spc="-10" dirty="0"/>
                  <a:t>Ste</a:t>
                </a:r>
                <a:r>
                  <a:rPr lang="en-US" b="1" i="1" spc="-5" dirty="0"/>
                  <a:t>p </a:t>
                </a:r>
                <a:r>
                  <a:rPr lang="en-US" b="1" i="1" spc="-10" dirty="0"/>
                  <a:t>1</a:t>
                </a:r>
                <a:r>
                  <a:rPr lang="en-US" b="1" i="1" spc="-5" dirty="0"/>
                  <a:t>.</a:t>
                </a:r>
                <a:r>
                  <a:rPr lang="en-US" b="1" i="1" dirty="0"/>
                  <a:t> </a:t>
                </a:r>
                <a:r>
                  <a:rPr lang="en-US" b="1" spc="-10" dirty="0"/>
                  <a:t>Find</a:t>
                </a:r>
                <a:r>
                  <a:rPr lang="en-US" b="1" spc="-5" dirty="0"/>
                  <a:t> </a:t>
                </a:r>
                <a:r>
                  <a:rPr lang="en-US" b="1" spc="-10" dirty="0"/>
                  <a:t>an</a:t>
                </a:r>
                <a:r>
                  <a:rPr lang="en-US" b="1" spc="-5" dirty="0"/>
                  <a:t> </a:t>
                </a:r>
                <a:r>
                  <a:rPr lang="en-US" b="1" spc="-10" dirty="0"/>
                  <a:t>integratin</a:t>
                </a:r>
                <a:r>
                  <a:rPr lang="en-US" b="1" spc="-5" dirty="0"/>
                  <a:t>g f</a:t>
                </a:r>
                <a:r>
                  <a:rPr lang="en-US" b="1" spc="-10" dirty="0"/>
                  <a:t>actor.</a:t>
                </a:r>
                <a:endParaRPr lang="en-US" dirty="0"/>
              </a:p>
              <a:p>
                <a:pPr marL="0" indent="0">
                  <a:lnSpc>
                    <a:spcPct val="100000"/>
                  </a:lnSpc>
                  <a:buNone/>
                </a:pPr>
                <a:r>
                  <a:rPr lang="en-US" spc="-10" dirty="0"/>
                  <a:t>I</a:t>
                </a:r>
                <a:r>
                  <a:rPr lang="en-US" spc="-5" dirty="0"/>
                  <a:t>n </a:t>
                </a:r>
                <a:r>
                  <a:rPr lang="en-US" spc="-10" dirty="0"/>
                  <a:t>ou</a:t>
                </a:r>
                <a:r>
                  <a:rPr lang="en-US" spc="-5" dirty="0"/>
                  <a:t>r</a:t>
                </a:r>
                <a:r>
                  <a:rPr lang="en-US" dirty="0"/>
                  <a:t> </a:t>
                </a:r>
                <a:r>
                  <a:rPr lang="en-US" spc="-10" dirty="0"/>
                  <a:t>case</a:t>
                </a:r>
                <a:r>
                  <a:rPr lang="en-US" spc="-5" dirty="0"/>
                  <a:t>,</a:t>
                </a:r>
                <a:r>
                  <a:rPr lang="en-US" spc="85" dirty="0"/>
                  <a:t> </a:t>
                </a:r>
                <a:r>
                  <a:rPr lang="en-US" i="1" spc="70" dirty="0"/>
                  <a:t>P</a:t>
                </a:r>
                <a:r>
                  <a:rPr lang="en-US" spc="20" dirty="0"/>
                  <a:t>(</a:t>
                </a:r>
                <a:r>
                  <a:rPr lang="en-US" i="1" spc="-5" dirty="0"/>
                  <a:t>x</a:t>
                </a:r>
                <a:r>
                  <a:rPr lang="en-US" spc="-5" dirty="0"/>
                  <a:t>)</a:t>
                </a:r>
                <a:r>
                  <a:rPr lang="en-US" spc="25" dirty="0"/>
                  <a:t> </a:t>
                </a:r>
                <a:r>
                  <a:rPr lang="en-US" spc="-25" dirty="0"/>
                  <a:t>=</a:t>
                </a:r>
                <a:r>
                  <a:rPr lang="en-US" spc="-40" dirty="0"/>
                  <a:t> </a:t>
                </a:r>
                <a:r>
                  <a:rPr lang="en-US" spc="-190" dirty="0"/>
                  <a:t>−</a:t>
                </a:r>
                <a:r>
                  <a:rPr lang="en-US" spc="20" dirty="0"/>
                  <a:t>3</a:t>
                </a:r>
                <a:r>
                  <a:rPr lang="en-US" i="1" spc="-5" dirty="0"/>
                  <a:t>x</a:t>
                </a:r>
                <a:r>
                  <a:rPr lang="en-US" i="1" spc="-165" dirty="0"/>
                  <a:t> </a:t>
                </a:r>
                <a:r>
                  <a:rPr lang="en-US" spc="-209" baseline="29629" dirty="0"/>
                  <a:t>−</a:t>
                </a:r>
                <a:r>
                  <a:rPr lang="en-US" spc="75" baseline="29629" dirty="0"/>
                  <a:t>1</a:t>
                </a:r>
                <a:r>
                  <a:rPr lang="en-US" spc="-5" dirty="0"/>
                  <a:t>, </a:t>
                </a:r>
                <a:r>
                  <a:rPr lang="en-US" spc="-10" dirty="0"/>
                  <a:t>and</a:t>
                </a:r>
                <a:r>
                  <a:rPr lang="en-US" spc="-5" dirty="0"/>
                  <a:t> we obtain </a:t>
                </a:r>
                <a:endParaRPr lang="en-US" i="1" spc="-5" dirty="0">
                  <a:latin typeface="Cambria Math" panose="02040503050406030204" pitchFamily="18" charset="0"/>
                  <a:ea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i="1" spc="-5" smtClean="0">
                          <a:latin typeface="Cambria Math" panose="02040503050406030204" pitchFamily="18" charset="0"/>
                          <a:ea typeface="Cambria Math" panose="02040503050406030204" pitchFamily="18" charset="0"/>
                        </a:rPr>
                        <m:t>𝛼</m:t>
                      </m:r>
                      <m:d>
                        <m:dPr>
                          <m:ctrlPr>
                            <a:rPr lang="en-US" b="0" i="1" spc="-5" smtClean="0">
                              <a:latin typeface="Cambria Math" panose="02040503050406030204" pitchFamily="18" charset="0"/>
                              <a:ea typeface="Cambria Math" panose="02040503050406030204" pitchFamily="18" charset="0"/>
                            </a:rPr>
                          </m:ctrlPr>
                        </m:dPr>
                        <m:e>
                          <m:r>
                            <a:rPr lang="en-US" b="0" i="1" spc="-5" smtClean="0">
                              <a:latin typeface="Cambria Math" panose="02040503050406030204" pitchFamily="18" charset="0"/>
                              <a:ea typeface="Cambria Math" panose="02040503050406030204" pitchFamily="18" charset="0"/>
                            </a:rPr>
                            <m:t>𝑥</m:t>
                          </m:r>
                        </m:e>
                      </m:d>
                      <m:r>
                        <a:rPr lang="en-US" b="0" i="1" spc="-5" smtClean="0">
                          <a:latin typeface="Cambria Math" panose="02040503050406030204" pitchFamily="18" charset="0"/>
                          <a:ea typeface="Cambria Math" panose="02040503050406030204" pitchFamily="18" charset="0"/>
                        </a:rPr>
                        <m:t>=</m:t>
                      </m:r>
                      <m:sSup>
                        <m:sSupPr>
                          <m:ctrlPr>
                            <a:rPr lang="en-US" b="0" i="1" spc="-5" smtClean="0">
                              <a:latin typeface="Cambria Math" panose="02040503050406030204" pitchFamily="18" charset="0"/>
                              <a:ea typeface="Cambria Math" panose="02040503050406030204" pitchFamily="18" charset="0"/>
                            </a:rPr>
                          </m:ctrlPr>
                        </m:sSupPr>
                        <m:e>
                          <m:r>
                            <a:rPr lang="en-US" b="0" i="1" spc="-5" smtClean="0">
                              <a:latin typeface="Cambria Math" panose="02040503050406030204" pitchFamily="18" charset="0"/>
                              <a:ea typeface="Cambria Math" panose="02040503050406030204" pitchFamily="18" charset="0"/>
                            </a:rPr>
                            <m:t>𝑒</m:t>
                          </m:r>
                        </m:e>
                        <m:sup>
                          <m:nary>
                            <m:naryPr>
                              <m:limLoc m:val="undOvr"/>
                              <m:subHide m:val="on"/>
                              <m:supHide m:val="on"/>
                              <m:ctrlPr>
                                <a:rPr lang="en-US" i="1" spc="-5">
                                  <a:latin typeface="Cambria Math" panose="02040503050406030204" pitchFamily="18" charset="0"/>
                                </a:rPr>
                              </m:ctrlPr>
                            </m:naryPr>
                            <m:sub/>
                            <m:sup/>
                            <m:e>
                              <m:r>
                                <a:rPr lang="en-US" i="1" spc="-5">
                                  <a:latin typeface="Cambria Math" panose="02040503050406030204" pitchFamily="18" charset="0"/>
                                </a:rPr>
                                <m:t>𝑃</m:t>
                              </m:r>
                              <m:r>
                                <a:rPr lang="en-US" i="1" spc="-5">
                                  <a:latin typeface="Cambria Math" panose="02040503050406030204" pitchFamily="18" charset="0"/>
                                </a:rPr>
                                <m:t>(</m:t>
                              </m:r>
                              <m:r>
                                <a:rPr lang="en-US" i="1" spc="-5">
                                  <a:latin typeface="Cambria Math" panose="02040503050406030204" pitchFamily="18" charset="0"/>
                                </a:rPr>
                                <m:t>𝑥</m:t>
                              </m:r>
                              <m:r>
                                <a:rPr lang="en-US" i="1" spc="-5">
                                  <a:latin typeface="Cambria Math" panose="02040503050406030204" pitchFamily="18" charset="0"/>
                                </a:rPr>
                                <m:t>)</m:t>
                              </m:r>
                            </m:e>
                          </m:nary>
                          <m:r>
                            <a:rPr lang="en-US" i="1" spc="-5">
                              <a:latin typeface="Cambria Math" panose="02040503050406030204" pitchFamily="18" charset="0"/>
                            </a:rPr>
                            <m:t>𝑑𝑥</m:t>
                          </m:r>
                        </m:sup>
                      </m:sSup>
                      <m:r>
                        <a:rPr lang="en-US" b="0" i="1" spc="-5" smtClean="0">
                          <a:latin typeface="Cambria Math" panose="02040503050406030204" pitchFamily="18" charset="0"/>
                          <a:ea typeface="Cambria Math" panose="02040503050406030204" pitchFamily="18" charset="0"/>
                        </a:rPr>
                        <m:t>=</m:t>
                      </m:r>
                      <m:sSup>
                        <m:sSupPr>
                          <m:ctrlPr>
                            <a:rPr lang="en-US" b="0" i="1" spc="-5" smtClean="0">
                              <a:latin typeface="Cambria Math" panose="02040503050406030204" pitchFamily="18" charset="0"/>
                              <a:ea typeface="Cambria Math" panose="02040503050406030204" pitchFamily="18" charset="0"/>
                            </a:rPr>
                          </m:ctrlPr>
                        </m:sSupPr>
                        <m:e>
                          <m:r>
                            <a:rPr lang="en-US" b="0" i="1" spc="-5" smtClean="0">
                              <a:latin typeface="Cambria Math" panose="02040503050406030204" pitchFamily="18" charset="0"/>
                              <a:ea typeface="Cambria Math" panose="02040503050406030204" pitchFamily="18" charset="0"/>
                            </a:rPr>
                            <m:t>𝑒</m:t>
                          </m:r>
                        </m:e>
                        <m:sup>
                          <m:r>
                            <a:rPr lang="en-US" i="1" spc="-5">
                              <a:latin typeface="Cambria Math" panose="02040503050406030204" pitchFamily="18" charset="0"/>
                            </a:rPr>
                            <m:t>−3</m:t>
                          </m:r>
                          <m:nary>
                            <m:naryPr>
                              <m:limLoc m:val="undOvr"/>
                              <m:subHide m:val="on"/>
                              <m:supHide m:val="on"/>
                              <m:ctrlPr>
                                <a:rPr lang="en-US" i="1" spc="-5">
                                  <a:latin typeface="Cambria Math" panose="02040503050406030204" pitchFamily="18" charset="0"/>
                                </a:rPr>
                              </m:ctrlPr>
                            </m:naryPr>
                            <m:sub/>
                            <m:sup/>
                            <m:e>
                              <m:f>
                                <m:fPr>
                                  <m:ctrlPr>
                                    <a:rPr lang="en-US" i="1" spc="-5">
                                      <a:latin typeface="Cambria Math" panose="02040503050406030204" pitchFamily="18" charset="0"/>
                                    </a:rPr>
                                  </m:ctrlPr>
                                </m:fPr>
                                <m:num>
                                  <m:r>
                                    <a:rPr lang="en-US" i="1" spc="-5">
                                      <a:latin typeface="Cambria Math" panose="02040503050406030204" pitchFamily="18" charset="0"/>
                                    </a:rPr>
                                    <m:t>𝑑𝑥</m:t>
                                  </m:r>
                                </m:num>
                                <m:den>
                                  <m:r>
                                    <a:rPr lang="en-US" i="1" spc="-5">
                                      <a:latin typeface="Cambria Math" panose="02040503050406030204" pitchFamily="18" charset="0"/>
                                    </a:rPr>
                                    <m:t>𝑥</m:t>
                                  </m:r>
                                </m:den>
                              </m:f>
                            </m:e>
                          </m:nary>
                        </m:sup>
                      </m:sSup>
                      <m:r>
                        <a:rPr lang="en-US" b="0" i="1" spc="-5" smtClean="0">
                          <a:latin typeface="Cambria Math" panose="02040503050406030204" pitchFamily="18" charset="0"/>
                          <a:ea typeface="Cambria Math" panose="02040503050406030204" pitchFamily="18" charset="0"/>
                        </a:rPr>
                        <m:t>=</m:t>
                      </m:r>
                      <m:sSup>
                        <m:sSupPr>
                          <m:ctrlPr>
                            <a:rPr lang="en-US" b="0" i="1" spc="-5" smtClean="0">
                              <a:latin typeface="Cambria Math" panose="02040503050406030204" pitchFamily="18" charset="0"/>
                              <a:ea typeface="Cambria Math" panose="02040503050406030204" pitchFamily="18" charset="0"/>
                            </a:rPr>
                          </m:ctrlPr>
                        </m:sSupPr>
                        <m:e>
                          <m:r>
                            <a:rPr lang="en-US" b="0" i="1" spc="-5" smtClean="0">
                              <a:latin typeface="Cambria Math" panose="02040503050406030204" pitchFamily="18" charset="0"/>
                              <a:ea typeface="Cambria Math" panose="02040503050406030204" pitchFamily="18" charset="0"/>
                            </a:rPr>
                            <m:t>𝑒</m:t>
                          </m:r>
                        </m:e>
                        <m:sup>
                          <m:r>
                            <a:rPr lang="en-US" b="0" i="1" spc="-5" smtClean="0">
                              <a:latin typeface="Cambria Math" panose="02040503050406030204" pitchFamily="18" charset="0"/>
                              <a:ea typeface="Cambria Math" panose="02040503050406030204" pitchFamily="18" charset="0"/>
                            </a:rPr>
                            <m:t>−3</m:t>
                          </m:r>
                          <m:func>
                            <m:funcPr>
                              <m:ctrlPr>
                                <a:rPr lang="en-US" b="0" i="1" spc="-5" smtClean="0">
                                  <a:latin typeface="Cambria Math" panose="02040503050406030204" pitchFamily="18" charset="0"/>
                                  <a:ea typeface="Cambria Math" panose="02040503050406030204" pitchFamily="18" charset="0"/>
                                </a:rPr>
                              </m:ctrlPr>
                            </m:funcPr>
                            <m:fName>
                              <m:r>
                                <m:rPr>
                                  <m:sty m:val="p"/>
                                </m:rPr>
                                <a:rPr lang="en-US" b="0" i="0" spc="-5" smtClean="0">
                                  <a:latin typeface="Cambria Math" panose="02040503050406030204" pitchFamily="18" charset="0"/>
                                  <a:ea typeface="Cambria Math" panose="02040503050406030204" pitchFamily="18" charset="0"/>
                                </a:rPr>
                                <m:t>ln</m:t>
                              </m:r>
                            </m:fName>
                            <m:e>
                              <m:r>
                                <a:rPr lang="en-US" b="0" i="1" spc="-5" smtClean="0">
                                  <a:latin typeface="Cambria Math" panose="02040503050406030204" pitchFamily="18" charset="0"/>
                                  <a:ea typeface="Cambria Math" panose="02040503050406030204" pitchFamily="18" charset="0"/>
                                </a:rPr>
                                <m:t>𝑥</m:t>
                              </m:r>
                            </m:e>
                          </m:func>
                        </m:sup>
                      </m:sSup>
                      <m:r>
                        <a:rPr lang="en-US" b="0" i="1" spc="-5" smtClean="0">
                          <a:latin typeface="Cambria Math" panose="02040503050406030204" pitchFamily="18" charset="0"/>
                          <a:ea typeface="Cambria Math" panose="02040503050406030204" pitchFamily="18" charset="0"/>
                        </a:rPr>
                        <m:t>=</m:t>
                      </m:r>
                      <m:sSup>
                        <m:sSupPr>
                          <m:ctrlPr>
                            <a:rPr lang="en-US" b="0" i="1" spc="-5" smtClean="0">
                              <a:latin typeface="Cambria Math" panose="02040503050406030204" pitchFamily="18" charset="0"/>
                              <a:ea typeface="Cambria Math" panose="02040503050406030204" pitchFamily="18" charset="0"/>
                            </a:rPr>
                          </m:ctrlPr>
                        </m:sSupPr>
                        <m:e>
                          <m:r>
                            <a:rPr lang="en-US" b="0" i="1" spc="-5" smtClean="0">
                              <a:latin typeface="Cambria Math" panose="02040503050406030204" pitchFamily="18" charset="0"/>
                              <a:ea typeface="Cambria Math" panose="02040503050406030204" pitchFamily="18" charset="0"/>
                            </a:rPr>
                            <m:t>𝑥</m:t>
                          </m:r>
                        </m:e>
                        <m:sup>
                          <m:r>
                            <a:rPr lang="en-US" b="0" i="1" spc="-5" smtClean="0">
                              <a:latin typeface="Cambria Math" panose="02040503050406030204" pitchFamily="18" charset="0"/>
                              <a:ea typeface="Cambria Math" panose="02040503050406030204" pitchFamily="18" charset="0"/>
                            </a:rPr>
                            <m:t>−3</m:t>
                          </m:r>
                        </m:sup>
                      </m:sSup>
                    </m:oMath>
                  </m:oMathPara>
                </a14:m>
                <a:endParaRPr lang="en-US" spc="-5" dirty="0"/>
              </a:p>
              <a:p>
                <a:pPr marL="0" indent="0">
                  <a:lnSpc>
                    <a:spcPct val="100000"/>
                  </a:lnSpc>
                  <a:buNone/>
                </a:pPr>
                <a:r>
                  <a:rPr lang="en-US" spc="-10" dirty="0"/>
                  <a:t>b</a:t>
                </a:r>
                <a:r>
                  <a:rPr lang="en-US" spc="-5" dirty="0"/>
                  <a:t>y </a:t>
                </a:r>
                <a:r>
                  <a:rPr lang="en-US" spc="-15" dirty="0"/>
                  <a:t>Eq</a:t>
                </a:r>
                <a:r>
                  <a:rPr lang="en-US" spc="-5" dirty="0"/>
                  <a:t>. (</a:t>
                </a:r>
                <a:r>
                  <a:rPr lang="en-US" spc="-10" dirty="0"/>
                  <a:t>5).</a:t>
                </a:r>
                <a:endParaRPr lang="en-US" dirty="0"/>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37010874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(7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b="1" i="1" spc="-10" dirty="0">
                    <a:solidFill>
                      <a:schemeClr val="tx1"/>
                    </a:solidFill>
                    <a:latin typeface="Times New Roman"/>
                    <a:cs typeface="Times New Roman"/>
                  </a:rPr>
                  <a:t>Ste</a:t>
                </a:r>
                <a:r>
                  <a:rPr lang="en-US" b="1" i="1" spc="-5" dirty="0">
                    <a:solidFill>
                      <a:schemeClr val="tx1"/>
                    </a:solidFill>
                    <a:latin typeface="Times New Roman"/>
                    <a:cs typeface="Times New Roman"/>
                  </a:rPr>
                  <a:t>p </a:t>
                </a:r>
                <a:r>
                  <a:rPr lang="en-US" b="1" i="1" spc="-10" dirty="0">
                    <a:solidFill>
                      <a:schemeClr val="tx1"/>
                    </a:solidFill>
                    <a:latin typeface="Times New Roman"/>
                    <a:cs typeface="Times New Roman"/>
                  </a:rPr>
                  <a:t>2</a:t>
                </a:r>
                <a:r>
                  <a:rPr lang="en-US" b="1" i="1" spc="-5" dirty="0">
                    <a:solidFill>
                      <a:schemeClr val="tx1"/>
                    </a:solidFill>
                    <a:latin typeface="Times New Roman"/>
                    <a:cs typeface="Times New Roman"/>
                  </a:rPr>
                  <a:t>.</a:t>
                </a:r>
                <a:r>
                  <a:rPr lang="en-US" b="1" i="1" dirty="0">
                    <a:solidFill>
                      <a:schemeClr val="tx1"/>
                    </a:solidFill>
                    <a:latin typeface="Times New Roman"/>
                    <a:cs typeface="Times New Roman"/>
                  </a:rPr>
                  <a:t> </a:t>
                </a:r>
                <a:r>
                  <a:rPr lang="en-US" b="1" spc="-5" dirty="0">
                    <a:solidFill>
                      <a:schemeClr val="tx1"/>
                    </a:solidFill>
                    <a:latin typeface="Times New Roman"/>
                    <a:cs typeface="Times New Roman"/>
                  </a:rPr>
                  <a:t>Multiply the equation</a:t>
                </a:r>
                <a:r>
                  <a:rPr lang="en-US" b="1" dirty="0">
                    <a:solidFill>
                      <a:schemeClr val="tx1"/>
                    </a:solidFill>
                    <a:latin typeface="Times New Roman"/>
                    <a:cs typeface="Times New Roman"/>
                  </a:rPr>
                  <a:t> </a:t>
                </a:r>
                <a:r>
                  <a:rPr lang="en-US" b="1" spc="-15" dirty="0">
                    <a:solidFill>
                      <a:schemeClr val="tx1"/>
                    </a:solidFill>
                    <a:latin typeface="Times New Roman"/>
                    <a:cs typeface="Times New Roman"/>
                  </a:rPr>
                  <a:t>b</a:t>
                </a:r>
                <a:r>
                  <a:rPr lang="en-US" b="1" spc="-5" dirty="0">
                    <a:solidFill>
                      <a:schemeClr val="tx1"/>
                    </a:solidFill>
                    <a:latin typeface="Times New Roman"/>
                    <a:cs typeface="Times New Roman"/>
                  </a:rPr>
                  <a:t>y the integrating</a:t>
                </a:r>
                <a:r>
                  <a:rPr lang="en-US" b="1" dirty="0">
                    <a:solidFill>
                      <a:schemeClr val="tx1"/>
                    </a:solidFill>
                    <a:latin typeface="Times New Roman"/>
                    <a:cs typeface="Times New Roman"/>
                  </a:rPr>
                  <a:t> </a:t>
                </a:r>
                <a:r>
                  <a:rPr lang="en-US" b="1" spc="-5" dirty="0">
                    <a:solidFill>
                      <a:schemeClr val="tx1"/>
                    </a:solidFill>
                    <a:latin typeface="Times New Roman"/>
                    <a:cs typeface="Times New Roman"/>
                  </a:rPr>
                  <a:t>factor.</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d>
                        <m:dPr>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3</m:t>
                              </m:r>
                            </m:num>
                            <m:den>
                              <m:r>
                                <a:rPr lang="en-US" b="0" i="1" smtClean="0">
                                  <a:solidFill>
                                    <a:schemeClr val="tx1"/>
                                  </a:solidFill>
                                  <a:latin typeface="Cambria Math" panose="02040503050406030204" pitchFamily="18" charset="0"/>
                                </a:rPr>
                                <m:t>𝑥</m:t>
                              </m:r>
                            </m:den>
                          </m:f>
                          <m:r>
                            <a:rPr lang="en-US" b="0" i="1" smtClean="0">
                              <a:solidFill>
                                <a:schemeClr val="tx1"/>
                              </a:solidFill>
                              <a:latin typeface="Cambria Math" panose="02040503050406030204" pitchFamily="18" charset="0"/>
                            </a:rPr>
                            <m:t>𝑦</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r>
                        <a:rPr lang="en-US" b="0" i="1" smtClean="0">
                          <a:solidFill>
                            <a:schemeClr val="tx1"/>
                          </a:solidFill>
                          <a:latin typeface="Cambria Math" panose="02040503050406030204" pitchFamily="18" charset="0"/>
                        </a:rPr>
                        <m:t>𝑥</m:t>
                      </m:r>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d>
                            <m:dPr>
                              <m:ctrlPr>
                                <a:rPr lang="en-US" i="1" smtClean="0">
                                  <a:solidFill>
                                    <a:schemeClr val="tx1"/>
                                  </a:solidFill>
                                  <a:latin typeface="Cambria Math" panose="02040503050406030204" pitchFamily="18" charset="0"/>
                                </a:rPr>
                              </m:ctrlPr>
                            </m:dPr>
                            <m:e>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r>
                                <a:rPr lang="en-US" b="0" i="1" smtClean="0">
                                  <a:solidFill>
                                    <a:schemeClr val="tx1"/>
                                  </a:solidFill>
                                  <a:latin typeface="Cambria Math" panose="02040503050406030204" pitchFamily="18" charset="0"/>
                                </a:rPr>
                                <m:t>𝑦</m:t>
                              </m:r>
                            </m:e>
                          </m:d>
                        </m:e>
                        <m:sup>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marL="0" indent="0">
                  <a:lnSpc>
                    <a:spcPct val="100000"/>
                  </a:lnSpc>
                  <a:buNone/>
                </a:pPr>
                <a:r>
                  <a:rPr lang="en-US" b="1" i="1" spc="-10" dirty="0">
                    <a:solidFill>
                      <a:schemeClr val="tx1"/>
                    </a:solidFill>
                    <a:latin typeface="Times New Roman"/>
                    <a:cs typeface="Times New Roman"/>
                  </a:rPr>
                  <a:t>Ste</a:t>
                </a:r>
                <a:r>
                  <a:rPr lang="en-US" b="1" i="1" spc="-5" dirty="0">
                    <a:solidFill>
                      <a:schemeClr val="tx1"/>
                    </a:solidFill>
                    <a:latin typeface="Times New Roman"/>
                    <a:cs typeface="Times New Roman"/>
                  </a:rPr>
                  <a:t>p </a:t>
                </a:r>
                <a:r>
                  <a:rPr lang="en-US" b="1" i="1" spc="-10" dirty="0">
                    <a:solidFill>
                      <a:schemeClr val="tx1"/>
                    </a:solidFill>
                    <a:latin typeface="Times New Roman"/>
                    <a:cs typeface="Times New Roman"/>
                  </a:rPr>
                  <a:t>3</a:t>
                </a:r>
                <a:r>
                  <a:rPr lang="en-US" b="1" i="1" spc="-5" dirty="0">
                    <a:solidFill>
                      <a:schemeClr val="tx1"/>
                    </a:solidFill>
                    <a:latin typeface="Times New Roman"/>
                    <a:cs typeface="Times New Roman"/>
                  </a:rPr>
                  <a:t>.</a:t>
                </a:r>
                <a:r>
                  <a:rPr lang="en-US" b="1" i="1" dirty="0">
                    <a:solidFill>
                      <a:schemeClr val="tx1"/>
                    </a:solidFill>
                    <a:latin typeface="Times New Roman"/>
                    <a:cs typeface="Times New Roman"/>
                  </a:rPr>
                  <a:t> </a:t>
                </a:r>
                <a:r>
                  <a:rPr lang="en-US" b="1" spc="-5" dirty="0">
                    <a:solidFill>
                      <a:schemeClr val="tx1"/>
                    </a:solidFill>
                    <a:latin typeface="Times New Roman"/>
                    <a:cs typeface="Times New Roman"/>
                  </a:rPr>
                  <a:t>Integrate</a:t>
                </a:r>
                <a:r>
                  <a:rPr lang="en-US" b="1" dirty="0">
                    <a:solidFill>
                      <a:schemeClr val="tx1"/>
                    </a:solidFill>
                    <a:latin typeface="Times New Roman"/>
                    <a:cs typeface="Times New Roman"/>
                  </a:rPr>
                  <a:t> </a:t>
                </a:r>
                <a:r>
                  <a:rPr lang="en-US" b="1" spc="-5" dirty="0">
                    <a:solidFill>
                      <a:schemeClr val="tx1"/>
                    </a:solidFill>
                    <a:latin typeface="Times New Roman"/>
                    <a:cs typeface="Times New Roman"/>
                  </a:rPr>
                  <a:t>both sides</a:t>
                </a:r>
                <a:r>
                  <a:rPr lang="en-US" b="1" spc="-5" dirty="0">
                    <a:latin typeface="Times New Roman"/>
                    <a:cs typeface="Times New Roman"/>
                  </a:rPr>
                  <a:t>: </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209" baseline="29629" dirty="0">
                    <a:solidFill>
                      <a:schemeClr val="tx1"/>
                    </a:solidFill>
                    <a:latin typeface="Lucida Sans Unicode"/>
                    <a:cs typeface="Lucida Sans Unicode"/>
                  </a:rPr>
                  <a:t>−</a:t>
                </a:r>
                <a:r>
                  <a:rPr lang="en-US" baseline="29629" dirty="0">
                    <a:solidFill>
                      <a:schemeClr val="tx1"/>
                    </a:solidFill>
                    <a:latin typeface="Times New Roman"/>
                    <a:cs typeface="Times New Roman"/>
                  </a:rPr>
                  <a:t>3</a:t>
                </a:r>
                <a:r>
                  <a:rPr lang="en-US" spc="-112" baseline="29629" dirty="0">
                    <a:solidFill>
                      <a:schemeClr val="tx1"/>
                    </a:solidFill>
                    <a:latin typeface="Times New Roman"/>
                    <a:cs typeface="Times New Roman"/>
                  </a:rPr>
                  <a:t> </a:t>
                </a:r>
                <a:r>
                  <a:rPr lang="en-US" i="1" spc="-5" dirty="0">
                    <a:solidFill>
                      <a:schemeClr val="tx1"/>
                    </a:solidFill>
                    <a:latin typeface="Times New Roman"/>
                    <a:cs typeface="Times New Roman"/>
                  </a:rPr>
                  <a:t>y</a:t>
                </a:r>
                <a:r>
                  <a:rPr lang="en-US" i="1" spc="7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60" dirty="0">
                    <a:solidFill>
                      <a:schemeClr val="tx1"/>
                    </a:solidFill>
                    <a:latin typeface="Lucida Sans Unicode"/>
                    <a:cs typeface="Lucida Sans Unicode"/>
                  </a:rPr>
                  <a:t>−</a:t>
                </a:r>
                <a:r>
                  <a:rPr lang="en-US" i="1" spc="-5" dirty="0">
                    <a:solidFill>
                      <a:schemeClr val="tx1"/>
                    </a:solidFill>
                    <a:latin typeface="Times New Roman"/>
                    <a:cs typeface="Times New Roman"/>
                  </a:rPr>
                  <a:t>x</a:t>
                </a:r>
                <a:r>
                  <a:rPr lang="en-US" i="1" spc="-165" dirty="0">
                    <a:solidFill>
                      <a:schemeClr val="tx1"/>
                    </a:solidFill>
                    <a:latin typeface="Times New Roman"/>
                    <a:cs typeface="Times New Roman"/>
                  </a:rPr>
                  <a:t> </a:t>
                </a:r>
                <a:r>
                  <a:rPr lang="en-US" spc="-209" baseline="29629" dirty="0">
                    <a:solidFill>
                      <a:schemeClr val="tx1"/>
                    </a:solidFill>
                    <a:latin typeface="Lucida Sans Unicode"/>
                    <a:cs typeface="Lucida Sans Unicode"/>
                  </a:rPr>
                  <a:t>−</a:t>
                </a:r>
                <a:r>
                  <a:rPr lang="en-US" baseline="29629" dirty="0">
                    <a:solidFill>
                      <a:schemeClr val="tx1"/>
                    </a:solidFill>
                    <a:latin typeface="Times New Roman"/>
                    <a:cs typeface="Times New Roman"/>
                  </a:rPr>
                  <a:t>1</a:t>
                </a:r>
                <a:r>
                  <a:rPr lang="en-US" spc="120" baseline="29629"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100" dirty="0">
                    <a:solidFill>
                      <a:schemeClr val="tx1"/>
                    </a:solidFill>
                    <a:latin typeface="Lucida Sans Unicode"/>
                    <a:cs typeface="Lucida Sans Unicode"/>
                  </a:rPr>
                  <a:t> </a:t>
                </a:r>
                <a:r>
                  <a:rPr lang="en-US" i="1" spc="-10" dirty="0">
                    <a:solidFill>
                      <a:schemeClr val="tx1"/>
                    </a:solidFill>
                    <a:latin typeface="Times New Roman"/>
                    <a:cs typeface="Times New Roman"/>
                  </a:rPr>
                  <a:t>C</a:t>
                </a:r>
              </a:p>
              <a:p>
                <a:pPr marL="0" indent="0">
                  <a:lnSpc>
                    <a:spcPct val="100000"/>
                  </a:lnSpc>
                  <a:buNone/>
                </a:pPr>
                <a:r>
                  <a:rPr lang="en-US" b="1" i="1" spc="-10" dirty="0">
                    <a:solidFill>
                      <a:schemeClr val="tx1"/>
                    </a:solidFill>
                    <a:latin typeface="Times New Roman"/>
                    <a:cs typeface="Times New Roman"/>
                  </a:rPr>
                  <a:t>Ste</a:t>
                </a:r>
                <a:r>
                  <a:rPr lang="en-US" b="1" i="1" spc="-5" dirty="0">
                    <a:solidFill>
                      <a:schemeClr val="tx1"/>
                    </a:solidFill>
                    <a:latin typeface="Times New Roman"/>
                    <a:cs typeface="Times New Roman"/>
                  </a:rPr>
                  <a:t>p </a:t>
                </a:r>
                <a:r>
                  <a:rPr lang="en-US" b="1" i="1" spc="-10" dirty="0">
                    <a:solidFill>
                      <a:schemeClr val="tx1"/>
                    </a:solidFill>
                    <a:latin typeface="Times New Roman"/>
                    <a:cs typeface="Times New Roman"/>
                  </a:rPr>
                  <a:t>4</a:t>
                </a:r>
                <a:r>
                  <a:rPr lang="en-US" b="1" i="1" spc="-5" dirty="0">
                    <a:solidFill>
                      <a:schemeClr val="tx1"/>
                    </a:solidFill>
                    <a:latin typeface="Times New Roman"/>
                    <a:cs typeface="Times New Roman"/>
                  </a:rPr>
                  <a:t>.</a:t>
                </a:r>
                <a:r>
                  <a:rPr lang="en-US" b="1" i="1" dirty="0">
                    <a:solidFill>
                      <a:schemeClr val="tx1"/>
                    </a:solidFill>
                    <a:latin typeface="Times New Roman"/>
                    <a:cs typeface="Times New Roman"/>
                  </a:rPr>
                  <a:t> </a:t>
                </a:r>
                <a:r>
                  <a:rPr lang="en-US" b="1" spc="-10" dirty="0">
                    <a:solidFill>
                      <a:schemeClr val="tx1"/>
                    </a:solidFill>
                    <a:latin typeface="Times New Roman"/>
                    <a:cs typeface="Times New Roman"/>
                  </a:rPr>
                  <a:t>Solv</a:t>
                </a:r>
                <a:r>
                  <a:rPr lang="en-US" b="1" spc="-5" dirty="0">
                    <a:solidFill>
                      <a:schemeClr val="tx1"/>
                    </a:solidFill>
                    <a:latin typeface="Times New Roman"/>
                    <a:cs typeface="Times New Roman"/>
                  </a:rPr>
                  <a:t>e</a:t>
                </a:r>
                <a:r>
                  <a:rPr lang="en-US" b="1" dirty="0">
                    <a:solidFill>
                      <a:schemeClr val="tx1"/>
                    </a:solidFill>
                    <a:latin typeface="Times New Roman"/>
                    <a:cs typeface="Times New Roman"/>
                  </a:rPr>
                  <a:t> </a:t>
                </a:r>
                <a:r>
                  <a:rPr lang="en-US" b="1" spc="-10" dirty="0">
                    <a:solidFill>
                      <a:schemeClr val="tx1"/>
                    </a:solidFill>
                    <a:latin typeface="Times New Roman"/>
                    <a:cs typeface="Times New Roman"/>
                  </a:rPr>
                  <a:t>fo</a:t>
                </a:r>
                <a:r>
                  <a:rPr lang="en-US" b="1" spc="-5" dirty="0">
                    <a:solidFill>
                      <a:schemeClr val="tx1"/>
                    </a:solidFill>
                    <a:latin typeface="Times New Roman"/>
                    <a:cs typeface="Times New Roman"/>
                  </a:rPr>
                  <a:t>r</a:t>
                </a:r>
                <a:r>
                  <a:rPr lang="en-US" b="1" spc="6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b="1" i="1" spc="-5" dirty="0">
                    <a:latin typeface="Times New Roman"/>
                    <a:cs typeface="Times New Roman"/>
                  </a:rPr>
                  <a:t>: </a:t>
                </a:r>
                <a14:m>
                  <m:oMath xmlns:m="http://schemas.openxmlformats.org/officeDocument/2006/math">
                    <m:r>
                      <a:rPr lang="en-US" b="0" i="1" smtClean="0">
                        <a:solidFill>
                          <a:schemeClr val="tx1"/>
                        </a:solidFill>
                        <a:latin typeface="Cambria Math" panose="02040503050406030204" pitchFamily="18" charset="0"/>
                        <a:cs typeface="Times New Roman"/>
                      </a:rPr>
                      <m:t>𝑦</m:t>
                    </m:r>
                    <m:r>
                      <a:rPr lang="en-US" b="0" i="1" smtClean="0">
                        <a:solidFill>
                          <a:schemeClr val="tx1"/>
                        </a:solidFill>
                        <a:latin typeface="Cambria Math" panose="02040503050406030204" pitchFamily="18" charset="0"/>
                        <a:cs typeface="Times New Roman"/>
                      </a:rPr>
                      <m:t>=</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2</m:t>
                        </m:r>
                      </m:sup>
                    </m:sSup>
                    <m:r>
                      <a:rPr lang="en-US" b="0" i="1" smtClean="0">
                        <a:solidFill>
                          <a:schemeClr val="tx1"/>
                        </a:solidFill>
                        <a:latin typeface="Cambria Math" panose="02040503050406030204" pitchFamily="18" charset="0"/>
                        <a:cs typeface="Times New Roman"/>
                      </a:rPr>
                      <m:t>+</m:t>
                    </m:r>
                    <m:r>
                      <a:rPr lang="en-US" b="0" i="1" smtClean="0">
                        <a:solidFill>
                          <a:schemeClr val="tx1"/>
                        </a:solidFill>
                        <a:latin typeface="Cambria Math" panose="02040503050406030204" pitchFamily="18" charset="0"/>
                        <a:cs typeface="Times New Roman"/>
                      </a:rPr>
                      <m:t>𝐶</m:t>
                    </m:r>
                    <m:sSup>
                      <m:sSupPr>
                        <m:ctrlPr>
                          <a:rPr lang="en-US" b="0" i="1" smtClean="0">
                            <a:solidFill>
                              <a:schemeClr val="tx1"/>
                            </a:solidFill>
                            <a:latin typeface="Cambria Math" panose="02040503050406030204" pitchFamily="18" charset="0"/>
                            <a:cs typeface="Times New Roman"/>
                          </a:rPr>
                        </m:ctrlPr>
                      </m:sSupPr>
                      <m:e>
                        <m:r>
                          <a:rPr lang="en-US" b="0" i="1" smtClean="0">
                            <a:solidFill>
                              <a:schemeClr val="tx1"/>
                            </a:solidFill>
                            <a:latin typeface="Cambria Math" panose="02040503050406030204" pitchFamily="18" charset="0"/>
                            <a:cs typeface="Times New Roman"/>
                          </a:rPr>
                          <m:t>𝑥</m:t>
                        </m:r>
                      </m:e>
                      <m:sup>
                        <m:r>
                          <a:rPr lang="en-US" b="0" i="1" smtClean="0">
                            <a:solidFill>
                              <a:schemeClr val="tx1"/>
                            </a:solidFill>
                            <a:latin typeface="Cambria Math" panose="02040503050406030204" pitchFamily="18" charset="0"/>
                            <a:cs typeface="Times New Roman"/>
                          </a:rPr>
                          <m:t>3</m:t>
                        </m:r>
                      </m:sup>
                    </m:sSup>
                  </m:oMath>
                </a14:m>
                <a:endParaRPr lang="en-US" dirty="0">
                  <a:solidFill>
                    <a:schemeClr val="tx1"/>
                  </a:solidFill>
                  <a:latin typeface="Times New Roman"/>
                  <a:cs typeface="Times New Roman"/>
                </a:endParaRPr>
              </a:p>
              <a:p>
                <a:pPr marL="0" indent="0">
                  <a:lnSpc>
                    <a:spcPct val="100000"/>
                  </a:lnSpc>
                  <a:spcBef>
                    <a:spcPts val="790"/>
                  </a:spcBef>
                  <a:buNone/>
                </a:pPr>
                <a:r>
                  <a:rPr lang="en-US" b="1" i="1" spc="-10" dirty="0">
                    <a:solidFill>
                      <a:schemeClr val="tx1"/>
                    </a:solidFill>
                    <a:latin typeface="Times New Roman"/>
                    <a:cs typeface="Times New Roman"/>
                  </a:rPr>
                  <a:t>Ste</a:t>
                </a:r>
                <a:r>
                  <a:rPr lang="en-US" b="1" i="1" spc="-5" dirty="0">
                    <a:solidFill>
                      <a:schemeClr val="tx1"/>
                    </a:solidFill>
                    <a:latin typeface="Times New Roman"/>
                    <a:cs typeface="Times New Roman"/>
                  </a:rPr>
                  <a:t>p </a:t>
                </a:r>
                <a:r>
                  <a:rPr lang="en-US" b="1" i="1" spc="-10" dirty="0">
                    <a:solidFill>
                      <a:schemeClr val="tx1"/>
                    </a:solidFill>
                    <a:latin typeface="Times New Roman"/>
                    <a:cs typeface="Times New Roman"/>
                  </a:rPr>
                  <a:t>5</a:t>
                </a:r>
                <a:r>
                  <a:rPr lang="en-US" b="1" i="1" spc="-5" dirty="0">
                    <a:solidFill>
                      <a:schemeClr val="tx1"/>
                    </a:solidFill>
                    <a:latin typeface="Times New Roman"/>
                    <a:cs typeface="Times New Roman"/>
                  </a:rPr>
                  <a:t>.</a:t>
                </a:r>
                <a:r>
                  <a:rPr lang="en-US" b="1" i="1" dirty="0">
                    <a:solidFill>
                      <a:schemeClr val="tx1"/>
                    </a:solidFill>
                    <a:latin typeface="Times New Roman"/>
                    <a:cs typeface="Times New Roman"/>
                  </a:rPr>
                  <a:t> </a:t>
                </a:r>
                <a:r>
                  <a:rPr lang="en-US" b="1" spc="-10" dirty="0">
                    <a:solidFill>
                      <a:schemeClr val="tx1"/>
                    </a:solidFill>
                    <a:latin typeface="Times New Roman"/>
                    <a:cs typeface="Times New Roman"/>
                  </a:rPr>
                  <a:t>Solv</a:t>
                </a:r>
                <a:r>
                  <a:rPr lang="en-US" b="1" spc="-5" dirty="0">
                    <a:solidFill>
                      <a:schemeClr val="tx1"/>
                    </a:solidFill>
                    <a:latin typeface="Times New Roman"/>
                    <a:cs typeface="Times New Roman"/>
                  </a:rPr>
                  <a:t>e</a:t>
                </a:r>
                <a:r>
                  <a:rPr lang="en-US" b="1" dirty="0">
                    <a:solidFill>
                      <a:schemeClr val="tx1"/>
                    </a:solidFill>
                    <a:latin typeface="Times New Roman"/>
                    <a:cs typeface="Times New Roman"/>
                  </a:rPr>
                  <a:t> </a:t>
                </a:r>
                <a:r>
                  <a:rPr lang="en-US" b="1" spc="-10" dirty="0">
                    <a:solidFill>
                      <a:schemeClr val="tx1"/>
                    </a:solidFill>
                    <a:latin typeface="Times New Roman"/>
                    <a:cs typeface="Times New Roman"/>
                  </a:rPr>
                  <a:t>th</a:t>
                </a:r>
                <a:r>
                  <a:rPr lang="en-US" b="1" spc="-5" dirty="0">
                    <a:solidFill>
                      <a:schemeClr val="tx1"/>
                    </a:solidFill>
                    <a:latin typeface="Times New Roman"/>
                    <a:cs typeface="Times New Roman"/>
                  </a:rPr>
                  <a:t>e I</a:t>
                </a:r>
                <a:r>
                  <a:rPr lang="en-US" b="1" spc="-10" dirty="0">
                    <a:solidFill>
                      <a:schemeClr val="tx1"/>
                    </a:solidFill>
                    <a:latin typeface="Times New Roman"/>
                    <a:cs typeface="Times New Roman"/>
                  </a:rPr>
                  <a:t>nitia</a:t>
                </a:r>
                <a:r>
                  <a:rPr lang="en-US" b="1" spc="-5" dirty="0">
                    <a:solidFill>
                      <a:schemeClr val="tx1"/>
                    </a:solidFill>
                    <a:latin typeface="Times New Roman"/>
                    <a:cs typeface="Times New Roman"/>
                  </a:rPr>
                  <a:t>l </a:t>
                </a:r>
                <a:r>
                  <a:rPr lang="en-US" b="1" spc="-15" dirty="0">
                    <a:solidFill>
                      <a:schemeClr val="tx1"/>
                    </a:solidFill>
                    <a:latin typeface="Times New Roman"/>
                    <a:cs typeface="Times New Roman"/>
                  </a:rPr>
                  <a:t>Valu</a:t>
                </a:r>
                <a:r>
                  <a:rPr lang="en-US" b="1" spc="-5" dirty="0">
                    <a:solidFill>
                      <a:schemeClr val="tx1"/>
                    </a:solidFill>
                    <a:latin typeface="Times New Roman"/>
                    <a:cs typeface="Times New Roman"/>
                  </a:rPr>
                  <a:t>e </a:t>
                </a:r>
                <a:r>
                  <a:rPr lang="en-US" b="1" spc="-10" dirty="0">
                    <a:solidFill>
                      <a:schemeClr val="tx1"/>
                    </a:solidFill>
                    <a:latin typeface="Times New Roman"/>
                    <a:cs typeface="Times New Roman"/>
                  </a:rPr>
                  <a:t>Problem.</a:t>
                </a:r>
                <a:endParaRPr lang="en-US" dirty="0">
                  <a:solidFill>
                    <a:schemeClr val="tx1"/>
                  </a:solidFill>
                  <a:latin typeface="Times New Roman"/>
                  <a:cs typeface="Times New Roman"/>
                </a:endParaRPr>
              </a:p>
              <a:p>
                <a:pPr marL="0" indent="0">
                  <a:lnSpc>
                    <a:spcPct val="100000"/>
                  </a:lnSpc>
                  <a:buNone/>
                </a:pPr>
                <a:r>
                  <a:rPr lang="en-US" spc="-15" dirty="0">
                    <a:solidFill>
                      <a:schemeClr val="tx1"/>
                    </a:solidFill>
                    <a:latin typeface="Times New Roman"/>
                    <a:cs typeface="Times New Roman"/>
                  </a:rPr>
                  <a:t>No</a:t>
                </a:r>
                <a:r>
                  <a:rPr lang="en-US" spc="-10" dirty="0">
                    <a:solidFill>
                      <a:schemeClr val="tx1"/>
                    </a:solidFill>
                    <a:latin typeface="Times New Roman"/>
                    <a:cs typeface="Times New Roman"/>
                  </a:rPr>
                  <a:t>w</a:t>
                </a:r>
                <a:r>
                  <a:rPr lang="en-US"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olv</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fo</a:t>
                </a:r>
                <a:r>
                  <a:rPr lang="en-US" spc="-5" dirty="0">
                    <a:solidFill>
                      <a:schemeClr val="tx1"/>
                    </a:solidFill>
                    <a:latin typeface="Times New Roman"/>
                    <a:cs typeface="Times New Roman"/>
                  </a:rPr>
                  <a:t>r </a:t>
                </a:r>
                <a:r>
                  <a:rPr lang="en-US" i="1" spc="-10" dirty="0">
                    <a:solidFill>
                      <a:schemeClr val="tx1"/>
                    </a:solidFill>
                    <a:latin typeface="Times New Roman"/>
                    <a:cs typeface="Times New Roman"/>
                  </a:rPr>
                  <a:t>C</a:t>
                </a:r>
                <a:r>
                  <a:rPr lang="en-US" i="1" spc="85" dirty="0">
                    <a:solidFill>
                      <a:schemeClr val="tx1"/>
                    </a:solidFill>
                    <a:latin typeface="Times New Roman"/>
                    <a:cs typeface="Times New Roman"/>
                  </a:rPr>
                  <a:t> </a:t>
                </a:r>
                <a:r>
                  <a:rPr lang="en-US" spc="-5" dirty="0">
                    <a:solidFill>
                      <a:schemeClr val="tx1"/>
                    </a:solidFill>
                    <a:latin typeface="Times New Roman"/>
                    <a:cs typeface="Times New Roman"/>
                  </a:rPr>
                  <a:t>using the initial condition</a:t>
                </a:r>
                <a:r>
                  <a:rPr lang="en-US" spc="6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(1)</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 </a:t>
                </a:r>
              </a:p>
              <a:p>
                <a:pPr marL="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2=−1+</m:t>
                      </m:r>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or</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=3</m:t>
                      </m:r>
                    </m:oMath>
                  </m:oMathPara>
                </a14:m>
                <a:endParaRPr lang="en-US" dirty="0">
                  <a:solidFill>
                    <a:schemeClr val="tx1"/>
                  </a:solidFill>
                </a:endParaRPr>
              </a:p>
              <a:p>
                <a:pPr marL="0" indent="0">
                  <a:lnSpc>
                    <a:spcPct val="100000"/>
                  </a:lnSpc>
                  <a:buNone/>
                </a:pPr>
                <a:r>
                  <a:rPr lang="en-US" dirty="0">
                    <a:solidFill>
                      <a:schemeClr val="tx1"/>
                    </a:solidFill>
                  </a:rPr>
                  <a:t>Therefore, </a:t>
                </a:r>
                <a:r>
                  <a:rPr lang="en-US" spc="-5" dirty="0">
                    <a:solidFill>
                      <a:schemeClr val="tx1"/>
                    </a:solidFill>
                    <a:latin typeface="Times New Roman"/>
                    <a:cs typeface="Times New Roman"/>
                  </a:rPr>
                  <a:t>the solution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 the Initial </a:t>
                </a:r>
                <a:r>
                  <a:rPr lang="en-US" spc="-15" dirty="0">
                    <a:solidFill>
                      <a:schemeClr val="tx1"/>
                    </a:solidFill>
                    <a:latin typeface="Times New Roman"/>
                    <a:cs typeface="Times New Roman"/>
                  </a:rPr>
                  <a:t>V</a:t>
                </a:r>
                <a:r>
                  <a:rPr lang="en-US" spc="-5" dirty="0">
                    <a:solidFill>
                      <a:schemeClr val="tx1"/>
                    </a:solidFill>
                    <a:latin typeface="Times New Roman"/>
                    <a:cs typeface="Times New Roman"/>
                  </a:rPr>
                  <a:t>alue Problem</a:t>
                </a:r>
                <a:r>
                  <a:rPr lang="en-US"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3</m:t>
                        </m:r>
                      </m:sup>
                    </m:sSup>
                    <m:r>
                      <a:rPr lang="en-US" b="0" i="0" smtClean="0">
                        <a:latin typeface="Cambria Math" panose="02040503050406030204" pitchFamily="18" charset="0"/>
                      </a:rPr>
                      <m:t>.</m:t>
                    </m:r>
                  </m:oMath>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3842815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(8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163829" marR="303530" indent="0">
                  <a:lnSpc>
                    <a:spcPct val="149400"/>
                  </a:lnSpc>
                  <a:buNone/>
                </a:pPr>
                <a:r>
                  <a:rPr lang="en-US" spc="-10" dirty="0"/>
                  <a:t>Finally</a:t>
                </a:r>
                <a:r>
                  <a:rPr lang="en-US" spc="-5" dirty="0"/>
                  <a:t>,</a:t>
                </a:r>
                <a:r>
                  <a:rPr lang="en-US" dirty="0"/>
                  <a:t> </a:t>
                </a:r>
                <a:r>
                  <a:rPr lang="en-US" spc="-5" dirty="0"/>
                  <a:t>l</a:t>
                </a:r>
                <a:r>
                  <a:rPr lang="en-US" spc="-10" dirty="0"/>
                  <a:t>et’</a:t>
                </a:r>
                <a:r>
                  <a:rPr lang="en-US" spc="-5" dirty="0"/>
                  <a:t>s </a:t>
                </a:r>
                <a:r>
                  <a:rPr lang="en-US" spc="-10" dirty="0"/>
                  <a:t>chec</a:t>
                </a:r>
                <a:r>
                  <a:rPr lang="en-US" spc="-5" dirty="0"/>
                  <a:t>k</a:t>
                </a:r>
                <a:r>
                  <a:rPr lang="en-US" dirty="0"/>
                  <a:t> </a:t>
                </a:r>
                <a:r>
                  <a:rPr lang="en-US" spc="-10" dirty="0"/>
                  <a:t>tha</a:t>
                </a:r>
                <a:r>
                  <a:rPr lang="en-US" spc="-5" dirty="0"/>
                  <a:t>t</a:t>
                </a:r>
                <a:r>
                  <a:rPr lang="en-US" spc="60" dirty="0"/>
                  <a:t> </a:t>
                </a:r>
                <a:r>
                  <a:rPr lang="en-US" i="1" spc="-5" dirty="0"/>
                  <a:t>y</a:t>
                </a:r>
                <a:r>
                  <a:rPr lang="en-US" i="1" spc="75" dirty="0"/>
                  <a:t> </a:t>
                </a:r>
                <a:r>
                  <a:rPr lang="en-US" spc="-25" dirty="0"/>
                  <a:t>=</a:t>
                </a:r>
                <a:r>
                  <a:rPr lang="en-US" spc="-40" dirty="0"/>
                  <a:t> </a:t>
                </a:r>
                <a:r>
                  <a:rPr lang="en-US" spc="-160" dirty="0"/>
                  <a:t>− </a:t>
                </a:r>
                <a:r>
                  <a:rPr lang="en-US" i="1" spc="-5" dirty="0"/>
                  <a:t>x</a:t>
                </a:r>
                <a:r>
                  <a:rPr lang="en-US" i="1" spc="-165" dirty="0"/>
                  <a:t> </a:t>
                </a:r>
                <a:r>
                  <a:rPr lang="en-US" baseline="25925" dirty="0"/>
                  <a:t>2</a:t>
                </a:r>
                <a:r>
                  <a:rPr lang="en-US" spc="120" baseline="25925" dirty="0"/>
                  <a:t> </a:t>
                </a:r>
                <a:r>
                  <a:rPr lang="en-US" spc="-25" dirty="0"/>
                  <a:t>+</a:t>
                </a:r>
                <a:r>
                  <a:rPr lang="en-US" spc="-95" dirty="0"/>
                  <a:t> </a:t>
                </a:r>
                <a:r>
                  <a:rPr lang="en-US" spc="20" dirty="0"/>
                  <a:t>3</a:t>
                </a:r>
                <a:r>
                  <a:rPr lang="en-US" i="1" spc="-5" dirty="0"/>
                  <a:t>x</a:t>
                </a:r>
                <a:r>
                  <a:rPr lang="en-US" i="1" spc="-165" dirty="0"/>
                  <a:t> </a:t>
                </a:r>
                <a:r>
                  <a:rPr lang="en-US" baseline="25925" dirty="0"/>
                  <a:t>3 </a:t>
                </a:r>
                <a:r>
                  <a:rPr lang="en-US" spc="-5" dirty="0"/>
                  <a:t>satisfies our equation</a:t>
                </a:r>
                <a:r>
                  <a:rPr lang="en-US" spc="25" dirty="0"/>
                  <a:t> </a:t>
                </a:r>
                <a:r>
                  <a:rPr lang="en-US" i="1" spc="100" dirty="0"/>
                  <a:t>x</a:t>
                </a:r>
                <a14:m>
                  <m:oMath xmlns:m="http://schemas.openxmlformats.org/officeDocument/2006/math">
                    <m:r>
                      <a:rPr lang="en-US" b="0" i="1" spc="45" dirty="0" smtClean="0">
                        <a:latin typeface="Cambria Math" panose="02040503050406030204" pitchFamily="18" charset="0"/>
                      </a:rPr>
                      <m:t>𝑦</m:t>
                    </m:r>
                    <m:r>
                      <a:rPr lang="en-US" b="0" i="1" spc="45" dirty="0" smtClean="0">
                        <a:latin typeface="Cambria Math" panose="02040503050406030204" pitchFamily="18" charset="0"/>
                      </a:rPr>
                      <m:t>′</m:t>
                    </m:r>
                  </m:oMath>
                </a14:m>
                <a:r>
                  <a:rPr lang="en-US" spc="-185" dirty="0"/>
                  <a:t> −</a:t>
                </a:r>
                <a:r>
                  <a:rPr lang="en-US" spc="-95" dirty="0"/>
                  <a:t> </a:t>
                </a:r>
                <a:r>
                  <a:rPr lang="en-US" spc="50" dirty="0"/>
                  <a:t>3</a:t>
                </a:r>
                <a:r>
                  <a:rPr lang="en-US" i="1" spc="-5" dirty="0"/>
                  <a:t>y</a:t>
                </a:r>
                <a:r>
                  <a:rPr lang="en-US" i="1" spc="75" dirty="0"/>
                  <a:t> </a:t>
                </a:r>
                <a:r>
                  <a:rPr lang="en-US" spc="-25" dirty="0"/>
                  <a:t>=</a:t>
                </a:r>
                <a:r>
                  <a:rPr lang="en-US" spc="-15" dirty="0"/>
                  <a:t> </a:t>
                </a:r>
                <a:r>
                  <a:rPr lang="en-US" i="1" spc="-5" dirty="0"/>
                  <a:t>x</a:t>
                </a:r>
                <a:r>
                  <a:rPr lang="en-US" i="1" spc="-165" dirty="0"/>
                  <a:t> </a:t>
                </a:r>
                <a:r>
                  <a:rPr lang="en-US" spc="75" baseline="25925" dirty="0"/>
                  <a:t>2</a:t>
                </a:r>
                <a:r>
                  <a:rPr lang="en-US" spc="-5" dirty="0"/>
                  <a:t>:</a:t>
                </a:r>
                <a:endParaRPr lang="en-US" dirty="0"/>
              </a:p>
              <a:p>
                <a:pPr marL="163829" marR="303530" indent="0" algn="ctr">
                  <a:lnSpc>
                    <a:spcPct val="149400"/>
                  </a:lnSpc>
                  <a:buNone/>
                </a:pPr>
                <a14:m>
                  <m:oMath xmlns:m="http://schemas.openxmlformats.org/officeDocument/2006/math">
                    <m:r>
                      <a:rPr lang="en-US" b="0" i="1" spc="-185" smtClean="0">
                        <a:latin typeface="Cambria Math" panose="02040503050406030204" pitchFamily="18" charset="0"/>
                      </a:rPr>
                      <m:t>𝑥</m:t>
                    </m:r>
                    <m:sSup>
                      <m:sSupPr>
                        <m:ctrlPr>
                          <a:rPr lang="en-US" b="0" i="1" spc="-185" smtClean="0">
                            <a:latin typeface="Cambria Math" panose="02040503050406030204" pitchFamily="18" charset="0"/>
                          </a:rPr>
                        </m:ctrlPr>
                      </m:sSupPr>
                      <m:e>
                        <m:r>
                          <a:rPr lang="en-US" b="0" i="1" spc="-185" smtClean="0">
                            <a:latin typeface="Cambria Math" panose="02040503050406030204" pitchFamily="18" charset="0"/>
                          </a:rPr>
                          <m:t>𝑦</m:t>
                        </m:r>
                      </m:e>
                      <m:sup>
                        <m:r>
                          <a:rPr lang="en-US" b="0" i="1" spc="-185" smtClean="0">
                            <a:latin typeface="Cambria Math" panose="02040503050406030204" pitchFamily="18" charset="0"/>
                          </a:rPr>
                          <m:t>′</m:t>
                        </m:r>
                      </m:sup>
                    </m:sSup>
                  </m:oMath>
                </a14:m>
                <a:r>
                  <a:rPr lang="en-US" spc="-185" dirty="0"/>
                  <a:t>−</a:t>
                </a:r>
                <a:r>
                  <a:rPr lang="en-US" spc="-95" dirty="0"/>
                  <a:t> </a:t>
                </a:r>
                <a:r>
                  <a:rPr lang="en-US" spc="50" dirty="0"/>
                  <a:t>3</a:t>
                </a:r>
                <a:r>
                  <a:rPr lang="en-US" i="1" spc="-5" dirty="0"/>
                  <a:t>y</a:t>
                </a:r>
                <a:r>
                  <a:rPr lang="en-US" i="1" spc="75" dirty="0"/>
                  <a:t> </a:t>
                </a:r>
                <a:r>
                  <a:rPr lang="en-US" spc="-25" dirty="0"/>
                  <a:t>=</a:t>
                </a:r>
                <a:r>
                  <a:rPr lang="en-US" spc="-15" dirty="0"/>
                  <a:t> </a:t>
                </a:r>
                <a:r>
                  <a:rPr lang="en-US" i="1" spc="-5" dirty="0"/>
                  <a:t>x</a:t>
                </a:r>
                <a:r>
                  <a:rPr lang="en-US" i="1" spc="-165" dirty="0"/>
                  <a:t> </a:t>
                </a:r>
                <a:r>
                  <a:rPr lang="en-US" spc="-5" dirty="0"/>
                  <a:t>(</a:t>
                </a:r>
                <a:r>
                  <a:rPr lang="en-US" spc="-190" dirty="0"/>
                  <a:t>−</a:t>
                </a:r>
                <a:r>
                  <a:rPr lang="en-US" spc="20" dirty="0"/>
                  <a:t>2</a:t>
                </a:r>
                <a:r>
                  <a:rPr lang="en-US" i="1" spc="-5" dirty="0"/>
                  <a:t>x</a:t>
                </a:r>
                <a:r>
                  <a:rPr lang="en-US" i="1" spc="60" dirty="0"/>
                  <a:t> </a:t>
                </a:r>
                <a:r>
                  <a:rPr lang="en-US" spc="-25" dirty="0"/>
                  <a:t>+</a:t>
                </a:r>
                <a:r>
                  <a:rPr lang="en-US" spc="-95" dirty="0"/>
                  <a:t> </a:t>
                </a:r>
                <a:r>
                  <a:rPr lang="en-US" spc="20" dirty="0"/>
                  <a:t>9</a:t>
                </a:r>
                <a:r>
                  <a:rPr lang="en-US" i="1" spc="-5" dirty="0"/>
                  <a:t>x</a:t>
                </a:r>
                <a:r>
                  <a:rPr lang="en-US" i="1" spc="-165" dirty="0"/>
                  <a:t> </a:t>
                </a:r>
                <a:r>
                  <a:rPr lang="en-US" spc="75" baseline="29629" dirty="0"/>
                  <a:t>2</a:t>
                </a:r>
                <a:r>
                  <a:rPr lang="en-US" spc="-5" dirty="0"/>
                  <a:t>)</a:t>
                </a:r>
                <a:r>
                  <a:rPr lang="en-US" spc="-30" dirty="0"/>
                  <a:t> </a:t>
                </a:r>
                <a:r>
                  <a:rPr lang="en-US" spc="-185" dirty="0"/>
                  <a:t>−</a:t>
                </a:r>
                <a:r>
                  <a:rPr lang="en-US" spc="-95" dirty="0"/>
                  <a:t> </a:t>
                </a:r>
                <a:r>
                  <a:rPr lang="en-US" spc="-10" dirty="0"/>
                  <a:t>3</a:t>
                </a:r>
                <a:r>
                  <a:rPr lang="en-US" spc="-5" dirty="0"/>
                  <a:t>(</a:t>
                </a:r>
                <a:r>
                  <a:rPr lang="en-US" spc="-160" dirty="0"/>
                  <a:t>−</a:t>
                </a:r>
                <a:r>
                  <a:rPr lang="en-US" i="1" spc="-5" dirty="0"/>
                  <a:t>x</a:t>
                </a:r>
                <a:r>
                  <a:rPr lang="en-US" i="1" spc="-165" dirty="0"/>
                  <a:t> </a:t>
                </a:r>
                <a:r>
                  <a:rPr lang="en-US" baseline="29629" dirty="0"/>
                  <a:t>2</a:t>
                </a:r>
                <a:r>
                  <a:rPr lang="en-US" spc="120" baseline="29629" dirty="0"/>
                  <a:t> </a:t>
                </a:r>
                <a:r>
                  <a:rPr lang="en-US" spc="-25" dirty="0"/>
                  <a:t>+</a:t>
                </a:r>
                <a:r>
                  <a:rPr lang="en-US" spc="-95" dirty="0"/>
                  <a:t> </a:t>
                </a:r>
                <a:r>
                  <a:rPr lang="en-US" spc="20" dirty="0"/>
                  <a:t>3</a:t>
                </a:r>
                <a:r>
                  <a:rPr lang="en-US" i="1" spc="-5" dirty="0"/>
                  <a:t>x</a:t>
                </a:r>
                <a:r>
                  <a:rPr lang="en-US" i="1" spc="-165" dirty="0"/>
                  <a:t> </a:t>
                </a:r>
                <a:r>
                  <a:rPr lang="en-US" spc="75" baseline="29629" dirty="0"/>
                  <a:t>3</a:t>
                </a:r>
                <a:r>
                  <a:rPr lang="en-US" spc="-5" dirty="0"/>
                  <a:t>) </a:t>
                </a:r>
              </a:p>
              <a:p>
                <a:pPr marL="163829" marR="303530" indent="0" algn="ctr">
                  <a:lnSpc>
                    <a:spcPct val="149400"/>
                  </a:lnSpc>
                  <a:buNone/>
                </a:pPr>
                <a:r>
                  <a:rPr lang="en-US" spc="-5" dirty="0"/>
                  <a:t>=</a:t>
                </a:r>
                <a:r>
                  <a:rPr lang="en-US" spc="-40" dirty="0"/>
                  <a:t> </a:t>
                </a:r>
                <a:r>
                  <a:rPr lang="en-US" spc="-5" dirty="0"/>
                  <a:t>(</a:t>
                </a:r>
                <a:r>
                  <a:rPr lang="en-US" spc="-190" dirty="0"/>
                  <a:t>−</a:t>
                </a:r>
                <a:r>
                  <a:rPr lang="en-US" spc="20" dirty="0"/>
                  <a:t>2</a:t>
                </a:r>
                <a:r>
                  <a:rPr lang="en-US" i="1" spc="-5" dirty="0"/>
                  <a:t>x</a:t>
                </a:r>
                <a:r>
                  <a:rPr lang="en-US" i="1" spc="-165" dirty="0"/>
                  <a:t> </a:t>
                </a:r>
                <a:r>
                  <a:rPr lang="en-US" baseline="29629" dirty="0"/>
                  <a:t>2</a:t>
                </a:r>
                <a:r>
                  <a:rPr lang="en-US" spc="120" baseline="29629" dirty="0"/>
                  <a:t> </a:t>
                </a:r>
                <a:r>
                  <a:rPr lang="en-US" spc="-25" dirty="0"/>
                  <a:t>+</a:t>
                </a:r>
                <a:r>
                  <a:rPr lang="en-US" spc="-95" dirty="0"/>
                  <a:t> </a:t>
                </a:r>
                <a:r>
                  <a:rPr lang="en-US" spc="20" dirty="0"/>
                  <a:t>9</a:t>
                </a:r>
                <a:r>
                  <a:rPr lang="en-US" i="1" spc="-5" dirty="0"/>
                  <a:t>x</a:t>
                </a:r>
                <a:r>
                  <a:rPr lang="en-US" i="1" spc="-165" dirty="0"/>
                  <a:t> </a:t>
                </a:r>
                <a:r>
                  <a:rPr lang="en-US" spc="75" baseline="29629" dirty="0"/>
                  <a:t>3</a:t>
                </a:r>
                <a:r>
                  <a:rPr lang="en-US" spc="-5" dirty="0"/>
                  <a:t>)</a:t>
                </a:r>
                <a:r>
                  <a:rPr lang="en-US" spc="-30" dirty="0"/>
                  <a:t> </a:t>
                </a:r>
                <a:r>
                  <a:rPr lang="en-US" spc="-25" dirty="0"/>
                  <a:t>+</a:t>
                </a:r>
                <a:r>
                  <a:rPr lang="en-US" spc="-95" dirty="0"/>
                  <a:t> </a:t>
                </a:r>
                <a:r>
                  <a:rPr lang="en-US" spc="-5" dirty="0"/>
                  <a:t>(</a:t>
                </a:r>
                <a:r>
                  <a:rPr lang="en-US" spc="20" dirty="0"/>
                  <a:t>3</a:t>
                </a:r>
                <a:r>
                  <a:rPr lang="en-US" i="1" spc="-5" dirty="0"/>
                  <a:t>x</a:t>
                </a:r>
                <a:r>
                  <a:rPr lang="en-US" i="1" spc="-165" dirty="0"/>
                  <a:t> </a:t>
                </a:r>
                <a:r>
                  <a:rPr lang="en-US" baseline="29629" dirty="0"/>
                  <a:t>2</a:t>
                </a:r>
                <a:r>
                  <a:rPr lang="en-US" spc="120" baseline="29629" dirty="0"/>
                  <a:t> </a:t>
                </a:r>
                <a:r>
                  <a:rPr lang="en-US" spc="-185" dirty="0"/>
                  <a:t>−</a:t>
                </a:r>
                <a:r>
                  <a:rPr lang="en-US" spc="-95" dirty="0"/>
                  <a:t> </a:t>
                </a:r>
                <a:r>
                  <a:rPr lang="en-US" spc="20" dirty="0"/>
                  <a:t>9</a:t>
                </a:r>
                <a:r>
                  <a:rPr lang="en-US" i="1" spc="-5" dirty="0"/>
                  <a:t>x</a:t>
                </a:r>
                <a:r>
                  <a:rPr lang="en-US" i="1" spc="-165" dirty="0"/>
                  <a:t> </a:t>
                </a:r>
                <a:r>
                  <a:rPr lang="en-US" spc="75" baseline="29629" dirty="0"/>
                  <a:t>3</a:t>
                </a:r>
                <a:r>
                  <a:rPr lang="en-US" spc="-5" dirty="0"/>
                  <a:t>)</a:t>
                </a:r>
                <a:r>
                  <a:rPr lang="en-US" spc="25" dirty="0"/>
                  <a:t> </a:t>
                </a:r>
                <a:r>
                  <a:rPr lang="en-US" spc="-25" dirty="0"/>
                  <a:t>=</a:t>
                </a:r>
                <a:r>
                  <a:rPr lang="en-US" spc="-15" dirty="0"/>
                  <a:t> </a:t>
                </a:r>
                <a:r>
                  <a:rPr lang="en-US" i="1" spc="-5" dirty="0"/>
                  <a:t>x</a:t>
                </a:r>
                <a:r>
                  <a:rPr lang="en-US" i="1" spc="-165" dirty="0"/>
                  <a:t> </a:t>
                </a:r>
                <a:r>
                  <a:rPr lang="en-US" baseline="29629" dirty="0"/>
                  <a:t>2</a:t>
                </a: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401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(9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1"/>
                <a:ext cx="10805616" cy="4396154"/>
              </a:xfrm>
            </p:spPr>
            <p:txBody>
              <a:bodyPr>
                <a:noAutofit/>
              </a:bodyPr>
              <a:lstStyle/>
              <a:p>
                <a:pPr marL="0" indent="0">
                  <a:lnSpc>
                    <a:spcPct val="100000"/>
                  </a:lnSpc>
                  <a:spcBef>
                    <a:spcPts val="1330"/>
                  </a:spcBef>
                  <a:buNone/>
                </a:pPr>
                <a:r>
                  <a:rPr lang="en-US" b="1" u="sng" spc="-170" dirty="0">
                    <a:solidFill>
                      <a:schemeClr val="tx1"/>
                    </a:solidFill>
                  </a:rPr>
                  <a:t>E</a:t>
                </a:r>
                <a:r>
                  <a:rPr lang="en-US" b="1" u="sng" spc="-30" dirty="0">
                    <a:solidFill>
                      <a:schemeClr val="tx1"/>
                    </a:solidFill>
                  </a:rPr>
                  <a:t>X</a:t>
                </a:r>
                <a:r>
                  <a:rPr lang="en-US" b="1" u="sng" spc="-20" dirty="0">
                    <a:solidFill>
                      <a:schemeClr val="tx1"/>
                    </a:solidFill>
                  </a:rPr>
                  <a:t>AMPL</a:t>
                </a:r>
                <a:r>
                  <a:rPr lang="en-US" b="1" u="sng" spc="-120" dirty="0">
                    <a:solidFill>
                      <a:schemeClr val="tx1"/>
                    </a:solidFill>
                  </a:rPr>
                  <a:t>E</a:t>
                </a:r>
                <a:r>
                  <a:rPr lang="en-US" b="1" spc="-120" dirty="0">
                    <a:solidFill>
                      <a:schemeClr val="tx1"/>
                    </a:solidFill>
                  </a:rPr>
                  <a:t>:</a:t>
                </a:r>
                <a:r>
                  <a:rPr lang="en-US" b="1" dirty="0">
                    <a:solidFill>
                      <a:schemeClr val="tx1"/>
                    </a:solidFill>
                  </a:rPr>
                  <a:t> </a:t>
                </a:r>
                <a:r>
                  <a:rPr lang="en-US" spc="-10" dirty="0">
                    <a:solidFill>
                      <a:schemeClr val="tx1"/>
                    </a:solidFill>
                  </a:rPr>
                  <a:t>Solv</a:t>
                </a:r>
                <a:r>
                  <a:rPr lang="en-US" spc="-5" dirty="0">
                    <a:solidFill>
                      <a:schemeClr val="tx1"/>
                    </a:solidFill>
                  </a:rPr>
                  <a:t>e</a:t>
                </a:r>
                <a:r>
                  <a:rPr lang="en-US" dirty="0">
                    <a:solidFill>
                      <a:schemeClr val="tx1"/>
                    </a:solidFill>
                  </a:rPr>
                  <a:t> </a:t>
                </a:r>
                <a:r>
                  <a:rPr lang="en-US" spc="-10" dirty="0">
                    <a:solidFill>
                      <a:schemeClr val="tx1"/>
                    </a:solidFill>
                  </a:rPr>
                  <a:t>th</a:t>
                </a:r>
                <a:r>
                  <a:rPr lang="en-US" spc="-5" dirty="0">
                    <a:solidFill>
                      <a:schemeClr val="tx1"/>
                    </a:solidFill>
                  </a:rPr>
                  <a:t>e I</a:t>
                </a:r>
                <a:r>
                  <a:rPr lang="en-US" spc="-10" dirty="0">
                    <a:solidFill>
                      <a:schemeClr val="tx1"/>
                    </a:solidFill>
                  </a:rPr>
                  <a:t>nitia</a:t>
                </a:r>
                <a:r>
                  <a:rPr lang="en-US" spc="-5" dirty="0">
                    <a:solidFill>
                      <a:schemeClr val="tx1"/>
                    </a:solidFill>
                  </a:rPr>
                  <a:t>l </a:t>
                </a:r>
                <a:r>
                  <a:rPr lang="en-US" spc="-10" dirty="0">
                    <a:solidFill>
                      <a:schemeClr val="tx1"/>
                    </a:solidFill>
                  </a:rPr>
                  <a:t>Valu</a:t>
                </a:r>
                <a:r>
                  <a:rPr lang="en-US" spc="-5" dirty="0">
                    <a:solidFill>
                      <a:schemeClr val="tx1"/>
                    </a:solidFill>
                  </a:rPr>
                  <a:t>e</a:t>
                </a:r>
                <a:r>
                  <a:rPr lang="en-US" dirty="0">
                    <a:solidFill>
                      <a:schemeClr val="tx1"/>
                    </a:solidFill>
                  </a:rPr>
                  <a:t> </a:t>
                </a:r>
                <a:r>
                  <a:rPr lang="en-US" spc="-10" dirty="0">
                    <a:solidFill>
                      <a:schemeClr val="tx1"/>
                    </a:solidFill>
                  </a:rPr>
                  <a:t>Problem</a:t>
                </a:r>
                <a:r>
                  <a:rPr lang="en-US" spc="-5" dirty="0">
                    <a:solidFill>
                      <a:schemeClr val="tx1"/>
                    </a:solidFill>
                  </a:rPr>
                  <a:t>:</a:t>
                </a:r>
                <a:r>
                  <a:rPr lang="en-US" spc="65" dirty="0">
                    <a:solidFill>
                      <a:schemeClr val="tx1"/>
                    </a:solidFill>
                  </a:rPr>
                  <a:t> </a:t>
                </a:r>
                <a14:m>
                  <m:oMath xmlns:m="http://schemas.openxmlformats.org/officeDocument/2006/math">
                    <m:r>
                      <a:rPr lang="en-US" b="0" i="1" spc="45" dirty="0" smtClean="0">
                        <a:solidFill>
                          <a:schemeClr val="tx1"/>
                        </a:solidFill>
                        <a:latin typeface="Cambria Math" panose="02040503050406030204" pitchFamily="18" charset="0"/>
                        <a:cs typeface="Times New Roman"/>
                      </a:rPr>
                      <m:t>𝑦</m:t>
                    </m:r>
                    <m:r>
                      <a:rPr lang="en-US" b="0" i="1" spc="45" dirty="0" smtClean="0">
                        <a:solidFill>
                          <a:schemeClr val="tx1"/>
                        </a:solidFill>
                        <a:latin typeface="Cambria Math" panose="02040503050406030204" pitchFamily="18" charset="0"/>
                        <a:cs typeface="Times New Roman"/>
                      </a:rPr>
                      <m:t>′</m:t>
                    </m:r>
                  </m:oMath>
                </a14:m>
                <a:r>
                  <a:rPr lang="en-US" spc="44" baseline="25925" dirty="0">
                    <a:solidFill>
                      <a:schemeClr val="tx1"/>
                    </a:solidFill>
                  </a:rPr>
                  <a:t> </a:t>
                </a:r>
                <a:r>
                  <a:rPr lang="en-US" spc="-25" dirty="0">
                    <a:solidFill>
                      <a:schemeClr val="tx1"/>
                    </a:solidFill>
                  </a:rPr>
                  <a:t>+</a:t>
                </a:r>
                <a:r>
                  <a:rPr lang="en-US" spc="-95" dirty="0">
                    <a:solidFill>
                      <a:schemeClr val="tx1"/>
                    </a:solidFill>
                  </a:rPr>
                  <a:t> </a:t>
                </a:r>
                <a:r>
                  <a:rPr lang="en-US" spc="-5" dirty="0">
                    <a:solidFill>
                      <a:schemeClr val="tx1"/>
                    </a:solidFill>
                  </a:rPr>
                  <a:t>(1</a:t>
                </a:r>
                <a:r>
                  <a:rPr lang="en-US" spc="-30" dirty="0">
                    <a:solidFill>
                      <a:schemeClr val="tx1"/>
                    </a:solidFill>
                  </a:rPr>
                  <a:t> </a:t>
                </a:r>
                <a:r>
                  <a:rPr lang="en-US" spc="-185" dirty="0">
                    <a:solidFill>
                      <a:schemeClr val="tx1"/>
                    </a:solidFill>
                  </a:rPr>
                  <a:t>−</a:t>
                </a:r>
                <a:r>
                  <a:rPr lang="en-US" spc="-70" dirty="0">
                    <a:solidFill>
                      <a:schemeClr val="tx1"/>
                    </a:solidFill>
                  </a:rPr>
                  <a:t> </a:t>
                </a:r>
                <a:r>
                  <a:rPr lang="en-US" i="1" spc="-5" dirty="0">
                    <a:solidFill>
                      <a:schemeClr val="tx1"/>
                    </a:solidFill>
                  </a:rPr>
                  <a:t>x</a:t>
                </a:r>
                <a:r>
                  <a:rPr lang="en-US" i="1" spc="-165" dirty="0">
                    <a:solidFill>
                      <a:schemeClr val="tx1"/>
                    </a:solidFill>
                  </a:rPr>
                  <a:t> </a:t>
                </a:r>
                <a:r>
                  <a:rPr lang="en-US" spc="-209" baseline="25925" dirty="0">
                    <a:solidFill>
                      <a:schemeClr val="tx1"/>
                    </a:solidFill>
                  </a:rPr>
                  <a:t>−</a:t>
                </a:r>
                <a:r>
                  <a:rPr lang="en-US" spc="75" baseline="25925" dirty="0">
                    <a:solidFill>
                      <a:schemeClr val="tx1"/>
                    </a:solidFill>
                  </a:rPr>
                  <a:t>1</a:t>
                </a:r>
                <a:r>
                  <a:rPr lang="en-US" spc="50" dirty="0">
                    <a:solidFill>
                      <a:schemeClr val="tx1"/>
                    </a:solidFill>
                  </a:rPr>
                  <a:t>)</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spc="75" baseline="25925" dirty="0">
                    <a:solidFill>
                      <a:schemeClr val="tx1"/>
                    </a:solidFill>
                  </a:rPr>
                  <a:t>2</a:t>
                </a:r>
                <a:r>
                  <a:rPr lang="en-US" spc="-5" dirty="0">
                    <a:solidFill>
                      <a:schemeClr val="tx1"/>
                    </a:solidFill>
                  </a:rPr>
                  <a:t>,</a:t>
                </a:r>
                <a:r>
                  <a:rPr lang="en-US" spc="60" dirty="0">
                    <a:solidFill>
                      <a:schemeClr val="tx1"/>
                    </a:solidFill>
                  </a:rPr>
                  <a:t> </a:t>
                </a:r>
                <a:r>
                  <a:rPr lang="en-US" i="1" spc="45" dirty="0">
                    <a:solidFill>
                      <a:schemeClr val="tx1"/>
                    </a:solidFill>
                  </a:rPr>
                  <a:t>y</a:t>
                </a:r>
                <a:r>
                  <a:rPr lang="en-US" spc="-5" dirty="0">
                    <a:solidFill>
                      <a:schemeClr val="tx1"/>
                    </a:solidFill>
                  </a:rPr>
                  <a:t>(1)</a:t>
                </a:r>
                <a:r>
                  <a:rPr lang="en-US" spc="25" dirty="0">
                    <a:solidFill>
                      <a:schemeClr val="tx1"/>
                    </a:solidFill>
                  </a:rPr>
                  <a:t> </a:t>
                </a:r>
                <a:r>
                  <a:rPr lang="en-US" spc="-25" dirty="0">
                    <a:solidFill>
                      <a:schemeClr val="tx1"/>
                    </a:solidFill>
                  </a:rPr>
                  <a:t>=</a:t>
                </a:r>
                <a:r>
                  <a:rPr lang="en-US" spc="-40" dirty="0">
                    <a:solidFill>
                      <a:schemeClr val="tx1"/>
                    </a:solidFill>
                  </a:rPr>
                  <a:t> </a:t>
                </a:r>
                <a:r>
                  <a:rPr lang="en-US" spc="-10" dirty="0">
                    <a:solidFill>
                      <a:schemeClr val="tx1"/>
                    </a:solidFill>
                  </a:rPr>
                  <a:t>2</a:t>
                </a:r>
                <a:r>
                  <a:rPr lang="en-US" spc="-5" dirty="0">
                    <a:solidFill>
                      <a:schemeClr val="tx1"/>
                    </a:solidFill>
                  </a:rPr>
                  <a:t>.</a:t>
                </a:r>
                <a:endParaRPr lang="en-US" dirty="0">
                  <a:solidFill>
                    <a:schemeClr val="tx1"/>
                  </a:solidFill>
                </a:endParaRPr>
              </a:p>
              <a:p>
                <a:pPr marL="0" marR="5080" indent="0">
                  <a:lnSpc>
                    <a:spcPct val="100000"/>
                  </a:lnSpc>
                  <a:spcBef>
                    <a:spcPts val="590"/>
                  </a:spcBef>
                  <a:buNone/>
                </a:pPr>
                <a:r>
                  <a:rPr lang="en-US" b="1" spc="-5" dirty="0">
                    <a:solidFill>
                      <a:schemeClr val="tx1"/>
                    </a:solidFill>
                  </a:rPr>
                  <a:t>Solution </a:t>
                </a:r>
                <a:r>
                  <a:rPr lang="en-US" spc="-10" dirty="0">
                    <a:solidFill>
                      <a:schemeClr val="tx1"/>
                    </a:solidFill>
                  </a:rPr>
                  <a:t>Thi</a:t>
                </a:r>
                <a:r>
                  <a:rPr lang="en-US" spc="-5" dirty="0">
                    <a:solidFill>
                      <a:schemeClr val="tx1"/>
                    </a:solidFill>
                  </a:rPr>
                  <a:t>s</a:t>
                </a:r>
                <a:r>
                  <a:rPr lang="en-US" spc="120" dirty="0">
                    <a:solidFill>
                      <a:schemeClr val="tx1"/>
                    </a:solidFill>
                  </a:rPr>
                  <a:t> </a:t>
                </a:r>
                <a:r>
                  <a:rPr lang="en-US" spc="-10" dirty="0">
                    <a:solidFill>
                      <a:schemeClr val="tx1"/>
                    </a:solidFill>
                  </a:rPr>
                  <a:t>equatio</a:t>
                </a:r>
                <a:r>
                  <a:rPr lang="en-US" spc="-5" dirty="0">
                    <a:solidFill>
                      <a:schemeClr val="tx1"/>
                    </a:solidFill>
                  </a:rPr>
                  <a:t>n</a:t>
                </a:r>
                <a:r>
                  <a:rPr lang="en-US" spc="120" dirty="0">
                    <a:solidFill>
                      <a:schemeClr val="tx1"/>
                    </a:solidFill>
                  </a:rPr>
                  <a:t> </a:t>
                </a:r>
                <a:r>
                  <a:rPr lang="en-US" spc="-10" dirty="0">
                    <a:solidFill>
                      <a:schemeClr val="tx1"/>
                    </a:solidFill>
                  </a:rPr>
                  <a:t>ha</a:t>
                </a:r>
                <a:r>
                  <a:rPr lang="en-US" spc="-5" dirty="0">
                    <a:solidFill>
                      <a:schemeClr val="tx1"/>
                    </a:solidFill>
                  </a:rPr>
                  <a:t>s</a:t>
                </a:r>
                <a:r>
                  <a:rPr lang="en-US" spc="120" dirty="0">
                    <a:solidFill>
                      <a:schemeClr val="tx1"/>
                    </a:solidFill>
                  </a:rPr>
                  <a:t> </a:t>
                </a:r>
                <a:r>
                  <a:rPr lang="en-US" spc="-10" dirty="0">
                    <a:solidFill>
                      <a:schemeClr val="tx1"/>
                    </a:solidFill>
                  </a:rPr>
                  <a:t>th</a:t>
                </a:r>
                <a:r>
                  <a:rPr lang="en-US" spc="-5" dirty="0">
                    <a:solidFill>
                      <a:schemeClr val="tx1"/>
                    </a:solidFill>
                  </a:rPr>
                  <a:t>e</a:t>
                </a:r>
                <a:r>
                  <a:rPr lang="en-US" spc="120" dirty="0">
                    <a:solidFill>
                      <a:schemeClr val="tx1"/>
                    </a:solidFill>
                  </a:rPr>
                  <a:t> </a:t>
                </a:r>
                <a:r>
                  <a:rPr lang="en-US" spc="-5" dirty="0">
                    <a:solidFill>
                      <a:schemeClr val="tx1"/>
                    </a:solidFill>
                  </a:rPr>
                  <a:t>f</a:t>
                </a:r>
                <a:r>
                  <a:rPr lang="en-US" spc="-10" dirty="0">
                    <a:solidFill>
                      <a:schemeClr val="tx1"/>
                    </a:solidFill>
                  </a:rPr>
                  <a:t>orm</a:t>
                </a:r>
                <a:r>
                  <a:rPr lang="en-US" dirty="0">
                    <a:solidFill>
                      <a:schemeClr val="tx1"/>
                    </a:solidFill>
                  </a:rPr>
                  <a:t> </a:t>
                </a:r>
                <a14:m>
                  <m:oMath xmlns:m="http://schemas.openxmlformats.org/officeDocument/2006/math">
                    <m:r>
                      <a:rPr lang="en-US" b="0" i="1" spc="45" dirty="0" smtClean="0">
                        <a:solidFill>
                          <a:schemeClr val="tx1"/>
                        </a:solidFill>
                        <a:latin typeface="Cambria Math" panose="02040503050406030204" pitchFamily="18" charset="0"/>
                        <a:cs typeface="Times New Roman"/>
                      </a:rPr>
                      <m:t>𝑦</m:t>
                    </m:r>
                    <m:r>
                      <a:rPr lang="en-US" b="0" i="1" spc="45" dirty="0" smtClean="0">
                        <a:solidFill>
                          <a:schemeClr val="tx1"/>
                        </a:solidFill>
                        <a:latin typeface="Cambria Math" panose="02040503050406030204" pitchFamily="18" charset="0"/>
                        <a:cs typeface="Times New Roman"/>
                      </a:rPr>
                      <m:t>′</m:t>
                    </m:r>
                  </m:oMath>
                </a14:m>
                <a:r>
                  <a:rPr lang="en-US" spc="44" baseline="25925" dirty="0">
                    <a:solidFill>
                      <a:schemeClr val="tx1"/>
                    </a:solidFill>
                  </a:rPr>
                  <a:t> </a:t>
                </a:r>
                <a:r>
                  <a:rPr lang="en-US" spc="-25" dirty="0">
                    <a:solidFill>
                      <a:schemeClr val="tx1"/>
                    </a:solidFill>
                  </a:rPr>
                  <a:t>+</a:t>
                </a:r>
                <a:r>
                  <a:rPr lang="en-US" spc="-10" dirty="0">
                    <a:solidFill>
                      <a:schemeClr val="tx1"/>
                    </a:solidFill>
                  </a:rPr>
                  <a:t> </a:t>
                </a:r>
                <a:r>
                  <a:rPr lang="en-US" i="1" spc="70" dirty="0">
                    <a:solidFill>
                      <a:schemeClr val="tx1"/>
                    </a:solidFill>
                  </a:rPr>
                  <a:t>P</a:t>
                </a:r>
                <a:r>
                  <a:rPr lang="en-US" spc="20" dirty="0">
                    <a:solidFill>
                      <a:schemeClr val="tx1"/>
                    </a:solidFill>
                  </a:rPr>
                  <a:t>(</a:t>
                </a:r>
                <a:r>
                  <a:rPr lang="en-US" i="1" spc="-5" dirty="0">
                    <a:solidFill>
                      <a:schemeClr val="tx1"/>
                    </a:solidFill>
                  </a:rPr>
                  <a:t>x</a:t>
                </a:r>
                <a:r>
                  <a:rPr lang="en-US" spc="50" dirty="0">
                    <a:solidFill>
                      <a:schemeClr val="tx1"/>
                    </a:solidFill>
                  </a:rPr>
                  <a:t>)</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30" dirty="0">
                    <a:solidFill>
                      <a:schemeClr val="tx1"/>
                    </a:solidFill>
                  </a:rPr>
                  <a:t> </a:t>
                </a:r>
                <a:r>
                  <a:rPr lang="en-US" i="1" spc="40" dirty="0">
                    <a:solidFill>
                      <a:schemeClr val="tx1"/>
                    </a:solidFill>
                  </a:rPr>
                  <a:t>Q</a:t>
                </a:r>
                <a:r>
                  <a:rPr lang="en-US" spc="20" dirty="0">
                    <a:solidFill>
                      <a:schemeClr val="tx1"/>
                    </a:solidFill>
                  </a:rPr>
                  <a:t>(</a:t>
                </a:r>
                <a:r>
                  <a:rPr lang="en-US" i="1" spc="-5" dirty="0">
                    <a:solidFill>
                      <a:schemeClr val="tx1"/>
                    </a:solidFill>
                  </a:rPr>
                  <a:t>x</a:t>
                </a:r>
                <a:r>
                  <a:rPr lang="en-US" spc="-5" dirty="0">
                    <a:solidFill>
                      <a:schemeClr val="tx1"/>
                    </a:solidFill>
                  </a:rPr>
                  <a:t>)</a:t>
                </a:r>
                <a:r>
                  <a:rPr lang="en-US" spc="120" dirty="0">
                    <a:solidFill>
                      <a:schemeClr val="tx1"/>
                    </a:solidFill>
                  </a:rPr>
                  <a:t> </a:t>
                </a:r>
                <a:r>
                  <a:rPr lang="en-US" spc="-5" dirty="0">
                    <a:solidFill>
                      <a:schemeClr val="tx1"/>
                    </a:solidFill>
                  </a:rPr>
                  <a:t>with</a:t>
                </a:r>
                <a:r>
                  <a:rPr lang="en-US" dirty="0">
                    <a:solidFill>
                      <a:schemeClr val="tx1"/>
                    </a:solidFill>
                  </a:rPr>
                  <a:t> </a:t>
                </a:r>
                <a:r>
                  <a:rPr lang="en-US" i="1" spc="70" dirty="0">
                    <a:solidFill>
                      <a:schemeClr val="tx1"/>
                    </a:solidFill>
                  </a:rPr>
                  <a:t>P</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(1</a:t>
                </a:r>
                <a:r>
                  <a:rPr lang="en-US" spc="-30" dirty="0">
                    <a:solidFill>
                      <a:schemeClr val="tx1"/>
                    </a:solidFill>
                  </a:rPr>
                  <a:t> </a:t>
                </a:r>
                <a:r>
                  <a:rPr lang="en-US" spc="-185" dirty="0">
                    <a:solidFill>
                      <a:schemeClr val="tx1"/>
                    </a:solidFill>
                  </a:rPr>
                  <a:t>−</a:t>
                </a:r>
                <a:r>
                  <a:rPr lang="en-US" spc="-70" dirty="0">
                    <a:solidFill>
                      <a:schemeClr val="tx1"/>
                    </a:solidFill>
                  </a:rPr>
                  <a:t> </a:t>
                </a:r>
                <a:r>
                  <a:rPr lang="en-US" i="1" spc="-5" dirty="0">
                    <a:solidFill>
                      <a:schemeClr val="tx1"/>
                    </a:solidFill>
                  </a:rPr>
                  <a:t>x</a:t>
                </a:r>
                <a:r>
                  <a:rPr lang="en-US" i="1" spc="-165" dirty="0">
                    <a:solidFill>
                      <a:schemeClr val="tx1"/>
                    </a:solidFill>
                  </a:rPr>
                  <a:t> </a:t>
                </a:r>
                <a:r>
                  <a:rPr lang="en-US" spc="-209" baseline="25925" dirty="0">
                    <a:solidFill>
                      <a:schemeClr val="tx1"/>
                    </a:solidFill>
                  </a:rPr>
                  <a:t>−</a:t>
                </a:r>
                <a:r>
                  <a:rPr lang="en-US" spc="75" baseline="25925" dirty="0">
                    <a:solidFill>
                      <a:schemeClr val="tx1"/>
                    </a:solidFill>
                  </a:rPr>
                  <a:t>1</a:t>
                </a:r>
                <a:r>
                  <a:rPr lang="en-US" spc="-5" dirty="0">
                    <a:solidFill>
                      <a:schemeClr val="tx1"/>
                    </a:solidFill>
                  </a:rPr>
                  <a:t>).</a:t>
                </a:r>
                <a:r>
                  <a:rPr lang="en-US" spc="120" dirty="0">
                    <a:solidFill>
                      <a:schemeClr val="tx1"/>
                    </a:solidFill>
                  </a:rPr>
                  <a:t> </a:t>
                </a:r>
                <a:r>
                  <a:rPr lang="en-US" spc="-15" dirty="0">
                    <a:solidFill>
                      <a:schemeClr val="tx1"/>
                    </a:solidFill>
                  </a:rPr>
                  <a:t>B</a:t>
                </a:r>
                <a:r>
                  <a:rPr lang="en-US" spc="-5" dirty="0">
                    <a:solidFill>
                      <a:schemeClr val="tx1"/>
                    </a:solidFill>
                  </a:rPr>
                  <a:t>y Eq. (5), </a:t>
                </a:r>
                <a:r>
                  <a:rPr lang="en-US" spc="-10" dirty="0">
                    <a:solidFill>
                      <a:schemeClr val="tx1"/>
                    </a:solidFill>
                  </a:rPr>
                  <a:t>a</a:t>
                </a:r>
                <a:r>
                  <a:rPr lang="en-US" spc="-5" dirty="0">
                    <a:solidFill>
                      <a:schemeClr val="tx1"/>
                    </a:solidFill>
                  </a:rPr>
                  <a:t>n integrating factor is</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nary>
                            <m:naryPr>
                              <m:limLoc m:val="undOvr"/>
                              <m:subHide m:val="on"/>
                              <m:supHide m:val="on"/>
                              <m:ctrlPr>
                                <a:rPr lang="en-US" b="0" i="1" smtClean="0">
                                  <a:solidFill>
                                    <a:schemeClr val="tx1"/>
                                  </a:solidFill>
                                  <a:latin typeface="Cambria Math" panose="02040503050406030204" pitchFamily="18" charset="0"/>
                                  <a:ea typeface="Cambria Math" panose="02040503050406030204" pitchFamily="18" charset="0"/>
                                </a:rPr>
                              </m:ctrlPr>
                            </m:naryPr>
                            <m:sub/>
                            <m:sup/>
                            <m:e>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1−</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𝑥</m:t>
                                      </m:r>
                                    </m:e>
                                    <m:sup>
                                      <m:r>
                                        <a:rPr lang="en-US" b="0" i="1" smtClean="0">
                                          <a:solidFill>
                                            <a:schemeClr val="tx1"/>
                                          </a:solidFill>
                                          <a:latin typeface="Cambria Math" panose="02040503050406030204" pitchFamily="18" charset="0"/>
                                          <a:ea typeface="Cambria Math" panose="02040503050406030204" pitchFamily="18" charset="0"/>
                                        </a:rPr>
                                        <m:t>−1</m:t>
                                      </m:r>
                                    </m:sup>
                                  </m:sSup>
                                </m:e>
                              </m:d>
                              <m:r>
                                <a:rPr lang="en-US" b="0" i="1" smtClean="0">
                                  <a:solidFill>
                                    <a:schemeClr val="tx1"/>
                                  </a:solidFill>
                                  <a:latin typeface="Cambria Math" panose="02040503050406030204" pitchFamily="18" charset="0"/>
                                  <a:ea typeface="Cambria Math" panose="02040503050406030204" pitchFamily="18" charset="0"/>
                                </a:rPr>
                                <m:t>𝑑𝑥</m:t>
                              </m:r>
                            </m:e>
                          </m:nary>
                        </m:sup>
                      </m:sSup>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ln</m:t>
                              </m:r>
                            </m:fName>
                            <m:e>
                              <m:r>
                                <a:rPr lang="en-US" b="0" i="1" smtClean="0">
                                  <a:solidFill>
                                    <a:schemeClr val="tx1"/>
                                  </a:solidFill>
                                  <a:latin typeface="Cambria Math" panose="02040503050406030204" pitchFamily="18" charset="0"/>
                                  <a:ea typeface="Cambria Math" panose="02040503050406030204" pitchFamily="18" charset="0"/>
                                </a:rPr>
                                <m:t>𝑥</m:t>
                              </m:r>
                            </m:e>
                          </m:func>
                        </m:sup>
                      </m:sSup>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𝑥</m:t>
                          </m:r>
                        </m:sup>
                      </m:sSup>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𝑥</m:t>
                          </m:r>
                        </m:e>
                        <m:sup>
                          <m:r>
                            <a:rPr lang="en-US" b="0" i="1" smtClean="0">
                              <a:solidFill>
                                <a:schemeClr val="tx1"/>
                              </a:solidFill>
                              <a:latin typeface="Cambria Math" panose="02040503050406030204" pitchFamily="18" charset="0"/>
                              <a:ea typeface="Cambria Math" panose="02040503050406030204" pitchFamily="18" charset="0"/>
                            </a:rPr>
                            <m:t>−1</m:t>
                          </m:r>
                        </m:sup>
                      </m:sSup>
                    </m:oMath>
                  </m:oMathPara>
                </a14:m>
                <a:endParaRPr lang="en-US" dirty="0">
                  <a:solidFill>
                    <a:schemeClr val="tx1"/>
                  </a:solidFill>
                </a:endParaRPr>
              </a:p>
              <a:p>
                <a:pPr marL="0" marR="5080" indent="0" algn="just">
                  <a:lnSpc>
                    <a:spcPct val="100000"/>
                  </a:lnSpc>
                  <a:buNone/>
                </a:pPr>
                <a:r>
                  <a:rPr lang="en-US" spc="-15" dirty="0">
                    <a:solidFill>
                      <a:schemeClr val="tx1"/>
                    </a:solidFill>
                  </a:rPr>
                  <a:t>B</a:t>
                </a:r>
                <a:r>
                  <a:rPr lang="en-US" spc="-5" dirty="0">
                    <a:solidFill>
                      <a:schemeClr val="tx1"/>
                    </a:solidFill>
                  </a:rPr>
                  <a:t>y</a:t>
                </a:r>
                <a:r>
                  <a:rPr lang="en-US" dirty="0">
                    <a:solidFill>
                      <a:schemeClr val="tx1"/>
                    </a:solidFill>
                  </a:rPr>
                  <a:t> </a:t>
                </a:r>
                <a:r>
                  <a:rPr lang="en-US" spc="-10" dirty="0">
                    <a:solidFill>
                      <a:schemeClr val="tx1"/>
                    </a:solidFill>
                  </a:rPr>
                  <a:t>eithe</a:t>
                </a:r>
                <a:r>
                  <a:rPr lang="en-US" spc="-5" dirty="0">
                    <a:solidFill>
                      <a:schemeClr val="tx1"/>
                    </a:solidFill>
                  </a:rPr>
                  <a:t>r</a:t>
                </a:r>
                <a:r>
                  <a:rPr lang="en-US" dirty="0">
                    <a:solidFill>
                      <a:schemeClr val="tx1"/>
                    </a:solidFill>
                  </a:rPr>
                  <a:t> </a:t>
                </a:r>
                <a:r>
                  <a:rPr lang="en-US" spc="-10" dirty="0">
                    <a:solidFill>
                      <a:schemeClr val="tx1"/>
                    </a:solidFill>
                  </a:rPr>
                  <a:t>multiplyin</a:t>
                </a:r>
                <a:r>
                  <a:rPr lang="en-US" spc="-5" dirty="0">
                    <a:solidFill>
                      <a:schemeClr val="tx1"/>
                    </a:solidFill>
                  </a:rPr>
                  <a:t>g</a:t>
                </a:r>
                <a:r>
                  <a:rPr lang="en-US" dirty="0">
                    <a:solidFill>
                      <a:schemeClr val="tx1"/>
                    </a:solidFill>
                  </a:rPr>
                  <a:t> </a:t>
                </a:r>
                <a:r>
                  <a:rPr lang="en-US" spc="-10" dirty="0">
                    <a:solidFill>
                      <a:schemeClr val="tx1"/>
                    </a:solidFill>
                  </a:rPr>
                  <a:t>b</a:t>
                </a:r>
                <a:r>
                  <a:rPr lang="en-US" spc="-5" dirty="0">
                    <a:solidFill>
                      <a:schemeClr val="tx1"/>
                    </a:solidFill>
                  </a:rPr>
                  <a:t>y</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dirty="0">
                    <a:solidFill>
                      <a:schemeClr val="tx1"/>
                    </a:solidFill>
                  </a:rPr>
                  <a:t> </a:t>
                </a:r>
                <a:r>
                  <a:rPr lang="en-US" spc="-10" dirty="0">
                    <a:solidFill>
                      <a:schemeClr val="tx1"/>
                    </a:solidFill>
                  </a:rPr>
                  <a:t>integratio</a:t>
                </a:r>
                <a:r>
                  <a:rPr lang="en-US" spc="-5" dirty="0">
                    <a:solidFill>
                      <a:schemeClr val="tx1"/>
                    </a:solidFill>
                  </a:rPr>
                  <a:t>n</a:t>
                </a:r>
                <a:r>
                  <a:rPr lang="en-US" dirty="0">
                    <a:solidFill>
                      <a:schemeClr val="tx1"/>
                    </a:solidFill>
                  </a:rPr>
                  <a:t> </a:t>
                </a:r>
                <a:r>
                  <a:rPr lang="en-US" spc="-5" dirty="0">
                    <a:solidFill>
                      <a:schemeClr val="tx1"/>
                    </a:solidFill>
                  </a:rPr>
                  <a:t>f</a:t>
                </a:r>
                <a:r>
                  <a:rPr lang="en-US" spc="-10" dirty="0">
                    <a:solidFill>
                      <a:schemeClr val="tx1"/>
                    </a:solidFill>
                  </a:rPr>
                  <a:t>acto</a:t>
                </a:r>
                <a:r>
                  <a:rPr lang="en-US" spc="-5" dirty="0">
                    <a:solidFill>
                      <a:schemeClr val="tx1"/>
                    </a:solidFill>
                  </a:rPr>
                  <a:t>r</a:t>
                </a:r>
                <a:r>
                  <a:rPr lang="en-US" dirty="0">
                    <a:solidFill>
                      <a:schemeClr val="tx1"/>
                    </a:solidFill>
                  </a:rPr>
                  <a:t> </a:t>
                </a:r>
                <a:r>
                  <a:rPr lang="en-US" spc="-10" dirty="0">
                    <a:solidFill>
                      <a:schemeClr val="tx1"/>
                    </a:solidFill>
                  </a:rPr>
                  <a:t>an</a:t>
                </a:r>
                <a:r>
                  <a:rPr lang="en-US" spc="-5" dirty="0">
                    <a:solidFill>
                      <a:schemeClr val="tx1"/>
                    </a:solidFill>
                  </a:rPr>
                  <a:t>d</a:t>
                </a:r>
                <a:r>
                  <a:rPr lang="en-US" dirty="0">
                    <a:solidFill>
                      <a:schemeClr val="tx1"/>
                    </a:solidFill>
                  </a:rPr>
                  <a:t> </a:t>
                </a:r>
                <a:r>
                  <a:rPr lang="en-US" spc="-10" dirty="0">
                    <a:solidFill>
                      <a:schemeClr val="tx1"/>
                    </a:solidFill>
                  </a:rPr>
                  <a:t>the</a:t>
                </a:r>
                <a:r>
                  <a:rPr lang="en-US" spc="-5" dirty="0">
                    <a:solidFill>
                      <a:schemeClr val="tx1"/>
                    </a:solidFill>
                  </a:rPr>
                  <a:t>n</a:t>
                </a:r>
                <a:r>
                  <a:rPr lang="en-US" dirty="0">
                    <a:solidFill>
                      <a:schemeClr val="tx1"/>
                    </a:solidFill>
                  </a:rPr>
                  <a:t> </a:t>
                </a:r>
                <a:r>
                  <a:rPr lang="en-US" spc="-10" dirty="0">
                    <a:solidFill>
                      <a:schemeClr val="tx1"/>
                    </a:solidFill>
                  </a:rPr>
                  <a:t>integratin</a:t>
                </a:r>
                <a:r>
                  <a:rPr lang="en-US" spc="-5" dirty="0">
                    <a:solidFill>
                      <a:schemeClr val="tx1"/>
                    </a:solidFill>
                  </a:rPr>
                  <a:t>g</a:t>
                </a:r>
                <a:r>
                  <a:rPr lang="en-US" dirty="0">
                    <a:solidFill>
                      <a:schemeClr val="tx1"/>
                    </a:solidFill>
                  </a:rPr>
                  <a:t> </a:t>
                </a:r>
                <a:r>
                  <a:rPr lang="en-US" spc="-10" dirty="0">
                    <a:solidFill>
                      <a:schemeClr val="tx1"/>
                    </a:solidFill>
                  </a:rPr>
                  <a:t>bot</a:t>
                </a:r>
                <a:r>
                  <a:rPr lang="en-US" spc="-5" dirty="0">
                    <a:solidFill>
                      <a:schemeClr val="tx1"/>
                    </a:solidFill>
                  </a:rPr>
                  <a:t>h</a:t>
                </a:r>
                <a:r>
                  <a:rPr lang="en-US" dirty="0">
                    <a:solidFill>
                      <a:schemeClr val="tx1"/>
                    </a:solidFill>
                  </a:rPr>
                  <a:t> </a:t>
                </a:r>
                <a:r>
                  <a:rPr lang="en-US" spc="-5" dirty="0">
                    <a:solidFill>
                      <a:schemeClr val="tx1"/>
                    </a:solidFill>
                  </a:rPr>
                  <a:t>s</a:t>
                </a:r>
                <a:r>
                  <a:rPr lang="en-US" spc="-10" dirty="0">
                    <a:solidFill>
                      <a:schemeClr val="tx1"/>
                    </a:solidFill>
                  </a:rPr>
                  <a:t>ide</a:t>
                </a:r>
                <a:r>
                  <a:rPr lang="en-US" spc="-5" dirty="0">
                    <a:solidFill>
                      <a:schemeClr val="tx1"/>
                    </a:solidFill>
                  </a:rPr>
                  <a:t>s</a:t>
                </a:r>
                <a:r>
                  <a:rPr lang="en-US" dirty="0">
                    <a:solidFill>
                      <a:schemeClr val="tx1"/>
                    </a:solidFill>
                  </a:rPr>
                  <a:t> </a:t>
                </a:r>
                <a:r>
                  <a:rPr lang="en-US" spc="-10" dirty="0">
                    <a:solidFill>
                      <a:schemeClr val="tx1"/>
                    </a:solidFill>
                  </a:rPr>
                  <a:t>o</a:t>
                </a:r>
                <a:r>
                  <a:rPr lang="en-US" spc="-5" dirty="0">
                    <a:solidFill>
                      <a:schemeClr val="tx1"/>
                    </a:solidFill>
                  </a:rPr>
                  <a:t>f</a:t>
                </a:r>
                <a:r>
                  <a:rPr lang="en-US" dirty="0">
                    <a:solidFill>
                      <a:schemeClr val="tx1"/>
                    </a:solidFill>
                  </a:rPr>
                  <a:t> </a:t>
                </a:r>
                <a:r>
                  <a:rPr lang="en-US" spc="-10" dirty="0">
                    <a:solidFill>
                      <a:schemeClr val="tx1"/>
                    </a:solidFill>
                  </a:rPr>
                  <a:t>the </a:t>
                </a:r>
                <a:r>
                  <a:rPr lang="en-US" spc="-5" dirty="0">
                    <a:solidFill>
                      <a:schemeClr val="tx1"/>
                    </a:solidFill>
                  </a:rPr>
                  <a:t>resulting</a:t>
                </a:r>
                <a:r>
                  <a:rPr lang="en-US" spc="-35" dirty="0">
                    <a:solidFill>
                      <a:schemeClr val="tx1"/>
                    </a:solidFill>
                  </a:rPr>
                  <a:t> </a:t>
                </a:r>
                <a:r>
                  <a:rPr lang="en-US" spc="-5" dirty="0">
                    <a:solidFill>
                      <a:schemeClr val="tx1"/>
                    </a:solidFill>
                  </a:rPr>
                  <a:t>equation</a:t>
                </a:r>
                <a:r>
                  <a:rPr lang="en-US" spc="-35" dirty="0">
                    <a:solidFill>
                      <a:schemeClr val="tx1"/>
                    </a:solidFill>
                  </a:rPr>
                  <a:t> </a:t>
                </a:r>
                <a:r>
                  <a:rPr lang="en-US" spc="-10" dirty="0">
                    <a:solidFill>
                      <a:schemeClr val="tx1"/>
                    </a:solidFill>
                  </a:rPr>
                  <a:t>o</a:t>
                </a:r>
                <a:r>
                  <a:rPr lang="en-US" spc="-5" dirty="0">
                    <a:solidFill>
                      <a:schemeClr val="tx1"/>
                    </a:solidFill>
                  </a:rPr>
                  <a:t>r</a:t>
                </a:r>
                <a:r>
                  <a:rPr lang="en-US" spc="-35" dirty="0">
                    <a:solidFill>
                      <a:schemeClr val="tx1"/>
                    </a:solidFill>
                  </a:rPr>
                  <a:t> </a:t>
                </a:r>
                <a:r>
                  <a:rPr lang="en-US" spc="-10" dirty="0">
                    <a:solidFill>
                      <a:schemeClr val="tx1"/>
                    </a:solidFill>
                  </a:rPr>
                  <a:t>b</a:t>
                </a:r>
                <a:r>
                  <a:rPr lang="en-US" spc="-5" dirty="0">
                    <a:solidFill>
                      <a:schemeClr val="tx1"/>
                    </a:solidFill>
                  </a:rPr>
                  <a:t>y</a:t>
                </a:r>
                <a:r>
                  <a:rPr lang="en-US" spc="-35" dirty="0">
                    <a:solidFill>
                      <a:schemeClr val="tx1"/>
                    </a:solidFill>
                  </a:rPr>
                  <a:t> </a:t>
                </a:r>
                <a:r>
                  <a:rPr lang="en-US" spc="-5" dirty="0">
                    <a:solidFill>
                      <a:schemeClr val="tx1"/>
                    </a:solidFill>
                  </a:rPr>
                  <a:t>applying</a:t>
                </a:r>
                <a:r>
                  <a:rPr lang="en-US" spc="-35" dirty="0">
                    <a:solidFill>
                      <a:schemeClr val="tx1"/>
                    </a:solidFill>
                  </a:rPr>
                  <a:t> </a:t>
                </a:r>
                <a:r>
                  <a:rPr lang="en-US" spc="-5" dirty="0">
                    <a:solidFill>
                      <a:schemeClr val="tx1"/>
                    </a:solidFill>
                  </a:rPr>
                  <a:t>Eq.</a:t>
                </a:r>
                <a:r>
                  <a:rPr lang="en-US" spc="-35" dirty="0">
                    <a:solidFill>
                      <a:schemeClr val="tx1"/>
                    </a:solidFill>
                  </a:rPr>
                  <a:t> </a:t>
                </a:r>
                <a:r>
                  <a:rPr lang="en-US" spc="-5" dirty="0">
                    <a:solidFill>
                      <a:schemeClr val="tx1"/>
                    </a:solidFill>
                  </a:rPr>
                  <a:t>(4)</a:t>
                </a:r>
                <a:r>
                  <a:rPr lang="en-US" spc="-35" dirty="0">
                    <a:solidFill>
                      <a:schemeClr val="tx1"/>
                    </a:solidFill>
                  </a:rPr>
                  <a:t> </a:t>
                </a:r>
                <a:r>
                  <a:rPr lang="en-US" spc="-5" dirty="0">
                    <a:solidFill>
                      <a:schemeClr val="tx1"/>
                    </a:solidFill>
                  </a:rPr>
                  <a:t>with</a:t>
                </a:r>
                <a:r>
                  <a:rPr lang="en-US" spc="35" dirty="0">
                    <a:solidFill>
                      <a:schemeClr val="tx1"/>
                    </a:solidFill>
                  </a:rPr>
                  <a:t> </a:t>
                </a:r>
                <a:r>
                  <a:rPr lang="en-US" i="1" spc="40" dirty="0">
                    <a:solidFill>
                      <a:schemeClr val="tx1"/>
                    </a:solidFill>
                  </a:rPr>
                  <a:t>Q</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15" dirty="0">
                    <a:solidFill>
                      <a:schemeClr val="tx1"/>
                    </a:solidFill>
                  </a:rPr>
                  <a:t> </a:t>
                </a:r>
                <a:r>
                  <a:rPr lang="en-US" i="1" spc="-5" dirty="0">
                    <a:solidFill>
                      <a:schemeClr val="tx1"/>
                    </a:solidFill>
                  </a:rPr>
                  <a:t>x</a:t>
                </a:r>
                <a:r>
                  <a:rPr lang="en-US" i="1" spc="-165" dirty="0">
                    <a:solidFill>
                      <a:schemeClr val="tx1"/>
                    </a:solidFill>
                  </a:rPr>
                  <a:t> </a:t>
                </a:r>
                <a:r>
                  <a:rPr lang="en-US" spc="75" baseline="25925" dirty="0">
                    <a:solidFill>
                      <a:schemeClr val="tx1"/>
                    </a:solidFill>
                  </a:rPr>
                  <a:t>2</a:t>
                </a:r>
                <a:r>
                  <a:rPr lang="en-US" spc="-5" dirty="0">
                    <a:solidFill>
                      <a:schemeClr val="tx1"/>
                    </a:solidFill>
                  </a:rPr>
                  <a:t>,</a:t>
                </a:r>
                <a:r>
                  <a:rPr lang="en-US" spc="-35" dirty="0">
                    <a:solidFill>
                      <a:schemeClr val="tx1"/>
                    </a:solidFill>
                  </a:rPr>
                  <a:t> </a:t>
                </a:r>
                <a:r>
                  <a:rPr lang="en-US" spc="-15" dirty="0">
                    <a:solidFill>
                      <a:schemeClr val="tx1"/>
                    </a:solidFill>
                  </a:rPr>
                  <a:t>w</a:t>
                </a:r>
                <a:r>
                  <a:rPr lang="en-US" spc="-5" dirty="0">
                    <a:solidFill>
                      <a:schemeClr val="tx1"/>
                    </a:solidFill>
                  </a:rPr>
                  <a:t>e</a:t>
                </a:r>
                <a:r>
                  <a:rPr lang="en-US" spc="-35" dirty="0">
                    <a:solidFill>
                      <a:schemeClr val="tx1"/>
                    </a:solidFill>
                  </a:rPr>
                  <a:t> </a:t>
                </a:r>
                <a:r>
                  <a:rPr lang="en-US" spc="-10" dirty="0">
                    <a:solidFill>
                      <a:schemeClr val="tx1"/>
                    </a:solidFill>
                  </a:rPr>
                  <a:t>obtai</a:t>
                </a:r>
                <a:r>
                  <a:rPr lang="en-US" spc="-5" dirty="0">
                    <a:solidFill>
                      <a:schemeClr val="tx1"/>
                    </a:solidFill>
                  </a:rPr>
                  <a:t>n</a:t>
                </a:r>
                <a:r>
                  <a:rPr lang="en-US" spc="-35"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a:t>
                </a:r>
                <a:r>
                  <a:rPr lang="en-US" spc="-35" dirty="0">
                    <a:solidFill>
                      <a:schemeClr val="tx1"/>
                    </a:solidFill>
                  </a:rPr>
                  <a:t> </a:t>
                </a:r>
                <a:r>
                  <a:rPr lang="en-US" spc="-10" dirty="0">
                    <a:solidFill>
                      <a:schemeClr val="tx1"/>
                    </a:solidFill>
                  </a:rPr>
                  <a:t>genera</a:t>
                </a:r>
                <a:r>
                  <a:rPr lang="en-US" spc="-5" dirty="0">
                    <a:solidFill>
                      <a:schemeClr val="tx1"/>
                    </a:solidFill>
                  </a:rPr>
                  <a:t>l</a:t>
                </a:r>
                <a:r>
                  <a:rPr lang="en-US" spc="-35" dirty="0">
                    <a:solidFill>
                      <a:schemeClr val="tx1"/>
                    </a:solidFill>
                  </a:rPr>
                  <a:t> </a:t>
                </a:r>
                <a:r>
                  <a:rPr lang="en-US" spc="-10" dirty="0">
                    <a:solidFill>
                      <a:schemeClr val="tx1"/>
                    </a:solidFill>
                  </a:rPr>
                  <a:t>solution:</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𝑥</m:t>
                          </m:r>
                          <m:r>
                            <a:rPr lang="en-US" b="0" i="1" smtClean="0">
                              <a:solidFill>
                                <a:schemeClr val="tx1"/>
                              </a:solidFill>
                              <a:latin typeface="Cambria Math" panose="02040503050406030204" pitchFamily="18" charset="0"/>
                              <a:ea typeface="Cambria Math" panose="02040503050406030204" pitchFamily="18" charset="0"/>
                            </a:rPr>
                            <m:t>)</m:t>
                          </m:r>
                        </m:den>
                      </m:f>
                      <m:nary>
                        <m:naryPr>
                          <m:limLoc m:val="undOvr"/>
                          <m:subHide m:val="on"/>
                          <m:supHide m:val="on"/>
                          <m:ctrlPr>
                            <a:rPr lang="en-US" b="0"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ea typeface="Cambria Math" panose="02040503050406030204" pitchFamily="18" charset="0"/>
                            </a:rPr>
                            <m:t>𝛼</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𝑄</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𝑥</m:t>
                              </m:r>
                            </m:e>
                          </m:d>
                          <m:r>
                            <a:rPr lang="en-US" b="0" i="1" smtClean="0">
                              <a:solidFill>
                                <a:schemeClr val="tx1"/>
                              </a:solidFill>
                              <a:latin typeface="Cambria Math" panose="02040503050406030204" pitchFamily="18" charset="0"/>
                              <a:ea typeface="Cambria Math" panose="02040503050406030204" pitchFamily="18" charset="0"/>
                            </a:rPr>
                            <m:t>𝑑𝑥</m:t>
                          </m:r>
                        </m:e>
                      </m:nary>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−1</m:t>
                          </m:r>
                        </m:sup>
                      </m:sSup>
                      <m:nary>
                        <m:naryPr>
                          <m:limLoc m:val="undOvr"/>
                          <m:subHide m:val="on"/>
                          <m:supHide m:val="on"/>
                          <m:ctrlPr>
                            <a:rPr lang="en-US" b="0" i="1" smtClean="0">
                              <a:solidFill>
                                <a:schemeClr val="tx1"/>
                              </a:solidFill>
                              <a:latin typeface="Cambria Math" panose="02040503050406030204" pitchFamily="18" charset="0"/>
                            </a:rPr>
                          </m:ctrlPr>
                        </m:naryPr>
                        <m:sub/>
                        <m:sup/>
                        <m:e>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𝑒</m:t>
                              </m:r>
                            </m:e>
                            <m:sup>
                              <m:r>
                                <a:rPr lang="en-US" b="0" i="1" smtClean="0">
                                  <a:solidFill>
                                    <a:schemeClr val="tx1"/>
                                  </a:solidFill>
                                  <a:latin typeface="Cambria Math" panose="02040503050406030204" pitchFamily="18" charset="0"/>
                                </a:rPr>
                                <m:t>𝑥</m:t>
                              </m:r>
                            </m:sup>
                          </m:s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−1</m:t>
                              </m:r>
                            </m:sup>
                          </m:sSup>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𝑑𝑥</m:t>
                          </m:r>
                        </m:e>
                      </m:nary>
                      <m:r>
                        <a:rPr lang="en-US" i="1">
                          <a:latin typeface="Cambria Math" panose="02040503050406030204" pitchFamily="18" charset="0"/>
                        </a:rPr>
                        <m:t>=</m:t>
                      </m:r>
                      <m:r>
                        <a:rPr lang="en-US" i="1">
                          <a:latin typeface="Cambria Math" panose="02040503050406030204" pitchFamily="18" charset="0"/>
                        </a:rPr>
                        <m:t>𝑥</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m:t>
                          </m:r>
                        </m:sup>
                      </m:sSup>
                      <m:nary>
                        <m:naryPr>
                          <m:limLoc m:val="undOvr"/>
                          <m:subHide m:val="on"/>
                          <m:supHide m:val="on"/>
                          <m:ctrlPr>
                            <a:rPr lang="en-US" i="1">
                              <a:latin typeface="Cambria Math" panose="02040503050406030204" pitchFamily="18" charset="0"/>
                            </a:rPr>
                          </m:ctrlPr>
                        </m:naryPr>
                        <m:sub/>
                        <m:sup/>
                        <m:e>
                          <m:r>
                            <a:rPr lang="en-US" b="0" i="1" smtClean="0">
                              <a:latin typeface="Cambria Math" panose="02040503050406030204" pitchFamily="18" charset="0"/>
                            </a:rPr>
                            <m:t>𝑥</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𝑥</m:t>
                              </m:r>
                            </m:sup>
                          </m:sSup>
                          <m:r>
                            <a:rPr lang="en-US" i="1">
                              <a:latin typeface="Cambria Math" panose="02040503050406030204" pitchFamily="18" charset="0"/>
                            </a:rPr>
                            <m:t>𝑑𝑥</m:t>
                          </m:r>
                        </m:e>
                      </m:nary>
                    </m:oMath>
                  </m:oMathPara>
                </a14:m>
                <a:endParaRPr lang="en-US" dirty="0">
                  <a:solidFill>
                    <a:schemeClr val="tx1"/>
                  </a:solidFill>
                </a:endParaRPr>
              </a:p>
              <a:p>
                <a:pPr marL="0" indent="0">
                  <a:lnSpc>
                    <a:spcPct val="100000"/>
                  </a:lnSpc>
                  <a:buNone/>
                </a:pPr>
                <a:r>
                  <a:rPr lang="en-US" spc="-5" dirty="0">
                    <a:latin typeface="Times New Roman"/>
                    <a:cs typeface="Times New Roman"/>
                  </a:rPr>
                  <a:t>Integration </a:t>
                </a:r>
                <a:r>
                  <a:rPr lang="en-US" spc="-10" dirty="0">
                    <a:latin typeface="Times New Roman"/>
                    <a:cs typeface="Times New Roman"/>
                  </a:rPr>
                  <a:t>b</a:t>
                </a:r>
                <a:r>
                  <a:rPr lang="en-US" spc="-5" dirty="0">
                    <a:latin typeface="Times New Roman"/>
                    <a:cs typeface="Times New Roman"/>
                  </a:rPr>
                  <a:t>y Parts shows that </a:t>
                </a:r>
                <a14:m>
                  <m:oMath xmlns:m="http://schemas.openxmlformats.org/officeDocument/2006/math">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𝑥</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𝑥</m:t>
                            </m:r>
                          </m:sup>
                        </m:sSup>
                        <m:r>
                          <a:rPr lang="en-US" i="1">
                            <a:latin typeface="Cambria Math" panose="02040503050406030204" pitchFamily="18" charset="0"/>
                          </a:rPr>
                          <m:t>𝑑𝑥</m:t>
                        </m:r>
                      </m:e>
                    </m:nary>
                    <m:r>
                      <a:rPr lang="en-US" i="1">
                        <a:latin typeface="Cambria Math" panose="02040503050406030204" pitchFamily="18" charset="0"/>
                      </a:rPr>
                      <m:t> </m:t>
                    </m:r>
                  </m:oMath>
                </a14:m>
                <a:r>
                  <a:rPr lang="en-US" spc="-25" dirty="0">
                    <a:latin typeface="Lucida Sans Unicode"/>
                    <a:cs typeface="Lucida Sans Unicode"/>
                  </a:rPr>
                  <a:t>=</a:t>
                </a:r>
                <a:r>
                  <a:rPr lang="en-US" spc="-40" dirty="0">
                    <a:latin typeface="Lucida Sans Unicode"/>
                    <a:cs typeface="Lucida Sans Unicode"/>
                  </a:rPr>
                  <a:t> </a:t>
                </a:r>
                <a:r>
                  <a:rPr lang="en-US" spc="20" dirty="0">
                    <a:latin typeface="Times New Roman"/>
                    <a:cs typeface="Times New Roman"/>
                  </a:rPr>
                  <a:t>(</a:t>
                </a:r>
                <a:r>
                  <a:rPr lang="en-US" i="1" spc="-5" dirty="0">
                    <a:latin typeface="Times New Roman"/>
                    <a:cs typeface="Times New Roman"/>
                  </a:rPr>
                  <a:t>x</a:t>
                </a:r>
                <a:r>
                  <a:rPr lang="en-US" i="1" spc="60" dirty="0">
                    <a:latin typeface="Times New Roman"/>
                    <a:cs typeface="Times New Roman"/>
                  </a:rPr>
                  <a:t> </a:t>
                </a:r>
                <a:r>
                  <a:rPr lang="en-US" spc="-185" dirty="0">
                    <a:latin typeface="Lucida Sans Unicode"/>
                    <a:cs typeface="Lucida Sans Unicode"/>
                  </a:rPr>
                  <a:t>−</a:t>
                </a:r>
                <a:r>
                  <a:rPr lang="en-US" spc="-95" dirty="0">
                    <a:latin typeface="Lucida Sans Unicode"/>
                    <a:cs typeface="Lucida Sans Unicode"/>
                  </a:rPr>
                  <a:t> </a:t>
                </a:r>
                <a:r>
                  <a:rPr lang="en-US" spc="-10" dirty="0">
                    <a:latin typeface="Times New Roman"/>
                    <a:cs typeface="Times New Roman"/>
                  </a:rPr>
                  <a:t>1</a:t>
                </a:r>
                <a:r>
                  <a:rPr lang="en-US" spc="-5" dirty="0">
                    <a:latin typeface="Times New Roman"/>
                    <a:cs typeface="Times New Roman"/>
                  </a:rPr>
                  <a:t>)</a:t>
                </a:r>
                <a:r>
                  <a:rPr lang="en-US" i="1" spc="30" dirty="0">
                    <a:latin typeface="Times New Roman"/>
                    <a:cs typeface="Times New Roman"/>
                  </a:rPr>
                  <a:t>e</a:t>
                </a:r>
                <a:r>
                  <a:rPr lang="en-US" i="1" baseline="25925" dirty="0">
                    <a:latin typeface="Times New Roman"/>
                    <a:cs typeface="Times New Roman"/>
                  </a:rPr>
                  <a:t>x </a:t>
                </a:r>
                <a:r>
                  <a:rPr lang="en-US" spc="-25" dirty="0">
                    <a:latin typeface="Lucida Sans Unicode"/>
                    <a:cs typeface="Lucida Sans Unicode"/>
                  </a:rPr>
                  <a:t>+</a:t>
                </a:r>
                <a:r>
                  <a:rPr lang="en-US" spc="-100" dirty="0">
                    <a:latin typeface="Lucida Sans Unicode"/>
                    <a:cs typeface="Lucida Sans Unicode"/>
                  </a:rPr>
                  <a:t> </a:t>
                </a:r>
                <a:r>
                  <a:rPr lang="en-US" i="1" spc="75" dirty="0">
                    <a:latin typeface="Times New Roman"/>
                    <a:cs typeface="Times New Roman"/>
                  </a:rPr>
                  <a:t>C</a:t>
                </a:r>
                <a:r>
                  <a:rPr lang="en-US" spc="-5" dirty="0">
                    <a:latin typeface="Times New Roman"/>
                    <a:cs typeface="Times New Roman"/>
                  </a:rPr>
                  <a:t>, so </a:t>
                </a:r>
                <a:r>
                  <a:rPr lang="en-US" spc="-15" dirty="0">
                    <a:latin typeface="Times New Roman"/>
                    <a:cs typeface="Times New Roman"/>
                  </a:rPr>
                  <a:t>w</a:t>
                </a:r>
                <a:r>
                  <a:rPr lang="en-US" spc="-5" dirty="0">
                    <a:latin typeface="Times New Roman"/>
                    <a:cs typeface="Times New Roman"/>
                  </a:rPr>
                  <a:t>e </a:t>
                </a:r>
                <a:r>
                  <a:rPr lang="en-US" spc="-10" dirty="0">
                    <a:latin typeface="Times New Roman"/>
                    <a:cs typeface="Times New Roman"/>
                  </a:rPr>
                  <a:t>obtain</a:t>
                </a:r>
              </a:p>
              <a:p>
                <a:pPr marL="0" indent="0">
                  <a:lnSpc>
                    <a:spcPct val="100000"/>
                  </a:lnSpc>
                  <a:buNone/>
                </a:pPr>
                <a14:m>
                  <m:oMathPara xmlns:m="http://schemas.openxmlformats.org/officeDocument/2006/math">
                    <m:oMathParaPr>
                      <m:jc m:val="centerGroup"/>
                    </m:oMathParaPr>
                    <m:oMath xmlns:m="http://schemas.openxmlformats.org/officeDocument/2006/math">
                      <m:r>
                        <a:rPr lang="en-US" b="0" i="1" spc="-10" smtClean="0">
                          <a:latin typeface="Cambria Math" panose="02040503050406030204" pitchFamily="18" charset="0"/>
                          <a:cs typeface="Times New Roman"/>
                        </a:rPr>
                        <m:t>𝑦</m:t>
                      </m:r>
                      <m:r>
                        <a:rPr lang="en-US" b="0" i="1" spc="-10" smtClean="0">
                          <a:latin typeface="Cambria Math" panose="02040503050406030204" pitchFamily="18" charset="0"/>
                          <a:cs typeface="Times New Roman"/>
                        </a:rPr>
                        <m:t>=</m:t>
                      </m:r>
                      <m:d>
                        <m:dPr>
                          <m:begChr m:val="["/>
                          <m:endChr m:val="]"/>
                          <m:ctrlPr>
                            <a:rPr lang="en-US" b="0" i="1" spc="-10" smtClean="0">
                              <a:latin typeface="Cambria Math" panose="02040503050406030204" pitchFamily="18" charset="0"/>
                              <a:cs typeface="Times New Roman"/>
                            </a:rPr>
                          </m:ctrlPr>
                        </m:dPr>
                        <m:e>
                          <m:r>
                            <a:rPr lang="en-US" b="0" i="1" spc="-10" smtClean="0">
                              <a:latin typeface="Cambria Math" panose="02040503050406030204" pitchFamily="18" charset="0"/>
                              <a:cs typeface="Times New Roman"/>
                            </a:rPr>
                            <m:t>𝑥</m:t>
                          </m:r>
                          <m:sSup>
                            <m:sSupPr>
                              <m:ctrlPr>
                                <a:rPr lang="en-US" b="0" i="1" spc="-10" smtClean="0">
                                  <a:latin typeface="Cambria Math" panose="02040503050406030204" pitchFamily="18" charset="0"/>
                                  <a:cs typeface="Times New Roman"/>
                                </a:rPr>
                              </m:ctrlPr>
                            </m:sSupPr>
                            <m:e>
                              <m:r>
                                <a:rPr lang="en-US" b="0" i="1" spc="-10" smtClean="0">
                                  <a:latin typeface="Cambria Math" panose="02040503050406030204" pitchFamily="18" charset="0"/>
                                  <a:cs typeface="Times New Roman"/>
                                </a:rPr>
                                <m:t>𝑒</m:t>
                              </m:r>
                            </m:e>
                            <m:sup>
                              <m:r>
                                <a:rPr lang="en-US" b="0" i="1" spc="-10" smtClean="0">
                                  <a:latin typeface="Cambria Math" panose="02040503050406030204" pitchFamily="18" charset="0"/>
                                  <a:cs typeface="Times New Roman"/>
                                </a:rPr>
                                <m:t>−</m:t>
                              </m:r>
                              <m:r>
                                <a:rPr lang="en-US" b="0" i="1" spc="-10" smtClean="0">
                                  <a:latin typeface="Cambria Math" panose="02040503050406030204" pitchFamily="18" charset="0"/>
                                  <a:cs typeface="Times New Roman"/>
                                </a:rPr>
                                <m:t>𝑥</m:t>
                              </m:r>
                            </m:sup>
                          </m:sSup>
                          <m:d>
                            <m:dPr>
                              <m:ctrlPr>
                                <a:rPr lang="en-US" b="0" i="1" spc="-10" smtClean="0">
                                  <a:latin typeface="Cambria Math" panose="02040503050406030204" pitchFamily="18" charset="0"/>
                                  <a:cs typeface="Times New Roman"/>
                                </a:rPr>
                              </m:ctrlPr>
                            </m:dPr>
                            <m:e>
                              <m:r>
                                <a:rPr lang="en-US" b="0" i="1" spc="-10" smtClean="0">
                                  <a:latin typeface="Cambria Math" panose="02040503050406030204" pitchFamily="18" charset="0"/>
                                  <a:cs typeface="Times New Roman"/>
                                </a:rPr>
                                <m:t>𝑥</m:t>
                              </m:r>
                              <m:r>
                                <a:rPr lang="en-US" b="0" i="1" spc="-10" smtClean="0">
                                  <a:latin typeface="Cambria Math" panose="02040503050406030204" pitchFamily="18" charset="0"/>
                                  <a:cs typeface="Times New Roman"/>
                                </a:rPr>
                                <m:t>−1</m:t>
                              </m:r>
                            </m:e>
                          </m:d>
                          <m:sSup>
                            <m:sSupPr>
                              <m:ctrlPr>
                                <a:rPr lang="en-US" b="0" i="1" spc="-10" smtClean="0">
                                  <a:latin typeface="Cambria Math" panose="02040503050406030204" pitchFamily="18" charset="0"/>
                                  <a:cs typeface="Times New Roman"/>
                                </a:rPr>
                              </m:ctrlPr>
                            </m:sSupPr>
                            <m:e>
                              <m:r>
                                <a:rPr lang="en-US" b="0" i="1" spc="-10" smtClean="0">
                                  <a:latin typeface="Cambria Math" panose="02040503050406030204" pitchFamily="18" charset="0"/>
                                  <a:cs typeface="Times New Roman"/>
                                </a:rPr>
                                <m:t>𝑒</m:t>
                              </m:r>
                            </m:e>
                            <m:sup>
                              <m:r>
                                <a:rPr lang="en-US" b="0" i="1" spc="-10" smtClean="0">
                                  <a:latin typeface="Cambria Math" panose="02040503050406030204" pitchFamily="18" charset="0"/>
                                  <a:cs typeface="Times New Roman"/>
                                </a:rPr>
                                <m:t>𝑥</m:t>
                              </m:r>
                            </m:sup>
                          </m:sSup>
                          <m:r>
                            <a:rPr lang="en-US" b="0" i="1" spc="-10" smtClean="0">
                              <a:latin typeface="Cambria Math" panose="02040503050406030204" pitchFamily="18" charset="0"/>
                              <a:cs typeface="Times New Roman"/>
                            </a:rPr>
                            <m:t>+</m:t>
                          </m:r>
                          <m:r>
                            <a:rPr lang="en-US" b="0" i="1" spc="-10" smtClean="0">
                              <a:latin typeface="Cambria Math" panose="02040503050406030204" pitchFamily="18" charset="0"/>
                              <a:cs typeface="Times New Roman"/>
                            </a:rPr>
                            <m:t>𝐶</m:t>
                          </m:r>
                        </m:e>
                      </m:d>
                      <m:r>
                        <a:rPr lang="en-US" b="0" i="1" spc="-10" smtClean="0">
                          <a:latin typeface="Cambria Math" panose="02040503050406030204" pitchFamily="18" charset="0"/>
                          <a:cs typeface="Times New Roman"/>
                        </a:rPr>
                        <m:t>=</m:t>
                      </m:r>
                      <m:r>
                        <a:rPr lang="en-US" b="0" i="1" spc="-10" smtClean="0">
                          <a:latin typeface="Cambria Math" panose="02040503050406030204" pitchFamily="18" charset="0"/>
                          <a:cs typeface="Times New Roman"/>
                        </a:rPr>
                        <m:t>𝑥</m:t>
                      </m:r>
                      <m:d>
                        <m:dPr>
                          <m:ctrlPr>
                            <a:rPr lang="en-US" b="0" i="1" spc="-10" smtClean="0">
                              <a:latin typeface="Cambria Math" panose="02040503050406030204" pitchFamily="18" charset="0"/>
                              <a:cs typeface="Times New Roman"/>
                            </a:rPr>
                          </m:ctrlPr>
                        </m:dPr>
                        <m:e>
                          <m:r>
                            <a:rPr lang="en-US" b="0" i="1" spc="-10" smtClean="0">
                              <a:latin typeface="Cambria Math" panose="02040503050406030204" pitchFamily="18" charset="0"/>
                              <a:cs typeface="Times New Roman"/>
                            </a:rPr>
                            <m:t>𝑥</m:t>
                          </m:r>
                          <m:r>
                            <a:rPr lang="en-US" b="0" i="1" spc="-10" smtClean="0">
                              <a:latin typeface="Cambria Math" panose="02040503050406030204" pitchFamily="18" charset="0"/>
                              <a:cs typeface="Times New Roman"/>
                            </a:rPr>
                            <m:t>−1</m:t>
                          </m:r>
                        </m:e>
                      </m:d>
                      <m:r>
                        <a:rPr lang="en-US" b="0" i="1" spc="-10" smtClean="0">
                          <a:latin typeface="Cambria Math" panose="02040503050406030204" pitchFamily="18" charset="0"/>
                          <a:cs typeface="Times New Roman"/>
                        </a:rPr>
                        <m:t>+</m:t>
                      </m:r>
                      <m:r>
                        <a:rPr lang="en-US" b="0" i="1" spc="-10" smtClean="0">
                          <a:latin typeface="Cambria Math" panose="02040503050406030204" pitchFamily="18" charset="0"/>
                          <a:cs typeface="Times New Roman"/>
                        </a:rPr>
                        <m:t>𝐶𝑥</m:t>
                      </m:r>
                      <m:sSup>
                        <m:sSupPr>
                          <m:ctrlPr>
                            <a:rPr lang="en-US" b="0" i="1" spc="-10" smtClean="0">
                              <a:latin typeface="Cambria Math" panose="02040503050406030204" pitchFamily="18" charset="0"/>
                              <a:cs typeface="Times New Roman"/>
                            </a:rPr>
                          </m:ctrlPr>
                        </m:sSupPr>
                        <m:e>
                          <m:r>
                            <a:rPr lang="en-US" b="0" i="1" spc="-10" smtClean="0">
                              <a:latin typeface="Cambria Math" panose="02040503050406030204" pitchFamily="18" charset="0"/>
                              <a:cs typeface="Times New Roman"/>
                            </a:rPr>
                            <m:t>𝑒</m:t>
                          </m:r>
                        </m:e>
                        <m:sup>
                          <m:r>
                            <a:rPr lang="en-US" b="0" i="1" spc="-10" smtClean="0">
                              <a:latin typeface="Cambria Math" panose="02040503050406030204" pitchFamily="18" charset="0"/>
                              <a:cs typeface="Times New Roman"/>
                            </a:rPr>
                            <m:t>−</m:t>
                          </m:r>
                          <m:r>
                            <a:rPr lang="en-US" b="0" i="1" spc="-10" smtClean="0">
                              <a:latin typeface="Cambria Math" panose="02040503050406030204" pitchFamily="18" charset="0"/>
                              <a:cs typeface="Times New Roman"/>
                            </a:rPr>
                            <m:t>𝑥</m:t>
                          </m:r>
                        </m:sup>
                      </m:sSup>
                    </m:oMath>
                  </m:oMathPara>
                </a14:m>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1"/>
                <a:ext cx="10805616" cy="4396154"/>
              </a:xfrm>
              <a:blipFill>
                <a:blip r:embed="rId2"/>
                <a:stretch>
                  <a:fillRect l="-734" t="-971" r="-677" b="-7490"/>
                </a:stretch>
              </a:blipFill>
            </p:spPr>
            <p:txBody>
              <a:bodyPr/>
              <a:lstStyle/>
              <a:p>
                <a:r>
                  <a:rPr lang="en-US">
                    <a:noFill/>
                  </a:rPr>
                  <a:t> </a:t>
                </a:r>
              </a:p>
            </p:txBody>
          </p:sp>
        </mc:Fallback>
      </mc:AlternateContent>
    </p:spTree>
    <p:extLst>
      <p:ext uri="{BB962C8B-B14F-4D97-AF65-F5344CB8AC3E}">
        <p14:creationId xmlns:p14="http://schemas.microsoft.com/office/powerpoint/2010/main" val="1477594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10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5" dirty="0">
                    <a:latin typeface="Times New Roman"/>
                    <a:cs typeface="Times New Roman"/>
                  </a:rPr>
                  <a:t>Th</a:t>
                </a:r>
                <a:r>
                  <a:rPr lang="en-US" spc="-5" dirty="0">
                    <a:latin typeface="Times New Roman"/>
                    <a:cs typeface="Times New Roman"/>
                  </a:rPr>
                  <a:t>e i</a:t>
                </a:r>
                <a:r>
                  <a:rPr lang="en-US" spc="-10" dirty="0">
                    <a:latin typeface="Times New Roman"/>
                    <a:cs typeface="Times New Roman"/>
                  </a:rPr>
                  <a:t>nitia</a:t>
                </a:r>
                <a:r>
                  <a:rPr lang="en-US" spc="-5" dirty="0">
                    <a:latin typeface="Times New Roman"/>
                    <a:cs typeface="Times New Roman"/>
                  </a:rPr>
                  <a:t>l </a:t>
                </a:r>
                <a:r>
                  <a:rPr lang="en-US" spc="-10" dirty="0">
                    <a:latin typeface="Times New Roman"/>
                    <a:cs typeface="Times New Roman"/>
                  </a:rPr>
                  <a:t>conditio</a:t>
                </a:r>
                <a:r>
                  <a:rPr lang="en-US" spc="-5" dirty="0">
                    <a:latin typeface="Times New Roman"/>
                    <a:cs typeface="Times New Roman"/>
                  </a:rPr>
                  <a:t>n</a:t>
                </a:r>
                <a:r>
                  <a:rPr lang="en-US" spc="65" dirty="0">
                    <a:latin typeface="Times New Roman"/>
                    <a:cs typeface="Times New Roman"/>
                  </a:rPr>
                  <a:t> </a:t>
                </a:r>
                <a:r>
                  <a:rPr lang="en-US" i="1" spc="45" dirty="0">
                    <a:latin typeface="Times New Roman"/>
                    <a:cs typeface="Times New Roman"/>
                  </a:rPr>
                  <a:t>y</a:t>
                </a:r>
                <a:r>
                  <a:rPr lang="en-US" spc="-5" dirty="0">
                    <a:latin typeface="Times New Roman"/>
                    <a:cs typeface="Times New Roman"/>
                  </a:rPr>
                  <a:t>(1)</a:t>
                </a:r>
                <a:r>
                  <a:rPr lang="en-US" spc="25" dirty="0">
                    <a:latin typeface="Times New Roman"/>
                    <a:cs typeface="Times New Roman"/>
                  </a:rPr>
                  <a:t> </a:t>
                </a:r>
                <a:r>
                  <a:rPr lang="en-US" spc="-25" dirty="0">
                    <a:latin typeface="Lucida Sans Unicode"/>
                    <a:cs typeface="Lucida Sans Unicode"/>
                  </a:rPr>
                  <a:t>=</a:t>
                </a:r>
                <a:r>
                  <a:rPr lang="en-US" spc="-40" dirty="0">
                    <a:latin typeface="Lucida Sans Unicode"/>
                    <a:cs typeface="Lucida Sans Unicode"/>
                  </a:rPr>
                  <a:t> </a:t>
                </a:r>
                <a:r>
                  <a:rPr lang="en-US" spc="-5" dirty="0">
                    <a:latin typeface="Times New Roman"/>
                    <a:cs typeface="Times New Roman"/>
                  </a:rPr>
                  <a:t>2 </a:t>
                </a:r>
                <a:r>
                  <a:rPr lang="en-US" spc="-10" dirty="0">
                    <a:latin typeface="Times New Roman"/>
                    <a:cs typeface="Times New Roman"/>
                  </a:rPr>
                  <a:t>gives </a:t>
                </a:r>
              </a:p>
              <a:p>
                <a:pPr marL="0" marR="5080" indent="0" algn="ctr">
                  <a:lnSpc>
                    <a:spcPct val="100000"/>
                  </a:lnSpc>
                  <a:buNone/>
                </a:pPr>
                <a:r>
                  <a:rPr lang="es-ES" i="1" spc="45" dirty="0">
                    <a:latin typeface="Times New Roman"/>
                    <a:cs typeface="Times New Roman"/>
                  </a:rPr>
                  <a:t>y</a:t>
                </a:r>
                <a:r>
                  <a:rPr lang="es-ES" spc="-5" dirty="0">
                    <a:latin typeface="Times New Roman"/>
                    <a:cs typeface="Times New Roman"/>
                  </a:rPr>
                  <a:t>(1)</a:t>
                </a:r>
                <a:r>
                  <a:rPr lang="es-ES" spc="25" dirty="0">
                    <a:latin typeface="Times New Roman"/>
                    <a:cs typeface="Times New Roman"/>
                  </a:rPr>
                  <a:t> </a:t>
                </a:r>
                <a:r>
                  <a:rPr lang="es-ES" spc="-25" dirty="0">
                    <a:latin typeface="Lucida Sans Unicode"/>
                    <a:cs typeface="Lucida Sans Unicode"/>
                  </a:rPr>
                  <a:t>=</a:t>
                </a:r>
                <a:r>
                  <a:rPr lang="es-ES" spc="-40" dirty="0">
                    <a:latin typeface="Lucida Sans Unicode"/>
                    <a:cs typeface="Lucida Sans Unicode"/>
                  </a:rPr>
                  <a:t> </a:t>
                </a:r>
                <a:r>
                  <a:rPr lang="es-ES" spc="-5" dirty="0">
                    <a:latin typeface="Times New Roman"/>
                    <a:cs typeface="Times New Roman"/>
                  </a:rPr>
                  <a:t>1(1</a:t>
                </a:r>
                <a:r>
                  <a:rPr lang="es-ES" spc="-30" dirty="0">
                    <a:latin typeface="Times New Roman"/>
                    <a:cs typeface="Times New Roman"/>
                  </a:rPr>
                  <a:t> </a:t>
                </a:r>
                <a:r>
                  <a:rPr lang="es-ES" spc="-185" dirty="0">
                    <a:latin typeface="Lucida Sans Unicode"/>
                    <a:cs typeface="Lucida Sans Unicode"/>
                  </a:rPr>
                  <a:t>−</a:t>
                </a:r>
                <a:r>
                  <a:rPr lang="es-ES" spc="-95" dirty="0">
                    <a:latin typeface="Lucida Sans Unicode"/>
                    <a:cs typeface="Lucida Sans Unicode"/>
                  </a:rPr>
                  <a:t> </a:t>
                </a:r>
                <a:r>
                  <a:rPr lang="es-ES" spc="-10" dirty="0">
                    <a:latin typeface="Times New Roman"/>
                    <a:cs typeface="Times New Roman"/>
                  </a:rPr>
                  <a:t>1</a:t>
                </a:r>
                <a:r>
                  <a:rPr lang="es-ES" spc="-5" dirty="0">
                    <a:latin typeface="Times New Roman"/>
                    <a:cs typeface="Times New Roman"/>
                  </a:rPr>
                  <a:t>)</a:t>
                </a:r>
                <a:r>
                  <a:rPr lang="es-ES" spc="-30" dirty="0">
                    <a:latin typeface="Times New Roman"/>
                    <a:cs typeface="Times New Roman"/>
                  </a:rPr>
                  <a:t> </a:t>
                </a:r>
                <a:r>
                  <a:rPr lang="es-ES" spc="-25" dirty="0">
                    <a:latin typeface="Lucida Sans Unicode"/>
                    <a:cs typeface="Lucida Sans Unicode"/>
                  </a:rPr>
                  <a:t>+</a:t>
                </a:r>
                <a:r>
                  <a:rPr lang="es-ES" spc="-100" dirty="0">
                    <a:latin typeface="Lucida Sans Unicode"/>
                    <a:cs typeface="Lucida Sans Unicode"/>
                  </a:rPr>
                  <a:t> </a:t>
                </a:r>
                <a:r>
                  <a:rPr lang="es-ES" i="1" spc="75" dirty="0">
                    <a:latin typeface="Times New Roman"/>
                    <a:cs typeface="Times New Roman"/>
                  </a:rPr>
                  <a:t>C</a:t>
                </a:r>
                <a:r>
                  <a:rPr lang="es-ES" i="1" spc="5" dirty="0">
                    <a:latin typeface="Times New Roman"/>
                    <a:cs typeface="Times New Roman"/>
                  </a:rPr>
                  <a:t>e</a:t>
                </a:r>
                <a:r>
                  <a:rPr lang="es-ES" spc="-209" baseline="29629" dirty="0">
                    <a:latin typeface="Lucida Sans Unicode"/>
                    <a:cs typeface="Lucida Sans Unicode"/>
                  </a:rPr>
                  <a:t>−</a:t>
                </a:r>
                <a:r>
                  <a:rPr lang="es-ES" baseline="29629" dirty="0">
                    <a:latin typeface="Times New Roman"/>
                    <a:cs typeface="Times New Roman"/>
                  </a:rPr>
                  <a:t>1 </a:t>
                </a:r>
                <a:r>
                  <a:rPr lang="es-ES" spc="-25" dirty="0">
                    <a:latin typeface="Lucida Sans Unicode"/>
                    <a:cs typeface="Lucida Sans Unicode"/>
                  </a:rPr>
                  <a:t>=</a:t>
                </a:r>
                <a:r>
                  <a:rPr lang="es-ES" spc="-45" dirty="0">
                    <a:latin typeface="Lucida Sans Unicode"/>
                    <a:cs typeface="Lucida Sans Unicode"/>
                  </a:rPr>
                  <a:t> </a:t>
                </a:r>
                <a:r>
                  <a:rPr lang="es-ES" i="1" spc="75" dirty="0">
                    <a:latin typeface="Times New Roman"/>
                    <a:cs typeface="Times New Roman"/>
                  </a:rPr>
                  <a:t>C</a:t>
                </a:r>
                <a:r>
                  <a:rPr lang="es-ES" i="1" spc="5" dirty="0">
                    <a:latin typeface="Times New Roman"/>
                    <a:cs typeface="Times New Roman"/>
                  </a:rPr>
                  <a:t>e</a:t>
                </a:r>
                <a:r>
                  <a:rPr lang="es-ES" spc="-209" baseline="29629" dirty="0">
                    <a:latin typeface="Lucida Sans Unicode"/>
                    <a:cs typeface="Lucida Sans Unicode"/>
                  </a:rPr>
                  <a:t>−</a:t>
                </a:r>
                <a:r>
                  <a:rPr lang="es-ES" baseline="29629" dirty="0">
                    <a:latin typeface="Times New Roman"/>
                    <a:cs typeface="Times New Roman"/>
                  </a:rPr>
                  <a:t>1 </a:t>
                </a:r>
                <a:r>
                  <a:rPr lang="es-ES" spc="-25" dirty="0">
                    <a:latin typeface="Lucida Sans Unicode"/>
                    <a:cs typeface="Lucida Sans Unicode"/>
                  </a:rPr>
                  <a:t>=</a:t>
                </a:r>
                <a:r>
                  <a:rPr lang="es-ES" spc="-40" dirty="0">
                    <a:latin typeface="Lucida Sans Unicode"/>
                    <a:cs typeface="Lucida Sans Unicode"/>
                  </a:rPr>
                  <a:t> </a:t>
                </a:r>
                <a:r>
                  <a:rPr lang="es-ES" spc="-5" dirty="0">
                    <a:latin typeface="Times New Roman"/>
                    <a:cs typeface="Times New Roman"/>
                  </a:rPr>
                  <a:t>2 </a:t>
                </a:r>
                <a:r>
                  <a:rPr lang="es-ES" spc="-5" dirty="0" err="1">
                    <a:latin typeface="Times New Roman"/>
                    <a:cs typeface="Times New Roman"/>
                  </a:rPr>
                  <a:t>or</a:t>
                </a:r>
                <a:r>
                  <a:rPr lang="es-ES" spc="-5" dirty="0">
                    <a:latin typeface="Times New Roman"/>
                    <a:cs typeface="Times New Roman"/>
                  </a:rPr>
                  <a:t> </a:t>
                </a:r>
                <a:r>
                  <a:rPr lang="es-ES" i="1" spc="-5" dirty="0">
                    <a:latin typeface="Times New Roman"/>
                    <a:cs typeface="Times New Roman"/>
                  </a:rPr>
                  <a:t>C = </a:t>
                </a:r>
                <a:r>
                  <a:rPr lang="es-ES" spc="-5" dirty="0">
                    <a:latin typeface="Times New Roman"/>
                    <a:cs typeface="Times New Roman"/>
                  </a:rPr>
                  <a:t>2</a:t>
                </a:r>
                <a:r>
                  <a:rPr lang="es-ES" i="1" spc="-5" dirty="0">
                    <a:latin typeface="Times New Roman"/>
                    <a:cs typeface="Times New Roman"/>
                  </a:rPr>
                  <a:t>e</a:t>
                </a:r>
                <a:endParaRPr lang="es-ES" dirty="0">
                  <a:latin typeface="Times New Roman"/>
                  <a:cs typeface="Times New Roman"/>
                </a:endParaRPr>
              </a:p>
              <a:p>
                <a:pPr marL="0" marR="5080" indent="0" algn="just">
                  <a:lnSpc>
                    <a:spcPct val="100000"/>
                  </a:lnSpc>
                  <a:buNone/>
                </a:pPr>
                <a:r>
                  <a:rPr lang="en-US" spc="-10" dirty="0">
                    <a:latin typeface="Times New Roman"/>
                    <a:cs typeface="Times New Roman"/>
                  </a:rPr>
                  <a:t>The</a:t>
                </a:r>
                <a:r>
                  <a:rPr lang="en-US" spc="-5" dirty="0">
                    <a:latin typeface="Times New Roman"/>
                    <a:cs typeface="Times New Roman"/>
                  </a:rPr>
                  <a:t> desired particular solution is</a:t>
                </a:r>
                <a:endParaRPr lang="en-US" dirty="0">
                  <a:latin typeface="Times New Roman"/>
                  <a:cs typeface="Times New Roman"/>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pc="-10">
                          <a:latin typeface="Cambria Math" panose="02040503050406030204" pitchFamily="18" charset="0"/>
                          <a:cs typeface="Times New Roman"/>
                        </a:rPr>
                        <m:t>𝑦</m:t>
                      </m:r>
                      <m:r>
                        <a:rPr lang="en-US" i="1" spc="-10">
                          <a:latin typeface="Cambria Math" panose="02040503050406030204" pitchFamily="18" charset="0"/>
                          <a:cs typeface="Times New Roman"/>
                        </a:rPr>
                        <m:t>=</m:t>
                      </m:r>
                      <m:r>
                        <a:rPr lang="en-US" i="1" spc="-10">
                          <a:latin typeface="Cambria Math" panose="02040503050406030204" pitchFamily="18" charset="0"/>
                          <a:cs typeface="Times New Roman"/>
                        </a:rPr>
                        <m:t>𝑥</m:t>
                      </m:r>
                      <m:d>
                        <m:dPr>
                          <m:ctrlPr>
                            <a:rPr lang="en-US" i="1" spc="-10">
                              <a:latin typeface="Cambria Math" panose="02040503050406030204" pitchFamily="18" charset="0"/>
                              <a:cs typeface="Times New Roman"/>
                            </a:rPr>
                          </m:ctrlPr>
                        </m:dPr>
                        <m:e>
                          <m:r>
                            <a:rPr lang="en-US" i="1" spc="-10">
                              <a:latin typeface="Cambria Math" panose="02040503050406030204" pitchFamily="18" charset="0"/>
                              <a:cs typeface="Times New Roman"/>
                            </a:rPr>
                            <m:t>𝑥</m:t>
                          </m:r>
                          <m:r>
                            <a:rPr lang="en-US" i="1" spc="-10">
                              <a:latin typeface="Cambria Math" panose="02040503050406030204" pitchFamily="18" charset="0"/>
                              <a:cs typeface="Times New Roman"/>
                            </a:rPr>
                            <m:t>−1</m:t>
                          </m:r>
                        </m:e>
                      </m:d>
                      <m:r>
                        <a:rPr lang="en-US" i="1" spc="-10">
                          <a:latin typeface="Cambria Math" panose="02040503050406030204" pitchFamily="18" charset="0"/>
                          <a:cs typeface="Times New Roman"/>
                        </a:rPr>
                        <m:t>+2</m:t>
                      </m:r>
                      <m:r>
                        <a:rPr lang="en-US" b="0" i="1" spc="-10" smtClean="0">
                          <a:latin typeface="Cambria Math" panose="02040503050406030204" pitchFamily="18" charset="0"/>
                          <a:cs typeface="Times New Roman"/>
                        </a:rPr>
                        <m:t>𝑒</m:t>
                      </m:r>
                      <m:r>
                        <a:rPr lang="en-US" i="1" spc="-10">
                          <a:latin typeface="Cambria Math" panose="02040503050406030204" pitchFamily="18" charset="0"/>
                          <a:cs typeface="Times New Roman"/>
                        </a:rPr>
                        <m:t>𝑥</m:t>
                      </m:r>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𝑒</m:t>
                          </m:r>
                        </m:e>
                        <m:sup>
                          <m:r>
                            <a:rPr lang="en-US" b="0" i="1" spc="-10" smtClean="0">
                              <a:latin typeface="Cambria Math" panose="02040503050406030204" pitchFamily="18" charset="0"/>
                              <a:cs typeface="Times New Roman"/>
                            </a:rPr>
                            <m:t>−</m:t>
                          </m:r>
                          <m:r>
                            <a:rPr lang="en-US" i="1" spc="-10">
                              <a:latin typeface="Cambria Math" panose="02040503050406030204" pitchFamily="18" charset="0"/>
                              <a:cs typeface="Times New Roman"/>
                            </a:rPr>
                            <m:t>𝑥</m:t>
                          </m:r>
                        </m:sup>
                      </m:sSup>
                      <m:r>
                        <a:rPr lang="en-US" i="1" spc="-10">
                          <a:latin typeface="Cambria Math" panose="02040503050406030204" pitchFamily="18" charset="0"/>
                          <a:cs typeface="Times New Roman"/>
                        </a:rPr>
                        <m:t>=</m:t>
                      </m:r>
                      <m:r>
                        <a:rPr lang="en-US" i="1" spc="-10">
                          <a:latin typeface="Cambria Math" panose="02040503050406030204" pitchFamily="18" charset="0"/>
                          <a:cs typeface="Times New Roman"/>
                        </a:rPr>
                        <m:t>𝑥</m:t>
                      </m:r>
                      <m:d>
                        <m:dPr>
                          <m:ctrlPr>
                            <a:rPr lang="en-US" i="1" spc="-10">
                              <a:latin typeface="Cambria Math" panose="02040503050406030204" pitchFamily="18" charset="0"/>
                              <a:cs typeface="Times New Roman"/>
                            </a:rPr>
                          </m:ctrlPr>
                        </m:dPr>
                        <m:e>
                          <m:r>
                            <a:rPr lang="en-US" i="1" spc="-10">
                              <a:latin typeface="Cambria Math" panose="02040503050406030204" pitchFamily="18" charset="0"/>
                              <a:cs typeface="Times New Roman"/>
                            </a:rPr>
                            <m:t>𝑥</m:t>
                          </m:r>
                          <m:r>
                            <a:rPr lang="en-US" i="1" spc="-10">
                              <a:latin typeface="Cambria Math" panose="02040503050406030204" pitchFamily="18" charset="0"/>
                              <a:cs typeface="Times New Roman"/>
                            </a:rPr>
                            <m:t>−1</m:t>
                          </m:r>
                        </m:e>
                      </m:d>
                      <m:r>
                        <a:rPr lang="en-US" i="1" spc="-10">
                          <a:latin typeface="Cambria Math" panose="02040503050406030204" pitchFamily="18" charset="0"/>
                          <a:cs typeface="Times New Roman"/>
                        </a:rPr>
                        <m:t>+</m:t>
                      </m:r>
                      <m:r>
                        <a:rPr lang="en-US" b="0" i="1" spc="-10" smtClean="0">
                          <a:latin typeface="Cambria Math" panose="02040503050406030204" pitchFamily="18" charset="0"/>
                          <a:cs typeface="Times New Roman"/>
                        </a:rPr>
                        <m:t>2</m:t>
                      </m:r>
                      <m:r>
                        <a:rPr lang="en-US" i="1" spc="-10">
                          <a:latin typeface="Cambria Math" panose="02040503050406030204" pitchFamily="18" charset="0"/>
                          <a:cs typeface="Times New Roman"/>
                        </a:rPr>
                        <m:t>𝑥</m:t>
                      </m:r>
                      <m:sSup>
                        <m:sSupPr>
                          <m:ctrlPr>
                            <a:rPr lang="en-US" i="1" spc="-10">
                              <a:latin typeface="Cambria Math" panose="02040503050406030204" pitchFamily="18" charset="0"/>
                              <a:cs typeface="Times New Roman"/>
                            </a:rPr>
                          </m:ctrlPr>
                        </m:sSupPr>
                        <m:e>
                          <m:r>
                            <a:rPr lang="en-US" i="1" spc="-10">
                              <a:latin typeface="Cambria Math" panose="02040503050406030204" pitchFamily="18" charset="0"/>
                              <a:cs typeface="Times New Roman"/>
                            </a:rPr>
                            <m:t>𝑒</m:t>
                          </m:r>
                        </m:e>
                        <m:sup>
                          <m:r>
                            <a:rPr lang="en-US" b="0" i="1" spc="-10" smtClean="0">
                              <a:latin typeface="Cambria Math" panose="02040503050406030204" pitchFamily="18" charset="0"/>
                              <a:cs typeface="Times New Roman"/>
                            </a:rPr>
                            <m:t>1</m:t>
                          </m:r>
                          <m:r>
                            <a:rPr lang="en-US" i="1" spc="-10">
                              <a:latin typeface="Cambria Math" panose="02040503050406030204" pitchFamily="18" charset="0"/>
                              <a:cs typeface="Times New Roman"/>
                            </a:rPr>
                            <m:t>−</m:t>
                          </m:r>
                          <m:r>
                            <a:rPr lang="en-US" i="1" spc="-10">
                              <a:latin typeface="Cambria Math" panose="02040503050406030204" pitchFamily="18" charset="0"/>
                              <a:cs typeface="Times New Roman"/>
                            </a:rPr>
                            <m:t>𝑥</m:t>
                          </m:r>
                        </m:sup>
                      </m:sSup>
                    </m:oMath>
                  </m:oMathPara>
                </a14:m>
                <a:endParaRPr lang="en-US"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1395"/>
                </a:stretch>
              </a:blipFill>
            </p:spPr>
            <p:txBody>
              <a:bodyPr/>
              <a:lstStyle/>
              <a:p>
                <a:r>
                  <a:rPr lang="en-US">
                    <a:noFill/>
                  </a:rPr>
                  <a:t> </a:t>
                </a:r>
              </a:p>
            </p:txBody>
          </p:sp>
        </mc:Fallback>
      </mc:AlternateContent>
    </p:spTree>
    <p:extLst>
      <p:ext uri="{BB962C8B-B14F-4D97-AF65-F5344CB8AC3E}">
        <p14:creationId xmlns:p14="http://schemas.microsoft.com/office/powerpoint/2010/main" val="9218720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(11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065498" cy="4370567"/>
          </a:xfrm>
        </p:spPr>
        <p:txBody>
          <a:bodyPr>
            <a:noAutofit/>
          </a:bodyPr>
          <a:lstStyle/>
          <a:p>
            <a:pPr marL="0" marR="5080" indent="0">
              <a:lnSpc>
                <a:spcPct val="100000"/>
              </a:lnSpc>
              <a:buNone/>
            </a:pPr>
            <a:r>
              <a:rPr lang="en-US" spc="-10" dirty="0">
                <a:latin typeface="Times New Roman"/>
                <a:cs typeface="Times New Roman"/>
              </a:rPr>
              <a:t>I</a:t>
            </a:r>
            <a:r>
              <a:rPr lang="en-US" spc="-5" dirty="0">
                <a:latin typeface="Times New Roman"/>
                <a:cs typeface="Times New Roman"/>
              </a:rPr>
              <a:t>n</a:t>
            </a:r>
            <a:r>
              <a:rPr lang="en-US" spc="8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nex</a:t>
            </a:r>
            <a:r>
              <a:rPr lang="en-US" spc="-5" dirty="0">
                <a:latin typeface="Times New Roman"/>
                <a:cs typeface="Times New Roman"/>
              </a:rPr>
              <a:t>t</a:t>
            </a:r>
            <a:r>
              <a:rPr lang="en-US" spc="80" dirty="0">
                <a:latin typeface="Times New Roman"/>
                <a:cs typeface="Times New Roman"/>
              </a:rPr>
              <a:t> </a:t>
            </a:r>
            <a:r>
              <a:rPr lang="en-US" spc="-10" dirty="0">
                <a:latin typeface="Times New Roman"/>
                <a:cs typeface="Times New Roman"/>
              </a:rPr>
              <a:t>example</a:t>
            </a:r>
            <a:r>
              <a:rPr lang="en-US" spc="-5" dirty="0">
                <a:latin typeface="Times New Roman"/>
                <a:cs typeface="Times New Roman"/>
              </a:rPr>
              <a:t>,</a:t>
            </a:r>
            <a:r>
              <a:rPr lang="en-US" spc="8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80" dirty="0">
                <a:latin typeface="Times New Roman"/>
                <a:cs typeface="Times New Roman"/>
              </a:rPr>
              <a:t> </a:t>
            </a:r>
            <a:r>
              <a:rPr lang="en-US" spc="-10" dirty="0">
                <a:latin typeface="Times New Roman"/>
                <a:cs typeface="Times New Roman"/>
              </a:rPr>
              <a:t>us</a:t>
            </a:r>
            <a:r>
              <a:rPr lang="en-US" spc="-5" dirty="0">
                <a:latin typeface="Times New Roman"/>
                <a:cs typeface="Times New Roman"/>
              </a:rPr>
              <a:t>e</a:t>
            </a:r>
            <a:r>
              <a:rPr lang="en-US" spc="80" dirty="0">
                <a:latin typeface="Times New Roman"/>
                <a:cs typeface="Times New Roman"/>
              </a:rPr>
              <a:t> </a:t>
            </a:r>
            <a:r>
              <a:rPr lang="en-US" spc="-5" dirty="0">
                <a:latin typeface="Times New Roman"/>
                <a:cs typeface="Times New Roman"/>
              </a:rPr>
              <a:t>a</a:t>
            </a:r>
            <a:r>
              <a:rPr lang="en-US" spc="80" dirty="0">
                <a:latin typeface="Times New Roman"/>
                <a:cs typeface="Times New Roman"/>
              </a:rPr>
              <a:t> </a:t>
            </a:r>
            <a:r>
              <a:rPr lang="en-US" spc="-10" dirty="0">
                <a:latin typeface="Times New Roman"/>
                <a:cs typeface="Times New Roman"/>
              </a:rPr>
              <a:t>differentia</a:t>
            </a:r>
            <a:r>
              <a:rPr lang="en-US" spc="-5" dirty="0">
                <a:latin typeface="Times New Roman"/>
                <a:cs typeface="Times New Roman"/>
              </a:rPr>
              <a:t>l</a:t>
            </a:r>
            <a:r>
              <a:rPr lang="en-US" spc="80" dirty="0">
                <a:latin typeface="Times New Roman"/>
                <a:cs typeface="Times New Roman"/>
              </a:rPr>
              <a:t> </a:t>
            </a:r>
            <a:r>
              <a:rPr lang="en-US" spc="-10" dirty="0">
                <a:latin typeface="Times New Roman"/>
                <a:cs typeface="Times New Roman"/>
              </a:rPr>
              <a:t>equatio</a:t>
            </a:r>
            <a:r>
              <a:rPr lang="en-US" spc="-5" dirty="0">
                <a:latin typeface="Times New Roman"/>
                <a:cs typeface="Times New Roman"/>
              </a:rPr>
              <a:t>n</a:t>
            </a:r>
            <a:r>
              <a:rPr lang="en-US" spc="80" dirty="0">
                <a:latin typeface="Times New Roman"/>
                <a:cs typeface="Times New Roman"/>
              </a:rPr>
              <a:t> </a:t>
            </a:r>
            <a:r>
              <a:rPr lang="en-US" spc="-5" dirty="0">
                <a:latin typeface="Times New Roman"/>
                <a:cs typeface="Times New Roman"/>
              </a:rPr>
              <a:t>to</a:t>
            </a:r>
            <a:r>
              <a:rPr lang="en-US" spc="80" dirty="0">
                <a:latin typeface="Times New Roman"/>
                <a:cs typeface="Times New Roman"/>
              </a:rPr>
              <a:t> </a:t>
            </a:r>
            <a:r>
              <a:rPr lang="en-US" spc="-15" dirty="0">
                <a:latin typeface="Times New Roman"/>
                <a:cs typeface="Times New Roman"/>
              </a:rPr>
              <a:t>mode</a:t>
            </a:r>
            <a:r>
              <a:rPr lang="en-US" spc="-5" dirty="0">
                <a:latin typeface="Times New Roman"/>
                <a:cs typeface="Times New Roman"/>
              </a:rPr>
              <a:t>l</a:t>
            </a:r>
            <a:r>
              <a:rPr lang="en-US" spc="80" dirty="0">
                <a:latin typeface="Times New Roman"/>
                <a:cs typeface="Times New Roman"/>
              </a:rPr>
              <a:t> </a:t>
            </a:r>
            <a:r>
              <a:rPr lang="en-US" spc="-5" dirty="0">
                <a:latin typeface="Times New Roman"/>
                <a:cs typeface="Times New Roman"/>
              </a:rPr>
              <a:t>a</a:t>
            </a:r>
            <a:r>
              <a:rPr lang="en-US" spc="80" dirty="0">
                <a:latin typeface="Times New Roman"/>
                <a:cs typeface="Times New Roman"/>
              </a:rPr>
              <a:t> </a:t>
            </a:r>
            <a:r>
              <a:rPr lang="en-US" spc="-10" dirty="0">
                <a:latin typeface="Times New Roman"/>
                <a:cs typeface="Times New Roman"/>
              </a:rPr>
              <a:t>“mixin</a:t>
            </a:r>
            <a:r>
              <a:rPr lang="en-US" spc="-5" dirty="0">
                <a:latin typeface="Times New Roman"/>
                <a:cs typeface="Times New Roman"/>
              </a:rPr>
              <a:t>g</a:t>
            </a:r>
            <a:r>
              <a:rPr lang="en-US" spc="80" dirty="0">
                <a:latin typeface="Times New Roman"/>
                <a:cs typeface="Times New Roman"/>
              </a:rPr>
              <a:t> </a:t>
            </a:r>
            <a:r>
              <a:rPr lang="en-US" spc="-10" dirty="0">
                <a:latin typeface="Times New Roman"/>
                <a:cs typeface="Times New Roman"/>
              </a:rPr>
              <a:t>problem,” whic</a:t>
            </a:r>
            <a:r>
              <a:rPr lang="en-US" spc="-5" dirty="0">
                <a:latin typeface="Times New Roman"/>
                <a:cs typeface="Times New Roman"/>
              </a:rPr>
              <a:t>h </a:t>
            </a:r>
            <a:r>
              <a:rPr lang="en-US" spc="-10" dirty="0">
                <a:latin typeface="Times New Roman"/>
                <a:cs typeface="Times New Roman"/>
              </a:rPr>
              <a:t>ha</a:t>
            </a:r>
            <a:r>
              <a:rPr lang="en-US" spc="-5" dirty="0">
                <a:latin typeface="Times New Roman"/>
                <a:cs typeface="Times New Roman"/>
              </a:rPr>
              <a:t>s </a:t>
            </a:r>
            <a:r>
              <a:rPr lang="en-US" spc="-10" dirty="0">
                <a:latin typeface="Times New Roman"/>
                <a:cs typeface="Times New Roman"/>
              </a:rPr>
              <a:t>application</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i</a:t>
            </a:r>
            <a:r>
              <a:rPr lang="en-US" spc="-5" dirty="0">
                <a:latin typeface="Times New Roman"/>
                <a:cs typeface="Times New Roman"/>
              </a:rPr>
              <a:t>n </a:t>
            </a:r>
            <a:r>
              <a:rPr lang="en-US" spc="-10" dirty="0">
                <a:latin typeface="Times New Roman"/>
                <a:cs typeface="Times New Roman"/>
              </a:rPr>
              <a:t>biology</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chemistry</a:t>
            </a:r>
            <a:r>
              <a:rPr lang="en-US" spc="-5" dirty="0">
                <a:latin typeface="Times New Roman"/>
                <a:cs typeface="Times New Roman"/>
              </a:rPr>
              <a:t>,</a:t>
            </a:r>
            <a:r>
              <a:rPr lang="en-US" dirty="0">
                <a:latin typeface="Times New Roman"/>
                <a:cs typeface="Times New Roman"/>
              </a:rPr>
              <a:t> </a:t>
            </a:r>
            <a:r>
              <a:rPr lang="en-US" spc="-10" dirty="0">
                <a:latin typeface="Times New Roman"/>
                <a:cs typeface="Times New Roman"/>
              </a:rPr>
              <a:t>an</a:t>
            </a:r>
            <a:r>
              <a:rPr lang="en-US" spc="-5" dirty="0">
                <a:latin typeface="Times New Roman"/>
                <a:cs typeface="Times New Roman"/>
              </a:rPr>
              <a:t>d </a:t>
            </a:r>
            <a:r>
              <a:rPr lang="en-US" spc="-10" dirty="0">
                <a:latin typeface="Times New Roman"/>
                <a:cs typeface="Times New Roman"/>
              </a:rPr>
              <a:t>medicine.</a:t>
            </a:r>
          </a:p>
          <a:p>
            <a:pPr marL="0" marR="5080" indent="0">
              <a:lnSpc>
                <a:spcPct val="100000"/>
              </a:lnSpc>
              <a:buNone/>
            </a:pPr>
            <a:endParaRPr lang="en-US" dirty="0">
              <a:latin typeface="Times New Roman"/>
              <a:cs typeface="Times New Roman"/>
            </a:endParaRPr>
          </a:p>
          <a:p>
            <a:pPr marL="0" marR="5080" indent="0">
              <a:lnSpc>
                <a:spcPct val="100000"/>
              </a:lnSpc>
              <a:buNone/>
            </a:pPr>
            <a:r>
              <a:rPr lang="en-US" b="1" u="sng" spc="-170" dirty="0"/>
              <a:t>E</a:t>
            </a:r>
            <a:r>
              <a:rPr lang="en-US" b="1" u="sng" spc="-30" dirty="0"/>
              <a:t>X</a:t>
            </a:r>
            <a:r>
              <a:rPr lang="en-US" b="1" u="sng" spc="-20" dirty="0"/>
              <a:t>AMPL</a:t>
            </a:r>
            <a:r>
              <a:rPr lang="en-US" b="1" u="sng" spc="-120" dirty="0"/>
              <a:t>E</a:t>
            </a:r>
            <a:r>
              <a:rPr lang="en-US" b="1" spc="-120" dirty="0"/>
              <a:t>:</a:t>
            </a:r>
            <a:r>
              <a:rPr lang="en-US" b="1" dirty="0"/>
              <a:t> </a:t>
            </a:r>
            <a:r>
              <a:rPr lang="en-US" b="1" spc="-45" dirty="0"/>
              <a:t>A</a:t>
            </a:r>
            <a:r>
              <a:rPr lang="en-US" b="1" dirty="0"/>
              <a:t> </a:t>
            </a:r>
            <a:r>
              <a:rPr lang="en-US" b="1" spc="20" dirty="0"/>
              <a:t>Mixin</a:t>
            </a:r>
            <a:r>
              <a:rPr lang="en-US" b="1" spc="30" dirty="0"/>
              <a:t>g</a:t>
            </a:r>
            <a:r>
              <a:rPr lang="en-US" b="1" dirty="0"/>
              <a:t> P</a:t>
            </a:r>
            <a:r>
              <a:rPr lang="en-US" b="1" spc="5" dirty="0"/>
              <a:t>roble</a:t>
            </a:r>
            <a:r>
              <a:rPr lang="en-US" b="1" spc="20" dirty="0"/>
              <a:t>m</a:t>
            </a:r>
            <a:r>
              <a:rPr lang="en-US" b="1" dirty="0"/>
              <a:t> </a:t>
            </a:r>
            <a:r>
              <a:rPr lang="en-US" spc="-10" dirty="0"/>
              <a:t>A</a:t>
            </a:r>
            <a:r>
              <a:rPr lang="en-US" spc="80" dirty="0"/>
              <a:t> </a:t>
            </a:r>
            <a:r>
              <a:rPr lang="en-US" spc="-5" dirty="0"/>
              <a:t>t</a:t>
            </a:r>
            <a:r>
              <a:rPr lang="en-US" spc="-10" dirty="0"/>
              <a:t>an</a:t>
            </a:r>
            <a:r>
              <a:rPr lang="en-US" spc="-5" dirty="0"/>
              <a:t>k</a:t>
            </a:r>
            <a:r>
              <a:rPr lang="en-US" spc="80" dirty="0"/>
              <a:t> </a:t>
            </a:r>
            <a:r>
              <a:rPr lang="en-US" spc="-10" dirty="0"/>
              <a:t>contain</a:t>
            </a:r>
            <a:r>
              <a:rPr lang="en-US" spc="-5" dirty="0"/>
              <a:t>s</a:t>
            </a:r>
            <a:r>
              <a:rPr lang="en-US" spc="85" dirty="0"/>
              <a:t> </a:t>
            </a:r>
            <a:r>
              <a:rPr lang="en-US" spc="-10" dirty="0"/>
              <a:t>60</a:t>
            </a:r>
            <a:r>
              <a:rPr lang="en-US" spc="-5" dirty="0"/>
              <a:t>0</a:t>
            </a:r>
            <a:r>
              <a:rPr lang="en-US" spc="85" dirty="0"/>
              <a:t> </a:t>
            </a:r>
            <a:r>
              <a:rPr lang="en-US" spc="-10" dirty="0"/>
              <a:t>liter</a:t>
            </a:r>
            <a:r>
              <a:rPr lang="en-US" spc="-5" dirty="0"/>
              <a:t>s</a:t>
            </a:r>
            <a:r>
              <a:rPr lang="en-US" spc="80" dirty="0"/>
              <a:t> </a:t>
            </a:r>
            <a:r>
              <a:rPr lang="en-US" spc="-10" dirty="0"/>
              <a:t>o</a:t>
            </a:r>
            <a:r>
              <a:rPr lang="en-US" spc="-5" dirty="0"/>
              <a:t>f</a:t>
            </a:r>
            <a:r>
              <a:rPr lang="en-US" spc="85" dirty="0"/>
              <a:t> </a:t>
            </a:r>
            <a:r>
              <a:rPr lang="en-US" spc="-10" dirty="0"/>
              <a:t>wate</a:t>
            </a:r>
            <a:r>
              <a:rPr lang="en-US" spc="-5" dirty="0"/>
              <a:t>r</a:t>
            </a:r>
            <a:r>
              <a:rPr lang="en-US" spc="85" dirty="0"/>
              <a:t> </a:t>
            </a:r>
            <a:r>
              <a:rPr lang="en-US" spc="-10" dirty="0"/>
              <a:t>wit</a:t>
            </a:r>
            <a:r>
              <a:rPr lang="en-US" spc="-5" dirty="0"/>
              <a:t>h</a:t>
            </a:r>
            <a:r>
              <a:rPr lang="en-US" spc="80" dirty="0"/>
              <a:t> </a:t>
            </a:r>
            <a:r>
              <a:rPr lang="en-US" spc="-5" dirty="0"/>
              <a:t>a</a:t>
            </a:r>
            <a:r>
              <a:rPr lang="en-US" spc="80" dirty="0"/>
              <a:t> </a:t>
            </a:r>
            <a:r>
              <a:rPr lang="en-US" spc="-5" dirty="0"/>
              <a:t>s</a:t>
            </a:r>
            <a:r>
              <a:rPr lang="en-US" spc="-10" dirty="0"/>
              <a:t>ucrose concentratio</a:t>
            </a:r>
            <a:r>
              <a:rPr lang="en-US" spc="-5" dirty="0"/>
              <a:t>n</a:t>
            </a:r>
            <a:r>
              <a:rPr lang="en-US" dirty="0"/>
              <a:t> </a:t>
            </a:r>
            <a:r>
              <a:rPr lang="en-US" spc="-10" dirty="0"/>
              <a:t>o</a:t>
            </a:r>
            <a:r>
              <a:rPr lang="en-US" spc="-5" dirty="0"/>
              <a:t>f</a:t>
            </a:r>
            <a:r>
              <a:rPr lang="en-US" dirty="0"/>
              <a:t> </a:t>
            </a:r>
            <a:r>
              <a:rPr lang="en-US" spc="-5" dirty="0"/>
              <a:t>0.2</a:t>
            </a:r>
            <a:r>
              <a:rPr lang="en-US" dirty="0"/>
              <a:t> </a:t>
            </a:r>
            <a:r>
              <a:rPr lang="en-US" spc="-5" dirty="0"/>
              <a:t>kg/L.</a:t>
            </a:r>
            <a:r>
              <a:rPr lang="en-US" dirty="0"/>
              <a:t> </a:t>
            </a:r>
            <a:r>
              <a:rPr lang="en-US" spc="-10" dirty="0"/>
              <a:t>We</a:t>
            </a:r>
            <a:r>
              <a:rPr lang="en-US" dirty="0"/>
              <a:t> </a:t>
            </a:r>
            <a:r>
              <a:rPr lang="en-US" spc="-5" dirty="0"/>
              <a:t>begin</a:t>
            </a:r>
            <a:r>
              <a:rPr lang="en-US" dirty="0"/>
              <a:t> </a:t>
            </a:r>
            <a:r>
              <a:rPr lang="en-US" spc="-5" dirty="0"/>
              <a:t>adding</a:t>
            </a:r>
            <a:r>
              <a:rPr lang="en-US" dirty="0"/>
              <a:t> </a:t>
            </a:r>
            <a:r>
              <a:rPr lang="en-US" spc="-5" dirty="0"/>
              <a:t>water</a:t>
            </a:r>
            <a:r>
              <a:rPr lang="en-US" dirty="0"/>
              <a:t> </a:t>
            </a:r>
            <a:r>
              <a:rPr lang="en-US" spc="-15" dirty="0"/>
              <a:t>w</a:t>
            </a:r>
            <a:r>
              <a:rPr lang="en-US" spc="-5" dirty="0"/>
              <a:t>ith</a:t>
            </a:r>
            <a:r>
              <a:rPr lang="en-US" dirty="0"/>
              <a:t> </a:t>
            </a:r>
            <a:r>
              <a:rPr lang="en-US" spc="-5" dirty="0"/>
              <a:t>a</a:t>
            </a:r>
            <a:r>
              <a:rPr lang="en-US" dirty="0"/>
              <a:t> </a:t>
            </a:r>
            <a:r>
              <a:rPr lang="en-US" spc="-5" dirty="0"/>
              <a:t>sucrose</a:t>
            </a:r>
            <a:r>
              <a:rPr lang="en-US" dirty="0"/>
              <a:t> </a:t>
            </a:r>
            <a:r>
              <a:rPr lang="en-US" spc="-5" dirty="0"/>
              <a:t>concentration</a:t>
            </a:r>
            <a:r>
              <a:rPr lang="en-US" dirty="0"/>
              <a:t> </a:t>
            </a:r>
            <a:r>
              <a:rPr lang="en-US" spc="-10" dirty="0"/>
              <a:t>o</a:t>
            </a:r>
            <a:r>
              <a:rPr lang="en-US" spc="-5" dirty="0"/>
              <a:t>f</a:t>
            </a:r>
            <a:endParaRPr lang="en-US" dirty="0"/>
          </a:p>
          <a:p>
            <a:pPr marL="0" marR="5080" indent="0">
              <a:lnSpc>
                <a:spcPct val="100000"/>
              </a:lnSpc>
              <a:spcBef>
                <a:spcPts val="35"/>
              </a:spcBef>
              <a:buNone/>
            </a:pPr>
            <a:r>
              <a:rPr lang="en-US" spc="-5" dirty="0"/>
              <a:t>0.1</a:t>
            </a:r>
            <a:r>
              <a:rPr lang="en-US" spc="85" dirty="0"/>
              <a:t> </a:t>
            </a:r>
            <a:r>
              <a:rPr lang="en-US" spc="-5" dirty="0"/>
              <a:t>kg/L</a:t>
            </a:r>
            <a:r>
              <a:rPr lang="en-US" spc="90" dirty="0"/>
              <a:t> </a:t>
            </a:r>
            <a:r>
              <a:rPr lang="en-US" spc="-10" dirty="0"/>
              <a:t>a</a:t>
            </a:r>
            <a:r>
              <a:rPr lang="en-US" spc="-5" dirty="0"/>
              <a:t>t</a:t>
            </a:r>
            <a:r>
              <a:rPr lang="en-US" spc="90" dirty="0"/>
              <a:t> </a:t>
            </a:r>
            <a:r>
              <a:rPr lang="en-US" spc="-5" dirty="0"/>
              <a:t>a</a:t>
            </a:r>
            <a:r>
              <a:rPr lang="en-US" spc="85" dirty="0"/>
              <a:t> </a:t>
            </a:r>
            <a:r>
              <a:rPr lang="en-US" spc="-5" dirty="0"/>
              <a:t>rate</a:t>
            </a:r>
            <a:r>
              <a:rPr lang="en-US" spc="90" dirty="0"/>
              <a:t> </a:t>
            </a:r>
            <a:r>
              <a:rPr lang="en-US" spc="-5" dirty="0"/>
              <a:t>of</a:t>
            </a:r>
            <a:r>
              <a:rPr lang="en-US" dirty="0"/>
              <a:t> </a:t>
            </a:r>
            <a:r>
              <a:rPr lang="en-US" i="1" spc="-5" dirty="0"/>
              <a:t>R</a:t>
            </a:r>
            <a:r>
              <a:rPr lang="en-US" baseline="-11111" dirty="0"/>
              <a:t>in </a:t>
            </a:r>
            <a:r>
              <a:rPr lang="en-US" spc="-25" dirty="0"/>
              <a:t>=</a:t>
            </a:r>
            <a:r>
              <a:rPr lang="en-US" spc="-40" dirty="0"/>
              <a:t> </a:t>
            </a:r>
            <a:r>
              <a:rPr lang="en-US" spc="-10" dirty="0"/>
              <a:t>4</a:t>
            </a:r>
            <a:r>
              <a:rPr lang="en-US" spc="-5" dirty="0"/>
              <a:t>0</a:t>
            </a:r>
            <a:r>
              <a:rPr lang="en-US" spc="90" dirty="0"/>
              <a:t> </a:t>
            </a:r>
            <a:r>
              <a:rPr lang="en-US" spc="-5" dirty="0"/>
              <a:t>L/min</a:t>
            </a:r>
            <a:r>
              <a:rPr lang="en-US" spc="90" dirty="0"/>
              <a:t> </a:t>
            </a:r>
            <a:r>
              <a:rPr lang="en-US" spc="-5" dirty="0"/>
              <a:t>(Figure</a:t>
            </a:r>
            <a:r>
              <a:rPr lang="en-US" spc="90" dirty="0"/>
              <a:t> </a:t>
            </a:r>
            <a:r>
              <a:rPr lang="en-US" spc="-10" dirty="0"/>
              <a:t>3</a:t>
            </a:r>
            <a:r>
              <a:rPr lang="en-US" spc="-5" dirty="0"/>
              <a:t>).</a:t>
            </a:r>
            <a:r>
              <a:rPr lang="en-US" spc="90" dirty="0"/>
              <a:t> </a:t>
            </a:r>
            <a:r>
              <a:rPr lang="en-US" spc="-10" dirty="0"/>
              <a:t>The</a:t>
            </a:r>
            <a:r>
              <a:rPr lang="en-US" spc="90" dirty="0"/>
              <a:t> </a:t>
            </a:r>
            <a:r>
              <a:rPr lang="en-US" spc="-15" dirty="0"/>
              <a:t>w</a:t>
            </a:r>
            <a:r>
              <a:rPr lang="en-US" spc="-5" dirty="0"/>
              <a:t>ater</a:t>
            </a:r>
            <a:r>
              <a:rPr lang="en-US" spc="90" dirty="0"/>
              <a:t> </a:t>
            </a:r>
            <a:r>
              <a:rPr lang="en-US" spc="-5" dirty="0"/>
              <a:t>mixes</a:t>
            </a:r>
            <a:r>
              <a:rPr lang="en-US" spc="90" dirty="0"/>
              <a:t> </a:t>
            </a:r>
            <a:r>
              <a:rPr lang="en-US" spc="-5" dirty="0"/>
              <a:t>instantaneously</a:t>
            </a:r>
            <a:r>
              <a:rPr lang="en-US" spc="90" dirty="0"/>
              <a:t> </a:t>
            </a:r>
            <a:r>
              <a:rPr lang="en-US" spc="-5" dirty="0"/>
              <a:t>and </a:t>
            </a:r>
            <a:r>
              <a:rPr lang="en-US" spc="-10" dirty="0"/>
              <a:t>exit</a:t>
            </a:r>
            <a:r>
              <a:rPr lang="en-US" spc="-5" dirty="0"/>
              <a:t>s</a:t>
            </a:r>
            <a:r>
              <a:rPr lang="en-US" spc="95" dirty="0"/>
              <a:t> </a:t>
            </a:r>
            <a:r>
              <a:rPr lang="en-US" spc="-10" dirty="0"/>
              <a:t>th</a:t>
            </a:r>
            <a:r>
              <a:rPr lang="en-US" spc="-5" dirty="0"/>
              <a:t>e</a:t>
            </a:r>
            <a:r>
              <a:rPr lang="en-US" spc="95" dirty="0"/>
              <a:t> </a:t>
            </a:r>
            <a:r>
              <a:rPr lang="en-US" spc="-10" dirty="0"/>
              <a:t>bottom</a:t>
            </a:r>
            <a:r>
              <a:rPr lang="en-US" spc="95" dirty="0"/>
              <a:t> </a:t>
            </a:r>
            <a:r>
              <a:rPr lang="en-US" spc="-10" dirty="0"/>
              <a:t>o</a:t>
            </a:r>
            <a:r>
              <a:rPr lang="en-US" spc="-5" dirty="0"/>
              <a:t>f</a:t>
            </a:r>
            <a:r>
              <a:rPr lang="en-US" spc="95" dirty="0"/>
              <a:t> </a:t>
            </a:r>
            <a:r>
              <a:rPr lang="en-US" spc="-5" dirty="0"/>
              <a:t>t</a:t>
            </a:r>
            <a:r>
              <a:rPr lang="en-US" spc="-10" dirty="0"/>
              <a:t>h</a:t>
            </a:r>
            <a:r>
              <a:rPr lang="en-US" spc="-5" dirty="0"/>
              <a:t>e</a:t>
            </a:r>
            <a:r>
              <a:rPr lang="en-US" spc="95" dirty="0"/>
              <a:t> </a:t>
            </a:r>
            <a:r>
              <a:rPr lang="en-US" spc="-10" dirty="0"/>
              <a:t>tan</a:t>
            </a:r>
            <a:r>
              <a:rPr lang="en-US" spc="-5" dirty="0"/>
              <a:t>k</a:t>
            </a:r>
            <a:r>
              <a:rPr lang="en-US" spc="95" dirty="0"/>
              <a:t> </a:t>
            </a:r>
            <a:r>
              <a:rPr lang="en-US" spc="-10" dirty="0"/>
              <a:t>a</a:t>
            </a:r>
            <a:r>
              <a:rPr lang="en-US" spc="-5" dirty="0"/>
              <a:t>t</a:t>
            </a:r>
            <a:r>
              <a:rPr lang="en-US" spc="95" dirty="0"/>
              <a:t> </a:t>
            </a:r>
            <a:r>
              <a:rPr lang="en-US" spc="-5" dirty="0"/>
              <a:t>a</a:t>
            </a:r>
            <a:r>
              <a:rPr lang="en-US" spc="95" dirty="0"/>
              <a:t> </a:t>
            </a:r>
            <a:r>
              <a:rPr lang="en-US" spc="-5" dirty="0"/>
              <a:t>r</a:t>
            </a:r>
            <a:r>
              <a:rPr lang="en-US" spc="-10" dirty="0"/>
              <a:t>at</a:t>
            </a:r>
            <a:r>
              <a:rPr lang="en-US" spc="-5" dirty="0"/>
              <a:t>e</a:t>
            </a:r>
            <a:r>
              <a:rPr lang="en-US" spc="95" dirty="0"/>
              <a:t> </a:t>
            </a:r>
            <a:r>
              <a:rPr lang="en-US" spc="-10" dirty="0"/>
              <a:t>o</a:t>
            </a:r>
            <a:r>
              <a:rPr lang="en-US" spc="-5" dirty="0"/>
              <a:t>f</a:t>
            </a:r>
            <a:r>
              <a:rPr lang="en-US" dirty="0"/>
              <a:t> </a:t>
            </a:r>
            <a:r>
              <a:rPr lang="en-US" i="1" spc="-5" dirty="0"/>
              <a:t>R</a:t>
            </a:r>
            <a:r>
              <a:rPr lang="en-US" baseline="-11111" dirty="0"/>
              <a:t>out </a:t>
            </a:r>
            <a:r>
              <a:rPr lang="en-US" spc="-25" dirty="0"/>
              <a:t>=</a:t>
            </a:r>
            <a:r>
              <a:rPr lang="en-US" spc="-40" dirty="0"/>
              <a:t> </a:t>
            </a:r>
            <a:r>
              <a:rPr lang="en-US" spc="-10" dirty="0"/>
              <a:t>2</a:t>
            </a:r>
            <a:r>
              <a:rPr lang="en-US" spc="-5" dirty="0"/>
              <a:t>0</a:t>
            </a:r>
            <a:r>
              <a:rPr lang="en-US" spc="95" dirty="0"/>
              <a:t> </a:t>
            </a:r>
            <a:r>
              <a:rPr lang="en-US" spc="-5" dirty="0"/>
              <a:t>L/min.</a:t>
            </a:r>
            <a:r>
              <a:rPr lang="en-US" spc="95" dirty="0"/>
              <a:t> </a:t>
            </a:r>
            <a:r>
              <a:rPr lang="en-US" spc="-5" dirty="0"/>
              <a:t>Let</a:t>
            </a:r>
            <a:r>
              <a:rPr lang="en-US" dirty="0"/>
              <a:t> </a:t>
            </a:r>
            <a:r>
              <a:rPr lang="en-US" i="1" spc="45" dirty="0"/>
              <a:t>y</a:t>
            </a:r>
            <a:r>
              <a:rPr lang="en-US" spc="-5" dirty="0"/>
              <a:t>(</a:t>
            </a:r>
            <a:r>
              <a:rPr lang="en-US" i="1" spc="-5" dirty="0"/>
              <a:t>t</a:t>
            </a:r>
            <a:r>
              <a:rPr lang="en-US" spc="-5" dirty="0"/>
              <a:t>)</a:t>
            </a:r>
            <a:r>
              <a:rPr lang="en-US" spc="95" dirty="0"/>
              <a:t> </a:t>
            </a:r>
            <a:r>
              <a:rPr lang="en-US" spc="-5" dirty="0"/>
              <a:t>be</a:t>
            </a:r>
            <a:r>
              <a:rPr lang="en-US" spc="95" dirty="0"/>
              <a:t> </a:t>
            </a:r>
            <a:r>
              <a:rPr lang="en-US" spc="-5" dirty="0"/>
              <a:t>the</a:t>
            </a:r>
            <a:r>
              <a:rPr lang="en-US" spc="95" dirty="0"/>
              <a:t> </a:t>
            </a:r>
            <a:r>
              <a:rPr lang="en-US" spc="-5" dirty="0"/>
              <a:t>quantity</a:t>
            </a:r>
            <a:r>
              <a:rPr lang="en-US" spc="95" dirty="0"/>
              <a:t> </a:t>
            </a:r>
            <a:r>
              <a:rPr lang="en-US" spc="-5" dirty="0"/>
              <a:t>(in kilograms) of</a:t>
            </a:r>
            <a:r>
              <a:rPr lang="en-US" dirty="0"/>
              <a:t> </a:t>
            </a:r>
            <a:r>
              <a:rPr lang="en-US" spc="-5" dirty="0"/>
              <a:t>sucrose in the tank at</a:t>
            </a:r>
            <a:r>
              <a:rPr lang="en-US" dirty="0"/>
              <a:t> </a:t>
            </a:r>
            <a:r>
              <a:rPr lang="en-US" spc="-5" dirty="0"/>
              <a:t>time </a:t>
            </a:r>
            <a:r>
              <a:rPr lang="en-US" i="1" spc="-5" dirty="0"/>
              <a:t>t</a:t>
            </a:r>
            <a:r>
              <a:rPr lang="en-US" i="1" spc="85" dirty="0"/>
              <a:t> </a:t>
            </a:r>
            <a:r>
              <a:rPr lang="en-US" spc="-5" dirty="0"/>
              <a:t>(in </a:t>
            </a:r>
            <a:r>
              <a:rPr lang="en-US" spc="-15" dirty="0"/>
              <a:t>m</a:t>
            </a:r>
            <a:r>
              <a:rPr lang="en-US" spc="-5" dirty="0"/>
              <a:t>inutes).</a:t>
            </a:r>
            <a:r>
              <a:rPr lang="en-US" dirty="0"/>
              <a:t> </a:t>
            </a:r>
            <a:r>
              <a:rPr lang="en-US" spc="-5" dirty="0"/>
              <a:t>Set</a:t>
            </a:r>
            <a:r>
              <a:rPr lang="en-US" dirty="0"/>
              <a:t> </a:t>
            </a:r>
            <a:r>
              <a:rPr lang="en-US" spc="-5" dirty="0"/>
              <a:t>up a </a:t>
            </a:r>
            <a:r>
              <a:rPr lang="en-US" spc="-10" dirty="0"/>
              <a:t>d</a:t>
            </a:r>
            <a:r>
              <a:rPr lang="en-US" spc="-5" dirty="0"/>
              <a:t>ifferential equation</a:t>
            </a:r>
            <a:r>
              <a:rPr lang="en-US" dirty="0"/>
              <a:t> </a:t>
            </a:r>
            <a:r>
              <a:rPr lang="en-US" spc="-5" dirty="0"/>
              <a:t>for </a:t>
            </a:r>
            <a:r>
              <a:rPr lang="en-US" i="1" spc="45" dirty="0"/>
              <a:t>y</a:t>
            </a:r>
            <a:r>
              <a:rPr lang="en-US" spc="-5" dirty="0"/>
              <a:t>(</a:t>
            </a:r>
            <a:r>
              <a:rPr lang="en-US" i="1" spc="-5" dirty="0"/>
              <a:t>t</a:t>
            </a:r>
            <a:r>
              <a:rPr lang="en-US" spc="-5" dirty="0"/>
              <a:t>) </a:t>
            </a:r>
            <a:r>
              <a:rPr lang="en-US" spc="-10" dirty="0"/>
              <a:t>an</a:t>
            </a:r>
            <a:r>
              <a:rPr lang="en-US" spc="-5" dirty="0"/>
              <a:t>d </a:t>
            </a:r>
            <a:r>
              <a:rPr lang="en-US" spc="-10" dirty="0"/>
              <a:t>solv</a:t>
            </a:r>
            <a:r>
              <a:rPr lang="en-US" spc="-5" dirty="0"/>
              <a:t>e f</a:t>
            </a:r>
            <a:r>
              <a:rPr lang="en-US" spc="-10" dirty="0"/>
              <a:t>o</a:t>
            </a:r>
            <a:r>
              <a:rPr lang="en-US" spc="-5" dirty="0"/>
              <a:t>r</a:t>
            </a:r>
            <a:r>
              <a:rPr lang="en-US" spc="60" dirty="0"/>
              <a:t> </a:t>
            </a:r>
            <a:r>
              <a:rPr lang="en-US" i="1" spc="45" dirty="0"/>
              <a:t>y</a:t>
            </a:r>
            <a:r>
              <a:rPr lang="en-US" spc="-5" dirty="0"/>
              <a:t>(</a:t>
            </a:r>
            <a:r>
              <a:rPr lang="en-US" i="1" spc="-5" dirty="0"/>
              <a:t>t</a:t>
            </a:r>
            <a:r>
              <a:rPr lang="en-US" spc="-5" dirty="0"/>
              <a:t>).</a:t>
            </a:r>
            <a:endParaRPr lang="en-US" dirty="0"/>
          </a:p>
          <a:p>
            <a:pPr marL="0" marR="5080" indent="0" algn="just">
              <a:lnSpc>
                <a:spcPct val="100000"/>
              </a:lnSpc>
              <a:buNone/>
            </a:pPr>
            <a:endParaRPr lang="en-US" dirty="0">
              <a:solidFill>
                <a:schemeClr val="tx1"/>
              </a:solidFill>
            </a:endParaRPr>
          </a:p>
        </p:txBody>
      </p:sp>
      <p:pic>
        <p:nvPicPr>
          <p:cNvPr id="5" name="Picture 2" descr="The figure shows a right circular cylindrical tank with a pipe above it and a circular hole in the bottom. The water flowing into the pipe is labeled capital R subscript in in liters per minute. The water level is labeled on the cylinder. The rate of water flowing out of the cylinder is labeled capital R subscript out in liters per minute by the hole in bottom of the cylinde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51298" y="1500464"/>
            <a:ext cx="4251667" cy="411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164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12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indent="0" algn="just">
                  <a:lnSpc>
                    <a:spcPct val="100000"/>
                  </a:lnSpc>
                  <a:spcBef>
                    <a:spcPts val="550"/>
                  </a:spcBef>
                  <a:buNone/>
                </a:pPr>
                <a:r>
                  <a:rPr lang="en-US" b="1" spc="-5" dirty="0">
                    <a:solidFill>
                      <a:schemeClr val="tx1"/>
                    </a:solidFill>
                    <a:latin typeface="Times New Roman"/>
                    <a:cs typeface="Times New Roman"/>
                  </a:rPr>
                  <a:t>Solution</a:t>
                </a:r>
                <a:endParaRPr lang="en-US" dirty="0">
                  <a:solidFill>
                    <a:schemeClr val="tx1"/>
                  </a:solidFill>
                  <a:latin typeface="Times New Roman"/>
                  <a:cs typeface="Times New Roman"/>
                </a:endParaRPr>
              </a:p>
              <a:p>
                <a:pPr marL="0" indent="0" algn="just">
                  <a:lnSpc>
                    <a:spcPct val="100000"/>
                  </a:lnSpc>
                  <a:spcBef>
                    <a:spcPts val="590"/>
                  </a:spcBef>
                  <a:buNone/>
                </a:pPr>
                <a:r>
                  <a:rPr lang="en-US" b="1" i="1" spc="-10" dirty="0">
                    <a:solidFill>
                      <a:schemeClr val="tx1"/>
                    </a:solidFill>
                    <a:latin typeface="Times New Roman"/>
                    <a:cs typeface="Times New Roman"/>
                  </a:rPr>
                  <a:t>Ste</a:t>
                </a:r>
                <a:r>
                  <a:rPr lang="en-US" b="1" i="1" spc="-5" dirty="0">
                    <a:solidFill>
                      <a:schemeClr val="tx1"/>
                    </a:solidFill>
                    <a:latin typeface="Times New Roman"/>
                    <a:cs typeface="Times New Roman"/>
                  </a:rPr>
                  <a:t>p </a:t>
                </a:r>
                <a:r>
                  <a:rPr lang="en-US" b="1" i="1" spc="-10" dirty="0">
                    <a:solidFill>
                      <a:schemeClr val="tx1"/>
                    </a:solidFill>
                    <a:latin typeface="Times New Roman"/>
                    <a:cs typeface="Times New Roman"/>
                  </a:rPr>
                  <a:t>1</a:t>
                </a:r>
                <a:r>
                  <a:rPr lang="en-US" b="1" i="1" spc="-5" dirty="0">
                    <a:solidFill>
                      <a:schemeClr val="tx1"/>
                    </a:solidFill>
                    <a:latin typeface="Times New Roman"/>
                    <a:cs typeface="Times New Roman"/>
                  </a:rPr>
                  <a:t>.</a:t>
                </a:r>
                <a:r>
                  <a:rPr lang="en-US" b="1" i="1" dirty="0">
                    <a:solidFill>
                      <a:schemeClr val="tx1"/>
                    </a:solidFill>
                    <a:latin typeface="Times New Roman"/>
                    <a:cs typeface="Times New Roman"/>
                  </a:rPr>
                  <a:t> </a:t>
                </a:r>
                <a:r>
                  <a:rPr lang="en-US" b="1" spc="-10" dirty="0">
                    <a:solidFill>
                      <a:schemeClr val="tx1"/>
                    </a:solidFill>
                    <a:latin typeface="Times New Roman"/>
                    <a:cs typeface="Times New Roman"/>
                  </a:rPr>
                  <a:t>Se</a:t>
                </a:r>
                <a:r>
                  <a:rPr lang="en-US" b="1" spc="-5" dirty="0">
                    <a:solidFill>
                      <a:schemeClr val="tx1"/>
                    </a:solidFill>
                    <a:latin typeface="Times New Roman"/>
                    <a:cs typeface="Times New Roman"/>
                  </a:rPr>
                  <a:t>t </a:t>
                </a:r>
                <a:r>
                  <a:rPr lang="en-US" b="1" spc="-15" dirty="0">
                    <a:solidFill>
                      <a:schemeClr val="tx1"/>
                    </a:solidFill>
                    <a:latin typeface="Times New Roman"/>
                    <a:cs typeface="Times New Roman"/>
                  </a:rPr>
                  <a:t>u</a:t>
                </a:r>
                <a:r>
                  <a:rPr lang="en-US" b="1" spc="-10" dirty="0">
                    <a:solidFill>
                      <a:schemeClr val="tx1"/>
                    </a:solidFill>
                    <a:latin typeface="Times New Roman"/>
                    <a:cs typeface="Times New Roman"/>
                  </a:rPr>
                  <a:t>p</a:t>
                </a:r>
                <a:r>
                  <a:rPr lang="en-US" b="1" spc="-5" dirty="0">
                    <a:solidFill>
                      <a:schemeClr val="tx1"/>
                    </a:solidFill>
                    <a:latin typeface="Times New Roman"/>
                    <a:cs typeface="Times New Roman"/>
                  </a:rPr>
                  <a:t> </a:t>
                </a:r>
                <a:r>
                  <a:rPr lang="en-US" b="1" spc="-10" dirty="0">
                    <a:solidFill>
                      <a:schemeClr val="tx1"/>
                    </a:solidFill>
                    <a:latin typeface="Times New Roman"/>
                    <a:cs typeface="Times New Roman"/>
                  </a:rPr>
                  <a:t>th</a:t>
                </a:r>
                <a:r>
                  <a:rPr lang="en-US" b="1" spc="-5" dirty="0">
                    <a:solidFill>
                      <a:schemeClr val="tx1"/>
                    </a:solidFill>
                    <a:latin typeface="Times New Roman"/>
                    <a:cs typeface="Times New Roman"/>
                  </a:rPr>
                  <a:t>e </a:t>
                </a:r>
                <a:r>
                  <a:rPr lang="en-US" b="1" spc="-10" dirty="0">
                    <a:solidFill>
                      <a:schemeClr val="tx1"/>
                    </a:solidFill>
                    <a:latin typeface="Times New Roman"/>
                    <a:cs typeface="Times New Roman"/>
                  </a:rPr>
                  <a:t>differentia</a:t>
                </a:r>
                <a:r>
                  <a:rPr lang="en-US" b="1" spc="-5" dirty="0">
                    <a:solidFill>
                      <a:schemeClr val="tx1"/>
                    </a:solidFill>
                    <a:latin typeface="Times New Roman"/>
                    <a:cs typeface="Times New Roman"/>
                  </a:rPr>
                  <a:t>l</a:t>
                </a:r>
                <a:r>
                  <a:rPr lang="en-US" b="1" dirty="0">
                    <a:solidFill>
                      <a:schemeClr val="tx1"/>
                    </a:solidFill>
                    <a:latin typeface="Times New Roman"/>
                    <a:cs typeface="Times New Roman"/>
                  </a:rPr>
                  <a:t> </a:t>
                </a:r>
                <a:r>
                  <a:rPr lang="en-US" b="1" spc="-10" dirty="0">
                    <a:solidFill>
                      <a:schemeClr val="tx1"/>
                    </a:solidFill>
                    <a:latin typeface="Times New Roman"/>
                    <a:cs typeface="Times New Roman"/>
                  </a:rPr>
                  <a:t>equation.</a:t>
                </a:r>
                <a:endParaRPr lang="en-US" dirty="0">
                  <a:solidFill>
                    <a:schemeClr val="tx1"/>
                  </a:solidFill>
                  <a:latin typeface="Times New Roman"/>
                  <a:cs typeface="Times New Roman"/>
                </a:endParaRPr>
              </a:p>
              <a:p>
                <a:pPr marL="0" marR="5080" indent="0">
                  <a:lnSpc>
                    <a:spcPct val="100000"/>
                  </a:lnSpc>
                  <a:spcBef>
                    <a:spcPts val="35"/>
                  </a:spcBef>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derivativ</a:t>
                </a:r>
                <a:r>
                  <a:rPr lang="en-US" spc="-5" dirty="0">
                    <a:solidFill>
                      <a:schemeClr val="tx1"/>
                    </a:solidFill>
                    <a:latin typeface="Times New Roman"/>
                    <a:cs typeface="Times New Roman"/>
                  </a:rPr>
                  <a:t>e</a:t>
                </a:r>
                <a:r>
                  <a:rPr lang="en-US" spc="-35" dirty="0">
                    <a:solidFill>
                      <a:schemeClr val="tx1"/>
                    </a:solidFill>
                    <a:latin typeface="Times New Roman"/>
                    <a:cs typeface="Times New Roman"/>
                  </a:rPr>
                  <a:t> </a:t>
                </a:r>
                <a:r>
                  <a:rPr lang="en-US" i="1" spc="85" dirty="0" err="1">
                    <a:solidFill>
                      <a:schemeClr val="tx1"/>
                    </a:solidFill>
                    <a:latin typeface="Times New Roman"/>
                    <a:cs typeface="Times New Roman"/>
                  </a:rPr>
                  <a:t>d</a:t>
                </a:r>
                <a:r>
                  <a:rPr lang="en-US" i="1" spc="45" dirty="0" err="1">
                    <a:solidFill>
                      <a:schemeClr val="tx1"/>
                    </a:solidFill>
                    <a:latin typeface="Times New Roman"/>
                    <a:cs typeface="Times New Roman"/>
                  </a:rPr>
                  <a:t>y</a:t>
                </a:r>
                <a:r>
                  <a:rPr lang="en-US" i="1" spc="5" dirty="0">
                    <a:solidFill>
                      <a:schemeClr val="tx1"/>
                    </a:solidFill>
                    <a:latin typeface="Verdana"/>
                    <a:cs typeface="Verdana"/>
                  </a:rPr>
                  <a:t>/</a:t>
                </a:r>
                <a:r>
                  <a:rPr lang="en-US" i="1" spc="60" dirty="0">
                    <a:solidFill>
                      <a:schemeClr val="tx1"/>
                    </a:solidFill>
                    <a:latin typeface="Times New Roman"/>
                    <a:cs typeface="Times New Roman"/>
                  </a:rPr>
                  <a:t>d</a:t>
                </a:r>
                <a:r>
                  <a:rPr lang="en-US" i="1" spc="-5" dirty="0">
                    <a:solidFill>
                      <a:schemeClr val="tx1"/>
                    </a:solidFill>
                    <a:latin typeface="Times New Roman"/>
                    <a:cs typeface="Times New Roman"/>
                  </a:rPr>
                  <a:t>t</a:t>
                </a:r>
                <a:r>
                  <a:rPr lang="en-US" i="1" spc="5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differenc</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tw</a:t>
                </a:r>
                <a:r>
                  <a:rPr lang="en-US" spc="-5" dirty="0">
                    <a:solidFill>
                      <a:schemeClr val="tx1"/>
                    </a:solidFill>
                    <a:latin typeface="Times New Roman"/>
                    <a:cs typeface="Times New Roman"/>
                  </a:rPr>
                  <a:t>o</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ate</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change</a:t>
                </a:r>
                <a:r>
                  <a:rPr lang="en-US" spc="-5" dirty="0">
                    <a:solidFill>
                      <a:schemeClr val="tx1"/>
                    </a:solidFill>
                    <a:latin typeface="Times New Roman"/>
                    <a:cs typeface="Times New Roman"/>
                  </a:rPr>
                  <a:t>,</a:t>
                </a:r>
                <a:r>
                  <a:rPr lang="en-US" spc="-35" dirty="0">
                    <a:solidFill>
                      <a:schemeClr val="tx1"/>
                    </a:solidFill>
                    <a:latin typeface="Times New Roman"/>
                    <a:cs typeface="Times New Roman"/>
                  </a:rPr>
                  <a:t> </a:t>
                </a:r>
                <a:r>
                  <a:rPr lang="en-US" spc="-10" dirty="0">
                    <a:solidFill>
                      <a:schemeClr val="tx1"/>
                    </a:solidFill>
                    <a:latin typeface="Times New Roman"/>
                    <a:cs typeface="Times New Roman"/>
                  </a:rPr>
                  <a:t>namel</a:t>
                </a:r>
                <a:r>
                  <a:rPr lang="en-US" spc="-5" dirty="0">
                    <a:solidFill>
                      <a:schemeClr val="tx1"/>
                    </a:solidFill>
                    <a:latin typeface="Times New Roman"/>
                    <a:cs typeface="Times New Roman"/>
                  </a:rPr>
                  <a:t>y</a:t>
                </a:r>
                <a:r>
                  <a:rPr lang="en-US" spc="-3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rat</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which sucros</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enter</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tan</a:t>
                </a:r>
                <a:r>
                  <a:rPr lang="en-US" spc="-5" dirty="0">
                    <a:solidFill>
                      <a:schemeClr val="tx1"/>
                    </a:solidFill>
                    <a:latin typeface="Times New Roman"/>
                    <a:cs typeface="Times New Roman"/>
                  </a:rPr>
                  <a:t>k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r</a:t>
                </a:r>
                <a:r>
                  <a:rPr lang="en-US" spc="-10" dirty="0">
                    <a:solidFill>
                      <a:schemeClr val="tx1"/>
                    </a:solidFill>
                    <a:latin typeface="Times New Roman"/>
                    <a:cs typeface="Times New Roman"/>
                  </a:rPr>
                  <a:t>at</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whic</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leaves:</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𝑑𝑦</m:t>
                          </m:r>
                        </m:num>
                        <m:den>
                          <m:r>
                            <a:rPr lang="en-US" b="0" i="1" smtClean="0">
                              <a:solidFill>
                                <a:schemeClr val="tx1"/>
                              </a:solidFill>
                              <a:latin typeface="Cambria Math" panose="02040503050406030204" pitchFamily="18" charset="0"/>
                            </a:rPr>
                            <m:t>𝑑𝑡</m:t>
                          </m:r>
                        </m:den>
                      </m:f>
                      <m:r>
                        <a:rPr lang="en-US" i="1">
                          <a:solidFill>
                            <a:schemeClr val="tx1"/>
                          </a:solidFill>
                          <a:latin typeface="Cambria Math" panose="02040503050406030204" pitchFamily="18" charset="0"/>
                        </a:rPr>
                        <m:t>=</m:t>
                      </m:r>
                      <m:r>
                        <m:rPr>
                          <m:sty m:val="p"/>
                        </m:rPr>
                        <a:rPr lang="en-US" i="0">
                          <a:solidFill>
                            <a:schemeClr val="tx1"/>
                          </a:solidFill>
                          <a:latin typeface="Cambria Math" panose="02040503050406030204" pitchFamily="18" charset="0"/>
                        </a:rPr>
                        <m:t>sucrose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rate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in</m:t>
                      </m:r>
                      <m:r>
                        <a:rPr lang="en-US" i="0">
                          <a:solidFill>
                            <a:schemeClr val="tx1"/>
                          </a:solidFill>
                          <a:latin typeface="Cambria Math" panose="02040503050406030204" pitchFamily="18" charset="0"/>
                        </a:rPr>
                        <m:t> − </m:t>
                      </m:r>
                      <m:r>
                        <m:rPr>
                          <m:sty m:val="p"/>
                        </m:rPr>
                        <a:rPr lang="en-US" i="0">
                          <a:solidFill>
                            <a:schemeClr val="tx1"/>
                          </a:solidFill>
                          <a:latin typeface="Cambria Math" panose="02040503050406030204" pitchFamily="18" charset="0"/>
                        </a:rPr>
                        <m:t>sucrose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rate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out</m:t>
                      </m:r>
                      <m:r>
                        <a:rPr lang="en-US" b="0" i="0"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(6)</m:t>
                      </m:r>
                    </m:oMath>
                  </m:oMathPara>
                </a14:m>
                <a:endParaRPr lang="en-US" dirty="0">
                  <a:solidFill>
                    <a:schemeClr val="tx1"/>
                  </a:solidFill>
                </a:endParaRPr>
              </a:p>
              <a:p>
                <a:pPr>
                  <a:lnSpc>
                    <a:spcPct val="100000"/>
                  </a:lnSpc>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r</a:t>
                </a:r>
                <a:r>
                  <a:rPr lang="en-US" spc="-10" dirty="0">
                    <a:solidFill>
                      <a:schemeClr val="tx1"/>
                    </a:solidFill>
                    <a:latin typeface="Times New Roman"/>
                    <a:cs typeface="Times New Roman"/>
                  </a:rPr>
                  <a:t>at</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whic</a:t>
                </a:r>
                <a:r>
                  <a:rPr lang="en-US" spc="-5" dirty="0">
                    <a:solidFill>
                      <a:schemeClr val="tx1"/>
                    </a:solidFill>
                    <a:latin typeface="Times New Roman"/>
                    <a:cs typeface="Times New Roman"/>
                  </a:rPr>
                  <a:t>h </a:t>
                </a:r>
                <a:r>
                  <a:rPr lang="en-US" spc="-10" dirty="0">
                    <a:solidFill>
                      <a:schemeClr val="tx1"/>
                    </a:solidFill>
                    <a:latin typeface="Times New Roman"/>
                    <a:cs typeface="Times New Roman"/>
                  </a:rPr>
                  <a:t>sucros</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enter</a:t>
                </a:r>
                <a:r>
                  <a:rPr lang="en-US" spc="-5" dirty="0">
                    <a:solidFill>
                      <a:schemeClr val="tx1"/>
                    </a:solidFill>
                    <a:latin typeface="Times New Roman"/>
                    <a:cs typeface="Times New Roman"/>
                  </a:rPr>
                  <a:t>s 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tan</a:t>
                </a:r>
                <a:r>
                  <a:rPr lang="en-US" spc="-5" dirty="0">
                    <a:solidFill>
                      <a:schemeClr val="tx1"/>
                    </a:solidFill>
                    <a:latin typeface="Times New Roman"/>
                    <a:cs typeface="Times New Roman"/>
                  </a:rPr>
                  <a:t>k </a:t>
                </a:r>
                <a:r>
                  <a:rPr lang="en-US" spc="-10" dirty="0">
                    <a:solidFill>
                      <a:schemeClr val="tx1"/>
                    </a:solidFill>
                    <a:latin typeface="Times New Roman"/>
                    <a:cs typeface="Times New Roman"/>
                  </a:rPr>
                  <a:t>is </a:t>
                </a:r>
                <a:r>
                  <a:rPr lang="en-US" spc="-5" dirty="0">
                    <a:solidFill>
                      <a:schemeClr val="tx1"/>
                    </a:solidFill>
                    <a:latin typeface="Times New Roman"/>
                    <a:cs typeface="Times New Roman"/>
                  </a:rPr>
                  <a:t>sucrose rate in</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 </a:t>
                </a:r>
                <a:r>
                  <a:rPr lang="en-US" spc="-5" dirty="0">
                    <a:solidFill>
                      <a:schemeClr val="tx1"/>
                    </a:solidFill>
                    <a:latin typeface="Times New Roman"/>
                    <a:cs typeface="Times New Roman"/>
                  </a:rPr>
                  <a:t>(0.1</a:t>
                </a:r>
                <a:r>
                  <a:rPr lang="en-US" spc="-10" dirty="0">
                    <a:solidFill>
                      <a:schemeClr val="tx1"/>
                    </a:solidFill>
                    <a:latin typeface="Times New Roman"/>
                    <a:cs typeface="Times New Roman"/>
                  </a:rPr>
                  <a:t> kg/L</a:t>
                </a:r>
                <a:r>
                  <a:rPr lang="en-US" spc="-5" dirty="0">
                    <a:solidFill>
                      <a:schemeClr val="tx1"/>
                    </a:solidFill>
                    <a:latin typeface="Times New Roman"/>
                    <a:cs typeface="Times New Roman"/>
                  </a:rPr>
                  <a:t>)(40 L/min)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4 kg/min.</a:t>
                </a:r>
              </a:p>
              <a:p>
                <a:pPr>
                  <a:lnSpc>
                    <a:spcPct val="100000"/>
                  </a:lnSpc>
                </a:pPr>
                <a:r>
                  <a:rPr lang="en-US" spc="-10" dirty="0">
                    <a:solidFill>
                      <a:schemeClr val="tx1"/>
                    </a:solidFill>
                    <a:latin typeface="Times New Roman"/>
                    <a:cs typeface="Times New Roman"/>
                  </a:rPr>
                  <a:t>Next</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comput</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sucros</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concentratio</a:t>
                </a:r>
                <a:r>
                  <a:rPr lang="en-US" spc="-5" dirty="0">
                    <a:solidFill>
                      <a:schemeClr val="tx1"/>
                    </a:solidFill>
                    <a:latin typeface="Times New Roman"/>
                    <a:cs typeface="Times New Roman"/>
                  </a:rPr>
                  <a:t>n</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tan</a:t>
                </a:r>
                <a:r>
                  <a:rPr lang="en-US" spc="-5" dirty="0">
                    <a:solidFill>
                      <a:schemeClr val="tx1"/>
                    </a:solidFill>
                    <a:latin typeface="Times New Roman"/>
                    <a:cs typeface="Times New Roman"/>
                  </a:rPr>
                  <a:t>k</a:t>
                </a:r>
                <a:r>
                  <a:rPr lang="en-US" spc="1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tim</a:t>
                </a:r>
                <a:r>
                  <a:rPr lang="en-US" spc="-5" dirty="0">
                    <a:solidFill>
                      <a:schemeClr val="tx1"/>
                    </a:solidFill>
                    <a:latin typeface="Times New Roman"/>
                    <a:cs typeface="Times New Roman"/>
                  </a:rPr>
                  <a:t>e</a:t>
                </a:r>
                <a:r>
                  <a:rPr lang="en-US" spc="10"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Water</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flows</a:t>
                </a:r>
                <a:r>
                  <a:rPr lang="en-US" spc="5" dirty="0">
                    <a:solidFill>
                      <a:schemeClr val="tx1"/>
                    </a:solidFill>
                    <a:latin typeface="Times New Roman"/>
                    <a:cs typeface="Times New Roman"/>
                  </a:rPr>
                  <a:t> </a:t>
                </a:r>
                <a:r>
                  <a:rPr lang="en-US" spc="-5" dirty="0">
                    <a:solidFill>
                      <a:schemeClr val="tx1"/>
                    </a:solidFill>
                    <a:latin typeface="Times New Roman"/>
                    <a:cs typeface="Times New Roman"/>
                  </a:rPr>
                  <a:t>in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4</a:t>
                </a:r>
                <a:r>
                  <a:rPr lang="en-US" spc="-5" dirty="0">
                    <a:solidFill>
                      <a:schemeClr val="tx1"/>
                    </a:solidFill>
                    <a:latin typeface="Times New Roman"/>
                    <a:cs typeface="Times New Roman"/>
                  </a:rPr>
                  <a:t>0</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L/mi</a:t>
                </a:r>
                <a:r>
                  <a:rPr lang="en-US" spc="-5" dirty="0">
                    <a:solidFill>
                      <a:schemeClr val="tx1"/>
                    </a:solidFill>
                    <a:latin typeface="Times New Roman"/>
                    <a:cs typeface="Times New Roman"/>
                  </a:rPr>
                  <a:t>n</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ou</a:t>
                </a:r>
                <a:r>
                  <a:rPr lang="en-US" spc="-5" dirty="0">
                    <a:solidFill>
                      <a:schemeClr val="tx1"/>
                    </a:solidFill>
                    <a:latin typeface="Times New Roman"/>
                    <a:cs typeface="Times New Roman"/>
                  </a:rPr>
                  <a:t>t</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0</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L/min,</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so</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there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net</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inflow</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of</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2</a:t>
                </a:r>
                <a:r>
                  <a:rPr lang="en-US" spc="-5" dirty="0">
                    <a:solidFill>
                      <a:schemeClr val="tx1"/>
                    </a:solidFill>
                    <a:latin typeface="Times New Roman"/>
                    <a:cs typeface="Times New Roman"/>
                  </a:rPr>
                  <a:t>0</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L/min</a:t>
                </a:r>
                <a:r>
                  <a:rPr lang="en-US" spc="-5" dirty="0">
                    <a:solidFill>
                      <a:schemeClr val="tx1"/>
                    </a:solidFill>
                    <a:latin typeface="Times New Roman"/>
                    <a:cs typeface="Times New Roman"/>
                  </a:rPr>
                  <a:t>.</a:t>
                </a:r>
                <a:r>
                  <a:rPr lang="en-US" spc="60" dirty="0">
                    <a:solidFill>
                      <a:schemeClr val="tx1"/>
                    </a:solidFill>
                    <a:latin typeface="Times New Roman"/>
                    <a:cs typeface="Times New Roman"/>
                  </a:rPr>
                  <a:t> </a:t>
                </a: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6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k</a:t>
                </a:r>
                <a:r>
                  <a:rPr lang="en-US" spc="60" dirty="0">
                    <a:solidFill>
                      <a:schemeClr val="tx1"/>
                    </a:solidFill>
                    <a:latin typeface="Times New Roman"/>
                    <a:cs typeface="Times New Roman"/>
                  </a:rPr>
                  <a:t> </a:t>
                </a:r>
                <a:r>
                  <a:rPr lang="en-US" spc="-10" dirty="0">
                    <a:solidFill>
                      <a:schemeClr val="tx1"/>
                    </a:solidFill>
                    <a:latin typeface="Times New Roman"/>
                    <a:cs typeface="Times New Roman"/>
                  </a:rPr>
                  <a:t>has 60</a:t>
                </a:r>
                <a:r>
                  <a:rPr lang="en-US" spc="-5" dirty="0">
                    <a:solidFill>
                      <a:schemeClr val="tx1"/>
                    </a:solidFill>
                    <a:latin typeface="Times New Roman"/>
                    <a:cs typeface="Times New Roman"/>
                  </a:rPr>
                  <a:t>0 </a:t>
                </a:r>
                <a:r>
                  <a:rPr lang="en-US" spc="-10" dirty="0">
                    <a:solidFill>
                      <a:schemeClr val="tx1"/>
                    </a:solidFill>
                    <a:latin typeface="Times New Roman"/>
                    <a:cs typeface="Times New Roman"/>
                  </a:rPr>
                  <a:t>L</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a:t>
                </a:r>
                <a:r>
                  <a:rPr lang="en-US" spc="-10" dirty="0">
                    <a:solidFill>
                      <a:schemeClr val="tx1"/>
                    </a:solidFill>
                    <a:latin typeface="Times New Roman"/>
                    <a:cs typeface="Times New Roman"/>
                  </a:rPr>
                  <a:t>tim</a:t>
                </a:r>
                <a:r>
                  <a:rPr lang="en-US" spc="-5" dirty="0">
                    <a:solidFill>
                      <a:schemeClr val="tx1"/>
                    </a:solidFill>
                    <a:latin typeface="Times New Roman"/>
                    <a:cs typeface="Times New Roman"/>
                  </a:rPr>
                  <a:t>e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 so it </a:t>
                </a:r>
                <a:r>
                  <a:rPr lang="en-US" spc="-10" dirty="0">
                    <a:solidFill>
                      <a:schemeClr val="tx1"/>
                    </a:solidFill>
                    <a:latin typeface="Times New Roman"/>
                    <a:cs typeface="Times New Roman"/>
                  </a:rPr>
                  <a:t>ha</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60</a:t>
                </a:r>
                <a:r>
                  <a:rPr lang="en-US" spc="-5" dirty="0">
                    <a:solidFill>
                      <a:schemeClr val="tx1"/>
                    </a:solidFill>
                    <a:latin typeface="Times New Roman"/>
                    <a:cs typeface="Times New Roman"/>
                  </a:rPr>
                  <a:t>0</a:t>
                </a:r>
                <a:r>
                  <a:rPr lang="en-US" spc="-30"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95" dirty="0">
                    <a:solidFill>
                      <a:schemeClr val="tx1"/>
                    </a:solidFill>
                    <a:latin typeface="Lucida Sans Unicode"/>
                    <a:cs typeface="Lucida Sans Unicode"/>
                  </a:rPr>
                  <a:t> </a:t>
                </a:r>
                <a:r>
                  <a:rPr lang="en-US" spc="-10" dirty="0">
                    <a:solidFill>
                      <a:schemeClr val="tx1"/>
                    </a:solidFill>
                    <a:latin typeface="Times New Roman"/>
                    <a:cs typeface="Times New Roman"/>
                  </a:rPr>
                  <a:t>20</a:t>
                </a:r>
                <a:r>
                  <a:rPr lang="en-US" i="1" spc="-5" dirty="0">
                    <a:solidFill>
                      <a:schemeClr val="tx1"/>
                    </a:solidFill>
                    <a:latin typeface="Times New Roman"/>
                    <a:cs typeface="Times New Roman"/>
                  </a:rPr>
                  <a:t>t</a:t>
                </a:r>
                <a:r>
                  <a:rPr lang="en-US" i="1" spc="85" dirty="0">
                    <a:solidFill>
                      <a:schemeClr val="tx1"/>
                    </a:solidFill>
                    <a:latin typeface="Times New Roman"/>
                    <a:cs typeface="Times New Roman"/>
                  </a:rPr>
                  <a:t> </a:t>
                </a:r>
                <a:r>
                  <a:rPr lang="en-US" spc="-10" dirty="0">
                    <a:solidFill>
                      <a:schemeClr val="tx1"/>
                    </a:solidFill>
                    <a:latin typeface="Times New Roman"/>
                    <a:cs typeface="Times New Roman"/>
                  </a:rPr>
                  <a:t>L</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 time </a:t>
                </a:r>
                <a:r>
                  <a:rPr lang="en-US" i="1" spc="-5" dirty="0">
                    <a:solidFill>
                      <a:schemeClr val="tx1"/>
                    </a:solidFill>
                    <a:latin typeface="Times New Roman"/>
                    <a:cs typeface="Times New Roman"/>
                  </a:rPr>
                  <a:t>t</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and</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m:rPr>
                          <m:sty m:val="p"/>
                        </m:rPr>
                        <a:rPr lang="en-US" i="0" spc="-25">
                          <a:solidFill>
                            <a:schemeClr val="tx1"/>
                          </a:solidFill>
                          <a:latin typeface="Cambria Math" panose="02040503050406030204" pitchFamily="18" charset="0"/>
                          <a:cs typeface="Lucida Sans Unicode"/>
                        </a:rPr>
                        <m:t>concentration</m:t>
                      </m:r>
                      <m:r>
                        <a:rPr lang="en-US" i="0" spc="-25">
                          <a:solidFill>
                            <a:schemeClr val="tx1"/>
                          </a:solidFill>
                          <a:latin typeface="Cambria Math" panose="02040503050406030204" pitchFamily="18" charset="0"/>
                          <a:cs typeface="Lucida Sans Unicode"/>
                        </a:rPr>
                        <m:t> </m:t>
                      </m:r>
                      <m:r>
                        <m:rPr>
                          <m:sty m:val="p"/>
                        </m:rPr>
                        <a:rPr lang="en-US" i="0" spc="-25">
                          <a:solidFill>
                            <a:schemeClr val="tx1"/>
                          </a:solidFill>
                          <a:latin typeface="Cambria Math" panose="02040503050406030204" pitchFamily="18" charset="0"/>
                          <a:cs typeface="Lucida Sans Unicode"/>
                        </a:rPr>
                        <m:t>at</m:t>
                      </m:r>
                      <m:r>
                        <a:rPr lang="en-US" i="0" spc="-25">
                          <a:solidFill>
                            <a:schemeClr val="tx1"/>
                          </a:solidFill>
                          <a:latin typeface="Cambria Math" panose="02040503050406030204" pitchFamily="18" charset="0"/>
                          <a:cs typeface="Lucida Sans Unicode"/>
                        </a:rPr>
                        <m:t> </m:t>
                      </m:r>
                      <m:r>
                        <m:rPr>
                          <m:sty m:val="p"/>
                        </m:rPr>
                        <a:rPr lang="en-US" i="0" spc="-25">
                          <a:solidFill>
                            <a:schemeClr val="tx1"/>
                          </a:solidFill>
                          <a:latin typeface="Cambria Math" panose="02040503050406030204" pitchFamily="18" charset="0"/>
                          <a:cs typeface="Lucida Sans Unicode"/>
                        </a:rPr>
                        <m:t>time</m:t>
                      </m:r>
                      <m:r>
                        <a:rPr lang="en-US" i="1" spc="-25">
                          <a:solidFill>
                            <a:schemeClr val="tx1"/>
                          </a:solidFill>
                          <a:latin typeface="Cambria Math" panose="02040503050406030204" pitchFamily="18" charset="0"/>
                          <a:cs typeface="Lucida Sans Unicode"/>
                        </a:rPr>
                        <m:t> </m:t>
                      </m:r>
                      <m:r>
                        <a:rPr lang="en-US" i="1" spc="-25">
                          <a:solidFill>
                            <a:schemeClr val="tx1"/>
                          </a:solidFill>
                          <a:latin typeface="Cambria Math" panose="02040503050406030204" pitchFamily="18" charset="0"/>
                          <a:cs typeface="Lucida Sans Unicode"/>
                        </a:rPr>
                        <m:t>𝑡</m:t>
                      </m:r>
                      <m:r>
                        <a:rPr lang="en-US" i="1" spc="-25">
                          <a:solidFill>
                            <a:schemeClr val="tx1"/>
                          </a:solidFill>
                          <a:latin typeface="Cambria Math" panose="02040503050406030204" pitchFamily="18" charset="0"/>
                          <a:cs typeface="Lucida Sans Unicode"/>
                        </a:rPr>
                        <m:t> =</m:t>
                      </m:r>
                      <m:f>
                        <m:fPr>
                          <m:ctrlPr>
                            <a:rPr lang="en-US" i="1" spc="-25" smtClean="0">
                              <a:solidFill>
                                <a:schemeClr val="tx1"/>
                              </a:solidFill>
                              <a:latin typeface="Cambria Math" panose="02040503050406030204" pitchFamily="18" charset="0"/>
                              <a:cs typeface="Lucida Sans Unicode"/>
                            </a:rPr>
                          </m:ctrlPr>
                        </m:fPr>
                        <m:num>
                          <m:r>
                            <m:rPr>
                              <m:sty m:val="p"/>
                            </m:rPr>
                            <a:rPr lang="en-US" i="0" spc="-25">
                              <a:solidFill>
                                <a:schemeClr val="tx1"/>
                              </a:solidFill>
                              <a:latin typeface="Cambria Math" panose="02040503050406030204" pitchFamily="18" charset="0"/>
                              <a:cs typeface="Lucida Sans Unicode"/>
                            </a:rPr>
                            <m:t>kilograms</m:t>
                          </m:r>
                          <m:r>
                            <a:rPr lang="en-US" i="0" spc="-25">
                              <a:solidFill>
                                <a:schemeClr val="tx1"/>
                              </a:solidFill>
                              <a:latin typeface="Cambria Math" panose="02040503050406030204" pitchFamily="18" charset="0"/>
                              <a:cs typeface="Lucida Sans Unicode"/>
                            </a:rPr>
                            <m:t> </m:t>
                          </m:r>
                          <m:r>
                            <m:rPr>
                              <m:sty m:val="p"/>
                            </m:rPr>
                            <a:rPr lang="en-US" i="0" spc="-25">
                              <a:solidFill>
                                <a:schemeClr val="tx1"/>
                              </a:solidFill>
                              <a:latin typeface="Cambria Math" panose="02040503050406030204" pitchFamily="18" charset="0"/>
                              <a:cs typeface="Lucida Sans Unicode"/>
                            </a:rPr>
                            <m:t>of</m:t>
                          </m:r>
                          <m:r>
                            <a:rPr lang="en-US" i="0" spc="-25">
                              <a:solidFill>
                                <a:schemeClr val="tx1"/>
                              </a:solidFill>
                              <a:latin typeface="Cambria Math" panose="02040503050406030204" pitchFamily="18" charset="0"/>
                              <a:cs typeface="Lucida Sans Unicode"/>
                            </a:rPr>
                            <m:t> </m:t>
                          </m:r>
                          <m:r>
                            <m:rPr>
                              <m:sty m:val="p"/>
                            </m:rPr>
                            <a:rPr lang="en-US" i="0" spc="-25">
                              <a:solidFill>
                                <a:schemeClr val="tx1"/>
                              </a:solidFill>
                              <a:latin typeface="Cambria Math" panose="02040503050406030204" pitchFamily="18" charset="0"/>
                              <a:cs typeface="Lucida Sans Unicode"/>
                            </a:rPr>
                            <m:t>sucrose</m:t>
                          </m:r>
                          <m:r>
                            <a:rPr lang="en-US" i="0" spc="-25">
                              <a:solidFill>
                                <a:schemeClr val="tx1"/>
                              </a:solidFill>
                              <a:latin typeface="Cambria Math" panose="02040503050406030204" pitchFamily="18" charset="0"/>
                              <a:cs typeface="Lucida Sans Unicode"/>
                            </a:rPr>
                            <m:t> </m:t>
                          </m:r>
                          <m:r>
                            <m:rPr>
                              <m:sty m:val="p"/>
                            </m:rPr>
                            <a:rPr lang="en-US" i="0" spc="-25">
                              <a:solidFill>
                                <a:schemeClr val="tx1"/>
                              </a:solidFill>
                              <a:latin typeface="Cambria Math" panose="02040503050406030204" pitchFamily="18" charset="0"/>
                              <a:cs typeface="Lucida Sans Unicode"/>
                            </a:rPr>
                            <m:t>in</m:t>
                          </m:r>
                          <m:r>
                            <a:rPr lang="en-US" i="0" spc="-25">
                              <a:solidFill>
                                <a:schemeClr val="tx1"/>
                              </a:solidFill>
                              <a:latin typeface="Cambria Math" panose="02040503050406030204" pitchFamily="18" charset="0"/>
                              <a:cs typeface="Lucida Sans Unicode"/>
                            </a:rPr>
                            <m:t> </m:t>
                          </m:r>
                          <m:r>
                            <m:rPr>
                              <m:sty m:val="p"/>
                            </m:rPr>
                            <a:rPr lang="en-US" i="0" spc="-25">
                              <a:solidFill>
                                <a:schemeClr val="tx1"/>
                              </a:solidFill>
                              <a:latin typeface="Cambria Math" panose="02040503050406030204" pitchFamily="18" charset="0"/>
                              <a:cs typeface="Lucida Sans Unicode"/>
                            </a:rPr>
                            <m:t>tank</m:t>
                          </m:r>
                        </m:num>
                        <m:den>
                          <m:r>
                            <m:rPr>
                              <m:sty m:val="p"/>
                            </m:rPr>
                            <a:rPr lang="en-US" i="0" spc="-25">
                              <a:solidFill>
                                <a:schemeClr val="tx1"/>
                              </a:solidFill>
                              <a:latin typeface="Cambria Math" panose="02040503050406030204" pitchFamily="18" charset="0"/>
                              <a:cs typeface="Lucida Sans Unicode"/>
                            </a:rPr>
                            <m:t>liters</m:t>
                          </m:r>
                          <m:r>
                            <a:rPr lang="en-US" i="0" spc="-25">
                              <a:solidFill>
                                <a:schemeClr val="tx1"/>
                              </a:solidFill>
                              <a:latin typeface="Cambria Math" panose="02040503050406030204" pitchFamily="18" charset="0"/>
                              <a:cs typeface="Lucida Sans Unicode"/>
                            </a:rPr>
                            <m:t> </m:t>
                          </m:r>
                          <m:r>
                            <m:rPr>
                              <m:sty m:val="p"/>
                            </m:rPr>
                            <a:rPr lang="en-US" i="0" spc="-25">
                              <a:solidFill>
                                <a:schemeClr val="tx1"/>
                              </a:solidFill>
                              <a:latin typeface="Cambria Math" panose="02040503050406030204" pitchFamily="18" charset="0"/>
                              <a:cs typeface="Lucida Sans Unicode"/>
                            </a:rPr>
                            <m:t>of</m:t>
                          </m:r>
                          <m:r>
                            <a:rPr lang="en-US" i="0" spc="-25">
                              <a:solidFill>
                                <a:schemeClr val="tx1"/>
                              </a:solidFill>
                              <a:latin typeface="Cambria Math" panose="02040503050406030204" pitchFamily="18" charset="0"/>
                              <a:cs typeface="Lucida Sans Unicode"/>
                            </a:rPr>
                            <m:t> </m:t>
                          </m:r>
                          <m:r>
                            <m:rPr>
                              <m:sty m:val="p"/>
                            </m:rPr>
                            <a:rPr lang="en-US" i="0" spc="-25">
                              <a:solidFill>
                                <a:schemeClr val="tx1"/>
                              </a:solidFill>
                              <a:latin typeface="Cambria Math" panose="02040503050406030204" pitchFamily="18" charset="0"/>
                              <a:cs typeface="Lucida Sans Unicode"/>
                            </a:rPr>
                            <m:t>water</m:t>
                          </m:r>
                          <m:r>
                            <a:rPr lang="en-US" i="0" spc="-25">
                              <a:solidFill>
                                <a:schemeClr val="tx1"/>
                              </a:solidFill>
                              <a:latin typeface="Cambria Math" panose="02040503050406030204" pitchFamily="18" charset="0"/>
                              <a:cs typeface="Lucida Sans Unicode"/>
                            </a:rPr>
                            <m:t> </m:t>
                          </m:r>
                          <m:r>
                            <m:rPr>
                              <m:sty m:val="p"/>
                            </m:rPr>
                            <a:rPr lang="en-US" i="0" spc="-25">
                              <a:solidFill>
                                <a:schemeClr val="tx1"/>
                              </a:solidFill>
                              <a:latin typeface="Cambria Math" panose="02040503050406030204" pitchFamily="18" charset="0"/>
                              <a:cs typeface="Lucida Sans Unicode"/>
                            </a:rPr>
                            <m:t>in</m:t>
                          </m:r>
                          <m:r>
                            <a:rPr lang="en-US" i="0" spc="-25">
                              <a:solidFill>
                                <a:schemeClr val="tx1"/>
                              </a:solidFill>
                              <a:latin typeface="Cambria Math" panose="02040503050406030204" pitchFamily="18" charset="0"/>
                              <a:cs typeface="Lucida Sans Unicode"/>
                            </a:rPr>
                            <m:t> </m:t>
                          </m:r>
                          <m:r>
                            <m:rPr>
                              <m:sty m:val="p"/>
                            </m:rPr>
                            <a:rPr lang="en-US" i="0" spc="-25">
                              <a:solidFill>
                                <a:schemeClr val="tx1"/>
                              </a:solidFill>
                              <a:latin typeface="Cambria Math" panose="02040503050406030204" pitchFamily="18" charset="0"/>
                              <a:cs typeface="Lucida Sans Unicode"/>
                            </a:rPr>
                            <m:t>tank</m:t>
                          </m:r>
                        </m:den>
                      </m:f>
                      <m:r>
                        <a:rPr lang="en-US" b="0" i="1" spc="-25" smtClean="0">
                          <a:solidFill>
                            <a:schemeClr val="tx1"/>
                          </a:solidFill>
                          <a:latin typeface="Cambria Math" panose="02040503050406030204" pitchFamily="18" charset="0"/>
                          <a:cs typeface="Lucida Sans Unicode"/>
                        </a:rPr>
                        <m:t>=</m:t>
                      </m:r>
                      <m:f>
                        <m:fPr>
                          <m:ctrlPr>
                            <a:rPr lang="en-US" b="0" i="1" spc="-25" smtClean="0">
                              <a:solidFill>
                                <a:schemeClr val="tx1"/>
                              </a:solidFill>
                              <a:latin typeface="Cambria Math" panose="02040503050406030204" pitchFamily="18" charset="0"/>
                              <a:cs typeface="Lucida Sans Unicode"/>
                            </a:rPr>
                          </m:ctrlPr>
                        </m:fPr>
                        <m:num>
                          <m:r>
                            <a:rPr lang="en-US" b="0" i="1" spc="-25" smtClean="0">
                              <a:solidFill>
                                <a:schemeClr val="tx1"/>
                              </a:solidFill>
                              <a:latin typeface="Cambria Math" panose="02040503050406030204" pitchFamily="18" charset="0"/>
                              <a:cs typeface="Lucida Sans Unicode"/>
                            </a:rPr>
                            <m:t>𝑦</m:t>
                          </m:r>
                          <m:r>
                            <a:rPr lang="en-US" b="0" i="1" spc="-25" smtClean="0">
                              <a:solidFill>
                                <a:schemeClr val="tx1"/>
                              </a:solidFill>
                              <a:latin typeface="Cambria Math" panose="02040503050406030204" pitchFamily="18" charset="0"/>
                              <a:cs typeface="Lucida Sans Unicode"/>
                            </a:rPr>
                            <m:t>(</m:t>
                          </m:r>
                          <m:r>
                            <a:rPr lang="en-US" b="0" i="1" spc="-25" smtClean="0">
                              <a:solidFill>
                                <a:schemeClr val="tx1"/>
                              </a:solidFill>
                              <a:latin typeface="Cambria Math" panose="02040503050406030204" pitchFamily="18" charset="0"/>
                              <a:cs typeface="Lucida Sans Unicode"/>
                            </a:rPr>
                            <m:t>𝑡</m:t>
                          </m:r>
                          <m:r>
                            <a:rPr lang="en-US" b="0" i="1" spc="-25" smtClean="0">
                              <a:solidFill>
                                <a:schemeClr val="tx1"/>
                              </a:solidFill>
                              <a:latin typeface="Cambria Math" panose="02040503050406030204" pitchFamily="18" charset="0"/>
                              <a:cs typeface="Lucida Sans Unicode"/>
                            </a:rPr>
                            <m:t>)</m:t>
                          </m:r>
                        </m:num>
                        <m:den>
                          <m:r>
                            <m:rPr>
                              <m:nor/>
                            </m:rPr>
                            <a:rPr lang="en-US" spc="-10" dirty="0">
                              <a:solidFill>
                                <a:schemeClr val="tx1"/>
                              </a:solidFill>
                              <a:latin typeface="Times New Roman"/>
                              <a:cs typeface="Times New Roman"/>
                            </a:rPr>
                            <m:t>60</m:t>
                          </m:r>
                          <m:r>
                            <m:rPr>
                              <m:nor/>
                            </m:rPr>
                            <a:rPr lang="en-US" spc="-5" dirty="0">
                              <a:solidFill>
                                <a:schemeClr val="tx1"/>
                              </a:solidFill>
                              <a:latin typeface="Times New Roman"/>
                              <a:cs typeface="Times New Roman"/>
                            </a:rPr>
                            <m:t>0</m:t>
                          </m:r>
                          <m:r>
                            <m:rPr>
                              <m:nor/>
                            </m:rPr>
                            <a:rPr lang="en-US" spc="-30"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20</m:t>
                          </m:r>
                          <m:r>
                            <m:rPr>
                              <m:nor/>
                            </m:rPr>
                            <a:rPr lang="en-US" i="1" spc="-5" dirty="0">
                              <a:solidFill>
                                <a:schemeClr val="tx1"/>
                              </a:solidFill>
                              <a:latin typeface="Times New Roman"/>
                              <a:cs typeface="Times New Roman"/>
                            </a:rPr>
                            <m:t>t</m:t>
                          </m:r>
                        </m:den>
                      </m:f>
                      <m:r>
                        <a:rPr lang="en-US" b="0" i="1" spc="-25" smtClean="0">
                          <a:solidFill>
                            <a:schemeClr val="tx1"/>
                          </a:solidFill>
                          <a:latin typeface="Cambria Math" panose="02040503050406030204" pitchFamily="18" charset="0"/>
                          <a:cs typeface="Lucida Sans Unicode"/>
                        </a:rPr>
                        <m:t> </m:t>
                      </m:r>
                      <m:r>
                        <m:rPr>
                          <m:sty m:val="p"/>
                        </m:rPr>
                        <a:rPr lang="en-US" b="0" i="0" spc="-25" smtClean="0">
                          <a:solidFill>
                            <a:schemeClr val="tx1"/>
                          </a:solidFill>
                          <a:latin typeface="Cambria Math" panose="02040503050406030204" pitchFamily="18" charset="0"/>
                          <a:cs typeface="Lucida Sans Unicode"/>
                        </a:rPr>
                        <m:t>kg</m:t>
                      </m:r>
                      <m:r>
                        <a:rPr lang="en-US" b="0" i="0" spc="-25" smtClean="0">
                          <a:solidFill>
                            <a:schemeClr val="tx1"/>
                          </a:solidFill>
                          <a:latin typeface="Cambria Math" panose="02040503050406030204" pitchFamily="18" charset="0"/>
                          <a:cs typeface="Lucida Sans Unicode"/>
                        </a:rPr>
                        <m:t>/</m:t>
                      </m:r>
                      <m:r>
                        <m:rPr>
                          <m:sty m:val="p"/>
                        </m:rPr>
                        <a:rPr lang="en-US" b="0" i="0" spc="-25" smtClean="0">
                          <a:solidFill>
                            <a:schemeClr val="tx1"/>
                          </a:solidFill>
                          <a:latin typeface="Cambria Math" panose="02040503050406030204" pitchFamily="18" charset="0"/>
                          <a:cs typeface="Lucida Sans Unicode"/>
                        </a:rPr>
                        <m:t>L</m:t>
                      </m:r>
                    </m:oMath>
                  </m:oMathPara>
                </a14:m>
                <a:endParaRPr lang="en-US" dirty="0">
                  <a:solidFill>
                    <a:schemeClr val="tx1"/>
                  </a:solidFill>
                  <a:latin typeface="Lucida Sans Unicode"/>
                  <a:cs typeface="Lucida Sans Unicode"/>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b="-6974"/>
                </a:stretch>
              </a:blipFill>
            </p:spPr>
            <p:txBody>
              <a:bodyPr/>
              <a:lstStyle/>
              <a:p>
                <a:r>
                  <a:rPr lang="en-US">
                    <a:noFill/>
                  </a:rPr>
                  <a:t> </a:t>
                </a:r>
              </a:p>
            </p:txBody>
          </p:sp>
        </mc:Fallback>
      </mc:AlternateContent>
    </p:spTree>
    <p:extLst>
      <p:ext uri="{BB962C8B-B14F-4D97-AF65-F5344CB8AC3E}">
        <p14:creationId xmlns:p14="http://schemas.microsoft.com/office/powerpoint/2010/main" val="3506702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13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r</a:t>
                </a:r>
                <a:r>
                  <a:rPr lang="en-US" spc="-10" dirty="0">
                    <a:solidFill>
                      <a:schemeClr val="tx1"/>
                    </a:solidFill>
                    <a:latin typeface="Times New Roman"/>
                    <a:cs typeface="Times New Roman"/>
                  </a:rPr>
                  <a:t>at</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whic</a:t>
                </a:r>
                <a:r>
                  <a:rPr lang="en-US" spc="-5" dirty="0">
                    <a:solidFill>
                      <a:schemeClr val="tx1"/>
                    </a:solidFill>
                    <a:latin typeface="Times New Roman"/>
                    <a:cs typeface="Times New Roman"/>
                  </a:rPr>
                  <a:t>h</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sucros</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l</a:t>
                </a:r>
                <a:r>
                  <a:rPr lang="en-US" spc="-10" dirty="0">
                    <a:solidFill>
                      <a:schemeClr val="tx1"/>
                    </a:solidFill>
                    <a:latin typeface="Times New Roman"/>
                    <a:cs typeface="Times New Roman"/>
                  </a:rPr>
                  <a:t>eave</a:t>
                </a:r>
                <a:r>
                  <a:rPr lang="en-US" spc="-5" dirty="0">
                    <a:solidFill>
                      <a:schemeClr val="tx1"/>
                    </a:solidFill>
                    <a:latin typeface="Times New Roman"/>
                    <a:cs typeface="Times New Roman"/>
                  </a:rPr>
                  <a:t>s</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k</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i</a:t>
                </a:r>
                <a:r>
                  <a:rPr lang="en-US" spc="-5" dirty="0">
                    <a:solidFill>
                      <a:schemeClr val="tx1"/>
                    </a:solidFill>
                    <a:latin typeface="Times New Roman"/>
                    <a:cs typeface="Times New Roman"/>
                  </a:rPr>
                  <a:t>s</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produc</a:t>
                </a:r>
                <a:r>
                  <a:rPr lang="en-US" spc="-5" dirty="0">
                    <a:solidFill>
                      <a:schemeClr val="tx1"/>
                    </a:solidFill>
                    <a:latin typeface="Times New Roman"/>
                    <a:cs typeface="Times New Roman"/>
                  </a:rPr>
                  <a:t>t</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concentratio</a:t>
                </a:r>
                <a:r>
                  <a:rPr lang="en-US" spc="-5" dirty="0">
                    <a:solidFill>
                      <a:schemeClr val="tx1"/>
                    </a:solidFill>
                    <a:latin typeface="Times New Roman"/>
                    <a:cs typeface="Times New Roman"/>
                  </a:rPr>
                  <a:t>n</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d</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the </a:t>
                </a:r>
                <a:r>
                  <a:rPr lang="en-US" spc="-5" dirty="0">
                    <a:solidFill>
                      <a:schemeClr val="tx1"/>
                    </a:solidFill>
                    <a:latin typeface="Times New Roman"/>
                    <a:cs typeface="Times New Roman"/>
                  </a:rPr>
                  <a:t>rate at which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ater flows out:</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m:rPr>
                          <m:sty m:val="p"/>
                        </m:rPr>
                        <a:rPr lang="en-US" i="0">
                          <a:solidFill>
                            <a:schemeClr val="tx1"/>
                          </a:solidFill>
                          <a:latin typeface="Cambria Math" panose="02040503050406030204" pitchFamily="18" charset="0"/>
                        </a:rPr>
                        <m:t>sucrose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rate</m:t>
                      </m:r>
                      <m:r>
                        <a:rPr lang="en-US" i="0">
                          <a:solidFill>
                            <a:schemeClr val="tx1"/>
                          </a:solidFill>
                          <a:latin typeface="Cambria Math" panose="02040503050406030204" pitchFamily="18" charset="0"/>
                        </a:rPr>
                        <m:t> </m:t>
                      </m:r>
                      <m:r>
                        <m:rPr>
                          <m:sty m:val="p"/>
                        </m:rPr>
                        <a:rPr lang="en-US" i="0">
                          <a:solidFill>
                            <a:schemeClr val="tx1"/>
                          </a:solidFill>
                          <a:latin typeface="Cambria Math" panose="02040503050406030204" pitchFamily="18" charset="0"/>
                        </a:rPr>
                        <m:t>out</m:t>
                      </m:r>
                      <m:r>
                        <a:rPr lang="en-US" i="0">
                          <a:solidFill>
                            <a:schemeClr val="tx1"/>
                          </a:solidFill>
                          <a:latin typeface="Cambria Math" panose="02040503050406030204" pitchFamily="18" charset="0"/>
                        </a:rPr>
                        <m:t> </m:t>
                      </m:r>
                      <m:r>
                        <a:rPr lang="en-US" i="1">
                          <a:solidFill>
                            <a:schemeClr val="tx1"/>
                          </a:solidFill>
                          <a:latin typeface="Cambria Math" panose="02040503050406030204" pitchFamily="18" charset="0"/>
                        </a:rPr>
                        <m:t>=</m:t>
                      </m:r>
                      <m:f>
                        <m:fPr>
                          <m:ctrlPr>
                            <a:rPr lang="en-US" i="1" spc="-25">
                              <a:solidFill>
                                <a:schemeClr val="tx1"/>
                              </a:solidFill>
                              <a:latin typeface="Cambria Math" panose="02040503050406030204" pitchFamily="18" charset="0"/>
                              <a:cs typeface="Lucida Sans Unicode"/>
                            </a:rPr>
                          </m:ctrlPr>
                        </m:fPr>
                        <m:num>
                          <m:r>
                            <a:rPr lang="en-US" i="1" spc="-25">
                              <a:solidFill>
                                <a:schemeClr val="tx1"/>
                              </a:solidFill>
                              <a:latin typeface="Cambria Math" panose="02040503050406030204" pitchFamily="18" charset="0"/>
                              <a:cs typeface="Lucida Sans Unicode"/>
                            </a:rPr>
                            <m:t>𝑦</m:t>
                          </m:r>
                          <m:r>
                            <a:rPr lang="en-US" i="1" spc="-25">
                              <a:solidFill>
                                <a:schemeClr val="tx1"/>
                              </a:solidFill>
                              <a:latin typeface="Cambria Math" panose="02040503050406030204" pitchFamily="18" charset="0"/>
                              <a:cs typeface="Lucida Sans Unicode"/>
                            </a:rPr>
                            <m:t>(</m:t>
                          </m:r>
                          <m:r>
                            <a:rPr lang="en-US" i="1" spc="-25">
                              <a:solidFill>
                                <a:schemeClr val="tx1"/>
                              </a:solidFill>
                              <a:latin typeface="Cambria Math" panose="02040503050406030204" pitchFamily="18" charset="0"/>
                              <a:cs typeface="Lucida Sans Unicode"/>
                            </a:rPr>
                            <m:t>𝑡</m:t>
                          </m:r>
                          <m:r>
                            <a:rPr lang="en-US" i="1" spc="-25">
                              <a:solidFill>
                                <a:schemeClr val="tx1"/>
                              </a:solidFill>
                              <a:latin typeface="Cambria Math" panose="02040503050406030204" pitchFamily="18" charset="0"/>
                              <a:cs typeface="Lucida Sans Unicode"/>
                            </a:rPr>
                            <m:t>)</m:t>
                          </m:r>
                        </m:num>
                        <m:den>
                          <m:r>
                            <m:rPr>
                              <m:nor/>
                            </m:rPr>
                            <a:rPr lang="en-US" spc="-10" dirty="0">
                              <a:solidFill>
                                <a:schemeClr val="tx1"/>
                              </a:solidFill>
                              <a:latin typeface="Times New Roman"/>
                              <a:cs typeface="Times New Roman"/>
                            </a:rPr>
                            <m:t>60</m:t>
                          </m:r>
                          <m:r>
                            <m:rPr>
                              <m:nor/>
                            </m:rPr>
                            <a:rPr lang="en-US" spc="-5" dirty="0">
                              <a:solidFill>
                                <a:schemeClr val="tx1"/>
                              </a:solidFill>
                              <a:latin typeface="Times New Roman"/>
                              <a:cs typeface="Times New Roman"/>
                            </a:rPr>
                            <m:t>0</m:t>
                          </m:r>
                          <m:r>
                            <m:rPr>
                              <m:nor/>
                            </m:rPr>
                            <a:rPr lang="en-US" spc="-30" dirty="0">
                              <a:solidFill>
                                <a:schemeClr val="tx1"/>
                              </a:solidFill>
                              <a:latin typeface="Times New Roman"/>
                              <a:cs typeface="Times New Roman"/>
                            </a:rPr>
                            <m:t> </m:t>
                          </m:r>
                          <m:r>
                            <m:rPr>
                              <m:nor/>
                            </m:rPr>
                            <a:rPr lang="en-US" spc="-25" dirty="0">
                              <a:solidFill>
                                <a:schemeClr val="tx1"/>
                              </a:solidFill>
                              <a:latin typeface="Lucida Sans Unicode"/>
                              <a:cs typeface="Lucida Sans Unicode"/>
                            </a:rPr>
                            <m:t>+</m:t>
                          </m:r>
                          <m:r>
                            <m:rPr>
                              <m:nor/>
                            </m:rPr>
                            <a:rPr lang="en-US" spc="-95" dirty="0">
                              <a:solidFill>
                                <a:schemeClr val="tx1"/>
                              </a:solidFill>
                              <a:latin typeface="Lucida Sans Unicode"/>
                              <a:cs typeface="Lucida Sans Unicode"/>
                            </a:rPr>
                            <m:t> </m:t>
                          </m:r>
                          <m:r>
                            <m:rPr>
                              <m:nor/>
                            </m:rPr>
                            <a:rPr lang="en-US" spc="-10" dirty="0">
                              <a:solidFill>
                                <a:schemeClr val="tx1"/>
                              </a:solidFill>
                              <a:latin typeface="Times New Roman"/>
                              <a:cs typeface="Times New Roman"/>
                            </a:rPr>
                            <m:t>20</m:t>
                          </m:r>
                          <m:r>
                            <m:rPr>
                              <m:nor/>
                            </m:rPr>
                            <a:rPr lang="en-US" i="1" spc="-5" dirty="0">
                              <a:solidFill>
                                <a:schemeClr val="tx1"/>
                              </a:solidFill>
                              <a:latin typeface="Times New Roman"/>
                              <a:cs typeface="Times New Roman"/>
                            </a:rPr>
                            <m:t>t</m:t>
                          </m:r>
                        </m:den>
                      </m:f>
                      <m:f>
                        <m:fPr>
                          <m:ctrlPr>
                            <a:rPr lang="en-US" i="1" spc="-25">
                              <a:solidFill>
                                <a:schemeClr val="tx1"/>
                              </a:solidFill>
                              <a:latin typeface="Cambria Math" panose="02040503050406030204" pitchFamily="18" charset="0"/>
                              <a:cs typeface="Lucida Sans Unicode"/>
                            </a:rPr>
                          </m:ctrlPr>
                        </m:fPr>
                        <m:num>
                          <m:r>
                            <a:rPr lang="en-US" i="1" spc="-25">
                              <a:solidFill>
                                <a:schemeClr val="tx1"/>
                              </a:solidFill>
                              <a:latin typeface="Cambria Math" panose="02040503050406030204" pitchFamily="18" charset="0"/>
                              <a:cs typeface="Lucida Sans Unicode"/>
                            </a:rPr>
                            <m:t>𝑘𝑔</m:t>
                          </m:r>
                        </m:num>
                        <m:den>
                          <m:r>
                            <a:rPr lang="en-US" i="1" spc="-25">
                              <a:solidFill>
                                <a:schemeClr val="tx1"/>
                              </a:solidFill>
                              <a:latin typeface="Cambria Math" panose="02040503050406030204" pitchFamily="18" charset="0"/>
                              <a:cs typeface="Lucida Sans Unicode"/>
                            </a:rPr>
                            <m:t>𝐿</m:t>
                          </m:r>
                        </m:den>
                      </m:f>
                      <m:r>
                        <a:rPr lang="en-US" b="0" i="1" spc="-25" smtClean="0">
                          <a:solidFill>
                            <a:schemeClr val="tx1"/>
                          </a:solidFill>
                          <a:latin typeface="Cambria Math" panose="02040503050406030204" pitchFamily="18" charset="0"/>
                          <a:cs typeface="Lucida Sans Unicode"/>
                        </a:rPr>
                        <m:t>20</m:t>
                      </m:r>
                      <m:f>
                        <m:fPr>
                          <m:ctrlPr>
                            <a:rPr lang="en-US" b="0" i="1" spc="-25" smtClean="0">
                              <a:solidFill>
                                <a:schemeClr val="tx1"/>
                              </a:solidFill>
                              <a:latin typeface="Cambria Math" panose="02040503050406030204" pitchFamily="18" charset="0"/>
                              <a:cs typeface="Lucida Sans Unicode"/>
                            </a:rPr>
                          </m:ctrlPr>
                        </m:fPr>
                        <m:num>
                          <m:r>
                            <m:rPr>
                              <m:sty m:val="p"/>
                            </m:rPr>
                            <a:rPr lang="en-US" b="0" i="0" spc="-25" smtClean="0">
                              <a:solidFill>
                                <a:schemeClr val="tx1"/>
                              </a:solidFill>
                              <a:latin typeface="Cambria Math" panose="02040503050406030204" pitchFamily="18" charset="0"/>
                              <a:cs typeface="Lucida Sans Unicode"/>
                            </a:rPr>
                            <m:t>L</m:t>
                          </m:r>
                        </m:num>
                        <m:den>
                          <m:r>
                            <m:rPr>
                              <m:sty m:val="p"/>
                            </m:rPr>
                            <a:rPr lang="en-US" b="0" i="0" spc="-25" smtClean="0">
                              <a:solidFill>
                                <a:schemeClr val="tx1"/>
                              </a:solidFill>
                              <a:latin typeface="Cambria Math" panose="02040503050406030204" pitchFamily="18" charset="0"/>
                              <a:cs typeface="Lucida Sans Unicode"/>
                            </a:rPr>
                            <m:t>min</m:t>
                          </m:r>
                        </m:den>
                      </m:f>
                      <m:r>
                        <a:rPr lang="en-US" b="0" i="1" spc="-25" smtClean="0">
                          <a:solidFill>
                            <a:schemeClr val="tx1"/>
                          </a:solidFill>
                          <a:latin typeface="Cambria Math" panose="02040503050406030204" pitchFamily="18" charset="0"/>
                          <a:cs typeface="Lucida Sans Unicode"/>
                        </a:rPr>
                        <m:t>=</m:t>
                      </m:r>
                      <m:f>
                        <m:fPr>
                          <m:ctrlPr>
                            <a:rPr lang="en-US" b="0" i="1" spc="-25" smtClean="0">
                              <a:solidFill>
                                <a:schemeClr val="tx1"/>
                              </a:solidFill>
                              <a:latin typeface="Cambria Math" panose="02040503050406030204" pitchFamily="18" charset="0"/>
                              <a:cs typeface="Lucida Sans Unicode"/>
                            </a:rPr>
                          </m:ctrlPr>
                        </m:fPr>
                        <m:num>
                          <m:r>
                            <a:rPr lang="en-US" b="0" i="1" spc="-25" smtClean="0">
                              <a:solidFill>
                                <a:schemeClr val="tx1"/>
                              </a:solidFill>
                              <a:latin typeface="Cambria Math" panose="02040503050406030204" pitchFamily="18" charset="0"/>
                              <a:cs typeface="Lucida Sans Unicode"/>
                            </a:rPr>
                            <m:t>20</m:t>
                          </m:r>
                          <m:r>
                            <a:rPr lang="en-US" b="0" i="1" spc="-25" smtClean="0">
                              <a:solidFill>
                                <a:schemeClr val="tx1"/>
                              </a:solidFill>
                              <a:latin typeface="Cambria Math" panose="02040503050406030204" pitchFamily="18" charset="0"/>
                              <a:cs typeface="Lucida Sans Unicode"/>
                            </a:rPr>
                            <m:t>𝑦</m:t>
                          </m:r>
                          <m:r>
                            <a:rPr lang="en-US" b="0" i="1" spc="-25" smtClean="0">
                              <a:solidFill>
                                <a:schemeClr val="tx1"/>
                              </a:solidFill>
                              <a:latin typeface="Cambria Math" panose="02040503050406030204" pitchFamily="18" charset="0"/>
                              <a:cs typeface="Lucida Sans Unicode"/>
                            </a:rPr>
                            <m:t>(</m:t>
                          </m:r>
                          <m:r>
                            <a:rPr lang="en-US" b="0" i="1" spc="-25" smtClean="0">
                              <a:solidFill>
                                <a:schemeClr val="tx1"/>
                              </a:solidFill>
                              <a:latin typeface="Cambria Math" panose="02040503050406030204" pitchFamily="18" charset="0"/>
                              <a:cs typeface="Lucida Sans Unicode"/>
                            </a:rPr>
                            <m:t>𝑡</m:t>
                          </m:r>
                          <m:r>
                            <a:rPr lang="en-US" b="0" i="1" spc="-25" smtClean="0">
                              <a:solidFill>
                                <a:schemeClr val="tx1"/>
                              </a:solidFill>
                              <a:latin typeface="Cambria Math" panose="02040503050406030204" pitchFamily="18" charset="0"/>
                              <a:cs typeface="Lucida Sans Unicode"/>
                            </a:rPr>
                            <m:t>)</m:t>
                          </m:r>
                        </m:num>
                        <m:den>
                          <m:r>
                            <a:rPr lang="en-US" b="0" i="1" spc="-25" smtClean="0">
                              <a:solidFill>
                                <a:schemeClr val="tx1"/>
                              </a:solidFill>
                              <a:latin typeface="Cambria Math" panose="02040503050406030204" pitchFamily="18" charset="0"/>
                              <a:cs typeface="Lucida Sans Unicode"/>
                            </a:rPr>
                            <m:t>600+20</m:t>
                          </m:r>
                          <m:r>
                            <a:rPr lang="en-US" b="0" i="1" spc="-25" smtClean="0">
                              <a:solidFill>
                                <a:schemeClr val="tx1"/>
                              </a:solidFill>
                              <a:latin typeface="Cambria Math" panose="02040503050406030204" pitchFamily="18" charset="0"/>
                              <a:cs typeface="Lucida Sans Unicode"/>
                            </a:rPr>
                            <m:t>𝑡</m:t>
                          </m:r>
                        </m:den>
                      </m:f>
                      <m:f>
                        <m:fPr>
                          <m:ctrlPr>
                            <a:rPr lang="en-US" b="0" i="1" spc="-25" smtClean="0">
                              <a:solidFill>
                                <a:schemeClr val="tx1"/>
                              </a:solidFill>
                              <a:latin typeface="Cambria Math" panose="02040503050406030204" pitchFamily="18" charset="0"/>
                              <a:cs typeface="Lucida Sans Unicode"/>
                            </a:rPr>
                          </m:ctrlPr>
                        </m:fPr>
                        <m:num>
                          <m:r>
                            <m:rPr>
                              <m:sty m:val="p"/>
                            </m:rPr>
                            <a:rPr lang="en-US" b="0" i="0" spc="-25" smtClean="0">
                              <a:solidFill>
                                <a:schemeClr val="tx1"/>
                              </a:solidFill>
                              <a:latin typeface="Cambria Math" panose="02040503050406030204" pitchFamily="18" charset="0"/>
                              <a:cs typeface="Lucida Sans Unicode"/>
                            </a:rPr>
                            <m:t>kg</m:t>
                          </m:r>
                        </m:num>
                        <m:den>
                          <m:r>
                            <m:rPr>
                              <m:sty m:val="p"/>
                            </m:rPr>
                            <a:rPr lang="en-US" b="0" i="0" spc="-25" smtClean="0">
                              <a:solidFill>
                                <a:schemeClr val="tx1"/>
                              </a:solidFill>
                              <a:latin typeface="Cambria Math" panose="02040503050406030204" pitchFamily="18" charset="0"/>
                              <a:cs typeface="Lucida Sans Unicode"/>
                            </a:rPr>
                            <m:t>L</m:t>
                          </m:r>
                        </m:den>
                      </m:f>
                      <m:r>
                        <a:rPr lang="en-US" i="0" spc="-25">
                          <a:solidFill>
                            <a:schemeClr val="tx1"/>
                          </a:solidFill>
                          <a:latin typeface="Cambria Math" panose="02040503050406030204" pitchFamily="18" charset="0"/>
                          <a:cs typeface="Lucida Sans Unicode"/>
                        </a:rPr>
                        <m:t>=</m:t>
                      </m:r>
                      <m:f>
                        <m:fPr>
                          <m:ctrlPr>
                            <a:rPr lang="en-US" i="1" spc="-25">
                              <a:solidFill>
                                <a:schemeClr val="tx1"/>
                              </a:solidFill>
                              <a:latin typeface="Cambria Math" panose="02040503050406030204" pitchFamily="18" charset="0"/>
                              <a:cs typeface="Lucida Sans Unicode"/>
                            </a:rPr>
                          </m:ctrlPr>
                        </m:fPr>
                        <m:num>
                          <m:r>
                            <a:rPr lang="en-US" i="1" spc="-25">
                              <a:solidFill>
                                <a:schemeClr val="tx1"/>
                              </a:solidFill>
                              <a:latin typeface="Cambria Math" panose="02040503050406030204" pitchFamily="18" charset="0"/>
                              <a:cs typeface="Lucida Sans Unicode"/>
                            </a:rPr>
                            <m:t>𝑦</m:t>
                          </m:r>
                          <m:r>
                            <a:rPr lang="en-US" i="1" spc="-25">
                              <a:solidFill>
                                <a:schemeClr val="tx1"/>
                              </a:solidFill>
                              <a:latin typeface="Cambria Math" panose="02040503050406030204" pitchFamily="18" charset="0"/>
                              <a:cs typeface="Lucida Sans Unicode"/>
                            </a:rPr>
                            <m:t>(</m:t>
                          </m:r>
                          <m:r>
                            <a:rPr lang="en-US" i="1" spc="-25">
                              <a:solidFill>
                                <a:schemeClr val="tx1"/>
                              </a:solidFill>
                              <a:latin typeface="Cambria Math" panose="02040503050406030204" pitchFamily="18" charset="0"/>
                              <a:cs typeface="Lucida Sans Unicode"/>
                            </a:rPr>
                            <m:t>𝑡</m:t>
                          </m:r>
                          <m:r>
                            <a:rPr lang="en-US" i="1" spc="-25">
                              <a:solidFill>
                                <a:schemeClr val="tx1"/>
                              </a:solidFill>
                              <a:latin typeface="Cambria Math" panose="02040503050406030204" pitchFamily="18" charset="0"/>
                              <a:cs typeface="Lucida Sans Unicode"/>
                            </a:rPr>
                            <m:t>)</m:t>
                          </m:r>
                        </m:num>
                        <m:den>
                          <m:r>
                            <a:rPr lang="en-US" b="0" i="1" spc="-25" smtClean="0">
                              <a:solidFill>
                                <a:schemeClr val="tx1"/>
                              </a:solidFill>
                              <a:latin typeface="Cambria Math" panose="02040503050406030204" pitchFamily="18" charset="0"/>
                              <a:cs typeface="Lucida Sans Unicode"/>
                            </a:rPr>
                            <m:t>3</m:t>
                          </m:r>
                          <m:r>
                            <a:rPr lang="en-US" i="1" spc="-25">
                              <a:solidFill>
                                <a:schemeClr val="tx1"/>
                              </a:solidFill>
                              <a:latin typeface="Cambria Math" panose="02040503050406030204" pitchFamily="18" charset="0"/>
                              <a:cs typeface="Lucida Sans Unicode"/>
                            </a:rPr>
                            <m:t>0+</m:t>
                          </m:r>
                          <m:r>
                            <a:rPr lang="en-US" i="1" spc="-25">
                              <a:solidFill>
                                <a:schemeClr val="tx1"/>
                              </a:solidFill>
                              <a:latin typeface="Cambria Math" panose="02040503050406030204" pitchFamily="18" charset="0"/>
                              <a:cs typeface="Lucida Sans Unicode"/>
                            </a:rPr>
                            <m:t>𝑡</m:t>
                          </m:r>
                        </m:den>
                      </m:f>
                      <m:f>
                        <m:fPr>
                          <m:ctrlPr>
                            <a:rPr lang="en-US" i="1" spc="-25">
                              <a:solidFill>
                                <a:schemeClr val="tx1"/>
                              </a:solidFill>
                              <a:latin typeface="Cambria Math" panose="02040503050406030204" pitchFamily="18" charset="0"/>
                              <a:cs typeface="Lucida Sans Unicode"/>
                            </a:rPr>
                          </m:ctrlPr>
                        </m:fPr>
                        <m:num>
                          <m:r>
                            <m:rPr>
                              <m:sty m:val="p"/>
                            </m:rPr>
                            <a:rPr lang="en-US" i="0" spc="-25">
                              <a:solidFill>
                                <a:schemeClr val="tx1"/>
                              </a:solidFill>
                              <a:latin typeface="Cambria Math" panose="02040503050406030204" pitchFamily="18" charset="0"/>
                              <a:cs typeface="Lucida Sans Unicode"/>
                            </a:rPr>
                            <m:t>kg</m:t>
                          </m:r>
                        </m:num>
                        <m:den>
                          <m:r>
                            <m:rPr>
                              <m:sty m:val="p"/>
                            </m:rPr>
                            <a:rPr lang="en-US" i="0" spc="-25">
                              <a:solidFill>
                                <a:schemeClr val="tx1"/>
                              </a:solidFill>
                              <a:latin typeface="Cambria Math" panose="02040503050406030204" pitchFamily="18" charset="0"/>
                              <a:cs typeface="Lucida Sans Unicode"/>
                            </a:rPr>
                            <m:t>L</m:t>
                          </m:r>
                        </m:den>
                      </m:f>
                    </m:oMath>
                  </m:oMathPara>
                </a14:m>
                <a:endParaRPr lang="en-US" dirty="0">
                  <a:solidFill>
                    <a:schemeClr val="tx1"/>
                  </a:solidFill>
                  <a:latin typeface="Times New Roman"/>
                  <a:cs typeface="Times New Roman"/>
                </a:endParaRPr>
              </a:p>
              <a:p>
                <a:pPr marL="0" marR="5080" indent="0" algn="just">
                  <a:lnSpc>
                    <a:spcPct val="100000"/>
                  </a:lnSpc>
                  <a:buNone/>
                </a:pPr>
                <a:r>
                  <a:rPr lang="en-US" spc="-15" dirty="0">
                    <a:solidFill>
                      <a:schemeClr val="tx1"/>
                    </a:solidFill>
                    <a:latin typeface="Times New Roman"/>
                    <a:cs typeface="Times New Roman"/>
                  </a:rPr>
                  <a:t>No</a:t>
                </a:r>
                <a:r>
                  <a:rPr lang="en-US" spc="-10" dirty="0">
                    <a:solidFill>
                      <a:schemeClr val="tx1"/>
                    </a:solidFill>
                    <a:latin typeface="Times New Roman"/>
                    <a:cs typeface="Times New Roman"/>
                  </a:rPr>
                  <a:t>w,</a:t>
                </a:r>
                <a:r>
                  <a:rPr lang="en-US" dirty="0">
                    <a:solidFill>
                      <a:schemeClr val="tx1"/>
                    </a:solidFill>
                    <a:latin typeface="Times New Roman"/>
                    <a:cs typeface="Times New Roman"/>
                  </a:rPr>
                  <a:t> </a:t>
                </a:r>
                <a:r>
                  <a:rPr lang="en-US" spc="-15" dirty="0">
                    <a:solidFill>
                      <a:schemeClr val="tx1"/>
                    </a:solidFill>
                    <a:latin typeface="Times New Roman"/>
                    <a:cs typeface="Times New Roman"/>
                  </a:rPr>
                  <a:t>Eq</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(6</a:t>
                </a:r>
                <a:r>
                  <a:rPr lang="en-US" spc="-5" dirty="0">
                    <a:solidFill>
                      <a:schemeClr val="tx1"/>
                    </a:solidFill>
                    <a:latin typeface="Times New Roman"/>
                    <a:cs typeface="Times New Roman"/>
                  </a:rPr>
                  <a:t>) </a:t>
                </a:r>
                <a:r>
                  <a:rPr lang="en-US" spc="-10" dirty="0">
                    <a:solidFill>
                      <a:schemeClr val="tx1"/>
                    </a:solidFill>
                    <a:latin typeface="Times New Roman"/>
                    <a:cs typeface="Times New Roman"/>
                  </a:rPr>
                  <a:t>give</a:t>
                </a:r>
                <a:r>
                  <a:rPr lang="en-US" spc="-5" dirty="0">
                    <a:solidFill>
                      <a:schemeClr val="tx1"/>
                    </a:solidFill>
                    <a:latin typeface="Times New Roman"/>
                    <a:cs typeface="Times New Roman"/>
                  </a:rPr>
                  <a:t>s</a:t>
                </a:r>
                <a:r>
                  <a:rPr lang="en-US" dirty="0">
                    <a:solidFill>
                      <a:schemeClr val="tx1"/>
                    </a:solidFill>
                    <a:latin typeface="Times New Roman"/>
                    <a:cs typeface="Times New Roman"/>
                  </a:rPr>
                  <a:t> </a:t>
                </a:r>
                <a:r>
                  <a:rPr lang="en-US" spc="-10" dirty="0">
                    <a:solidFill>
                      <a:schemeClr val="tx1"/>
                    </a:solidFill>
                    <a:latin typeface="Times New Roman"/>
                    <a:cs typeface="Times New Roman"/>
                  </a:rPr>
                  <a:t>u</a:t>
                </a:r>
                <a:r>
                  <a:rPr lang="en-US" spc="-5" dirty="0">
                    <a:solidFill>
                      <a:schemeClr val="tx1"/>
                    </a:solidFill>
                    <a:latin typeface="Times New Roman"/>
                    <a:cs typeface="Times New Roman"/>
                  </a:rPr>
                  <a:t>s </a:t>
                </a:r>
                <a:r>
                  <a:rPr lang="en-US" spc="-10"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differentia</a:t>
                </a:r>
                <a:r>
                  <a:rPr lang="en-US" spc="-5" dirty="0">
                    <a:solidFill>
                      <a:schemeClr val="tx1"/>
                    </a:solidFill>
                    <a:latin typeface="Times New Roman"/>
                    <a:cs typeface="Times New Roman"/>
                  </a:rPr>
                  <a:t>l </a:t>
                </a:r>
                <a:r>
                  <a:rPr lang="en-US" spc="-10" dirty="0">
                    <a:solidFill>
                      <a:schemeClr val="tx1"/>
                    </a:solidFill>
                    <a:latin typeface="Times New Roman"/>
                    <a:cs typeface="Times New Roman"/>
                  </a:rPr>
                  <a:t>equation</a:t>
                </a: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𝑑𝑦</m:t>
                          </m:r>
                        </m:num>
                        <m:den>
                          <m:r>
                            <a:rPr lang="en-US" b="0" i="1" smtClean="0">
                              <a:solidFill>
                                <a:schemeClr val="tx1"/>
                              </a:solidFill>
                              <a:latin typeface="Cambria Math" panose="02040503050406030204" pitchFamily="18" charset="0"/>
                              <a:cs typeface="Times New Roman"/>
                            </a:rPr>
                            <m:t>𝑑𝑡</m:t>
                          </m:r>
                        </m:den>
                      </m:f>
                      <m:r>
                        <a:rPr lang="en-US" b="0" i="1" smtClean="0">
                          <a:solidFill>
                            <a:schemeClr val="tx1"/>
                          </a:solidFill>
                          <a:latin typeface="Cambria Math" panose="02040503050406030204" pitchFamily="18" charset="0"/>
                          <a:cs typeface="Times New Roman"/>
                        </a:rPr>
                        <m:t>=4−</m:t>
                      </m:r>
                      <m:f>
                        <m:fPr>
                          <m:ctrlPr>
                            <a:rPr lang="en-US" i="1" spc="-25">
                              <a:solidFill>
                                <a:schemeClr val="tx1"/>
                              </a:solidFill>
                              <a:latin typeface="Cambria Math" panose="02040503050406030204" pitchFamily="18" charset="0"/>
                              <a:cs typeface="Lucida Sans Unicode"/>
                            </a:rPr>
                          </m:ctrlPr>
                        </m:fPr>
                        <m:num>
                          <m:r>
                            <a:rPr lang="en-US" i="1" spc="-25">
                              <a:solidFill>
                                <a:schemeClr val="tx1"/>
                              </a:solidFill>
                              <a:latin typeface="Cambria Math" panose="02040503050406030204" pitchFamily="18" charset="0"/>
                              <a:cs typeface="Lucida Sans Unicode"/>
                            </a:rPr>
                            <m:t>𝑦</m:t>
                          </m:r>
                        </m:num>
                        <m:den>
                          <m:r>
                            <a:rPr lang="en-US" i="1" spc="-25">
                              <a:solidFill>
                                <a:schemeClr val="tx1"/>
                              </a:solidFill>
                              <a:latin typeface="Cambria Math" panose="02040503050406030204" pitchFamily="18" charset="0"/>
                              <a:cs typeface="Lucida Sans Unicode"/>
                            </a:rPr>
                            <m:t>30+</m:t>
                          </m:r>
                          <m:r>
                            <a:rPr lang="en-US" i="1" spc="-25">
                              <a:solidFill>
                                <a:schemeClr val="tx1"/>
                              </a:solidFill>
                              <a:latin typeface="Cambria Math" panose="02040503050406030204" pitchFamily="18" charset="0"/>
                              <a:cs typeface="Lucida Sans Unicode"/>
                            </a:rPr>
                            <m:t>𝑡</m:t>
                          </m:r>
                        </m:den>
                      </m:f>
                    </m:oMath>
                  </m:oMathPara>
                </a14:m>
                <a:endParaRPr lang="en-US" dirty="0">
                  <a:latin typeface="Times New Roman"/>
                  <a:cs typeface="Times New Roman"/>
                </a:endParaRPr>
              </a:p>
              <a:p>
                <a:pPr marL="0" indent="0">
                  <a:lnSpc>
                    <a:spcPts val="1200"/>
                  </a:lnSpc>
                  <a:buNone/>
                </a:pPr>
                <a:endParaRPr lang="en-US" sz="2400" b="1" i="1" spc="-10" dirty="0">
                  <a:latin typeface="Times New Roman"/>
                  <a:cs typeface="Times New Roman"/>
                </a:endParaRPr>
              </a:p>
              <a:p>
                <a:pPr marL="0" indent="0">
                  <a:lnSpc>
                    <a:spcPts val="1200"/>
                  </a:lnSpc>
                  <a:buNone/>
                </a:pPr>
                <a:r>
                  <a:rPr lang="en-US" b="1" i="1" spc="-10" dirty="0">
                    <a:solidFill>
                      <a:schemeClr val="tx1"/>
                    </a:solidFill>
                    <a:latin typeface="Times New Roman"/>
                    <a:cs typeface="Times New Roman"/>
                  </a:rPr>
                  <a:t>Ste</a:t>
                </a:r>
                <a:r>
                  <a:rPr lang="en-US" b="1" i="1" spc="-5" dirty="0">
                    <a:solidFill>
                      <a:schemeClr val="tx1"/>
                    </a:solidFill>
                    <a:latin typeface="Times New Roman"/>
                    <a:cs typeface="Times New Roman"/>
                  </a:rPr>
                  <a:t>p </a:t>
                </a:r>
                <a:r>
                  <a:rPr lang="en-US" b="1" i="1" spc="-10" dirty="0">
                    <a:solidFill>
                      <a:schemeClr val="tx1"/>
                    </a:solidFill>
                    <a:latin typeface="Times New Roman"/>
                    <a:cs typeface="Times New Roman"/>
                  </a:rPr>
                  <a:t>2</a:t>
                </a:r>
                <a:r>
                  <a:rPr lang="en-US" b="1" i="1" spc="-5" dirty="0">
                    <a:solidFill>
                      <a:schemeClr val="tx1"/>
                    </a:solidFill>
                    <a:latin typeface="Times New Roman"/>
                    <a:cs typeface="Times New Roman"/>
                  </a:rPr>
                  <a:t>.</a:t>
                </a:r>
                <a:r>
                  <a:rPr lang="en-US" b="1" i="1" dirty="0">
                    <a:solidFill>
                      <a:schemeClr val="tx1"/>
                    </a:solidFill>
                    <a:latin typeface="Times New Roman"/>
                    <a:cs typeface="Times New Roman"/>
                  </a:rPr>
                  <a:t> </a:t>
                </a:r>
                <a:r>
                  <a:rPr lang="en-US" b="1" spc="-10" dirty="0">
                    <a:solidFill>
                      <a:schemeClr val="tx1"/>
                    </a:solidFill>
                    <a:latin typeface="Times New Roman"/>
                    <a:cs typeface="Times New Roman"/>
                  </a:rPr>
                  <a:t>Find</a:t>
                </a:r>
                <a:r>
                  <a:rPr lang="en-US" b="1" spc="-5" dirty="0">
                    <a:solidFill>
                      <a:schemeClr val="tx1"/>
                    </a:solidFill>
                    <a:latin typeface="Times New Roman"/>
                    <a:cs typeface="Times New Roman"/>
                  </a:rPr>
                  <a:t> </a:t>
                </a:r>
                <a:r>
                  <a:rPr lang="en-US" b="1" spc="-10" dirty="0">
                    <a:solidFill>
                      <a:schemeClr val="tx1"/>
                    </a:solidFill>
                    <a:latin typeface="Times New Roman"/>
                    <a:cs typeface="Times New Roman"/>
                  </a:rPr>
                  <a:t>th</a:t>
                </a:r>
                <a:r>
                  <a:rPr lang="en-US" b="1" spc="-5" dirty="0">
                    <a:solidFill>
                      <a:schemeClr val="tx1"/>
                    </a:solidFill>
                    <a:latin typeface="Times New Roman"/>
                    <a:cs typeface="Times New Roman"/>
                  </a:rPr>
                  <a:t>e </a:t>
                </a:r>
                <a:r>
                  <a:rPr lang="en-US" b="1" spc="-10" dirty="0">
                    <a:solidFill>
                      <a:schemeClr val="tx1"/>
                    </a:solidFill>
                    <a:latin typeface="Times New Roman"/>
                    <a:cs typeface="Times New Roman"/>
                  </a:rPr>
                  <a:t>genera</a:t>
                </a:r>
                <a:r>
                  <a:rPr lang="en-US" b="1" spc="-5" dirty="0">
                    <a:solidFill>
                      <a:schemeClr val="tx1"/>
                    </a:solidFill>
                    <a:latin typeface="Times New Roman"/>
                    <a:cs typeface="Times New Roman"/>
                  </a:rPr>
                  <a:t>l</a:t>
                </a:r>
                <a:r>
                  <a:rPr lang="en-US" b="1" dirty="0">
                    <a:solidFill>
                      <a:schemeClr val="tx1"/>
                    </a:solidFill>
                    <a:latin typeface="Times New Roman"/>
                    <a:cs typeface="Times New Roman"/>
                  </a:rPr>
                  <a:t> </a:t>
                </a:r>
                <a:r>
                  <a:rPr lang="en-US" b="1" spc="-10" dirty="0">
                    <a:solidFill>
                      <a:schemeClr val="tx1"/>
                    </a:solidFill>
                    <a:latin typeface="Times New Roman"/>
                    <a:cs typeface="Times New Roman"/>
                  </a:rPr>
                  <a:t>solution.</a:t>
                </a:r>
                <a:r>
                  <a:rPr lang="en-US" b="1" dirty="0">
                    <a:solidFill>
                      <a:schemeClr val="tx1"/>
                    </a:solidFill>
                    <a:latin typeface="Times New Roman"/>
                    <a:cs typeface="Times New Roman"/>
                  </a:rPr>
                  <a:t> </a:t>
                </a:r>
              </a:p>
              <a:p>
                <a:pPr marL="0" indent="0">
                  <a:lnSpc>
                    <a:spcPts val="1200"/>
                  </a:lnSpc>
                  <a:buNone/>
                </a:pPr>
                <a:r>
                  <a:rPr lang="en-US" spc="-10" dirty="0">
                    <a:solidFill>
                      <a:schemeClr val="tx1"/>
                    </a:solidFill>
                    <a:latin typeface="Times New Roman"/>
                    <a:cs typeface="Times New Roman"/>
                  </a:rPr>
                  <a:t>We</a:t>
                </a:r>
                <a:r>
                  <a:rPr lang="en-US" spc="-5" dirty="0">
                    <a:solidFill>
                      <a:schemeClr val="tx1"/>
                    </a:solidFill>
                    <a:latin typeface="Times New Roman"/>
                    <a:cs typeface="Times New Roman"/>
                  </a:rPr>
                  <a:t> write the last equation in standard form:</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𝑑𝑦</m:t>
                          </m:r>
                        </m:num>
                        <m:den>
                          <m:r>
                            <a:rPr lang="en-US" b="0" i="1" smtClean="0">
                              <a:solidFill>
                                <a:schemeClr val="tx1"/>
                              </a:solidFill>
                              <a:latin typeface="Cambria Math" panose="02040503050406030204" pitchFamily="18" charset="0"/>
                            </a:rPr>
                            <m:t>𝑑𝑡</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+30</m:t>
                          </m:r>
                        </m:den>
                      </m:f>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=4</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r="-677"/>
                </a:stretch>
              </a:blipFill>
            </p:spPr>
            <p:txBody>
              <a:bodyPr/>
              <a:lstStyle/>
              <a:p>
                <a:r>
                  <a:rPr lang="en-US">
                    <a:noFill/>
                  </a:rPr>
                  <a:t> </a:t>
                </a:r>
              </a:p>
            </p:txBody>
          </p:sp>
        </mc:Fallback>
      </mc:AlternateContent>
    </p:spTree>
    <p:extLst>
      <p:ext uri="{BB962C8B-B14F-4D97-AF65-F5344CB8AC3E}">
        <p14:creationId xmlns:p14="http://schemas.microsoft.com/office/powerpoint/2010/main" val="3665169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(7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967870" cy="4370567"/>
              </a:xfrm>
            </p:spPr>
            <p:txBody>
              <a:bodyPr>
                <a:noAutofit/>
              </a:bodyPr>
              <a:lstStyle/>
              <a:p>
                <a:pPr marL="0" marR="5080" indent="0">
                  <a:lnSpc>
                    <a:spcPct val="100000"/>
                  </a:lnSpc>
                  <a:buNone/>
                </a:pPr>
                <a:r>
                  <a:rPr lang="en-US" b="1" spc="-5" dirty="0">
                    <a:solidFill>
                      <a:schemeClr val="tx1"/>
                    </a:solidFill>
                  </a:rPr>
                  <a:t>Solution </a:t>
                </a:r>
                <a:r>
                  <a:rPr lang="en-US" spc="-5" dirty="0">
                    <a:solidFill>
                      <a:schemeClr val="tx1"/>
                    </a:solidFill>
                  </a:rPr>
                  <a:t>First, </a:t>
                </a:r>
                <a:r>
                  <a:rPr lang="en-US" spc="-10" dirty="0">
                    <a:solidFill>
                      <a:schemeClr val="tx1"/>
                    </a:solidFill>
                  </a:rPr>
                  <a:t>we</a:t>
                </a:r>
                <a:r>
                  <a:rPr lang="en-US" spc="-5" dirty="0">
                    <a:solidFill>
                      <a:schemeClr val="tx1"/>
                    </a:solidFill>
                  </a:rPr>
                  <a:t> observe that</a:t>
                </a:r>
                <a:r>
                  <a:rPr lang="en-US" spc="60" dirty="0">
                    <a:solidFill>
                      <a:schemeClr val="tx1"/>
                    </a:solidFill>
                  </a:rPr>
                  <a:t> </a:t>
                </a:r>
                <a:r>
                  <a:rPr lang="en-US" i="1" spc="45" dirty="0">
                    <a:solidFill>
                      <a:schemeClr val="tx1"/>
                    </a:solidFill>
                  </a:rPr>
                  <a:t>y</a:t>
                </a:r>
                <a:r>
                  <a:rPr lang="en-US" spc="20" dirty="0">
                    <a:solidFill>
                      <a:schemeClr val="tx1"/>
                    </a:solidFill>
                  </a:rPr>
                  <a:t>(</a:t>
                </a:r>
                <a:r>
                  <a:rPr lang="en-US" i="1" spc="-5" dirty="0">
                    <a:solidFill>
                      <a:schemeClr val="tx1"/>
                    </a:solidFill>
                  </a:rPr>
                  <a:t>x</a:t>
                </a:r>
                <a:r>
                  <a:rPr lang="en-US" spc="-5" dirty="0">
                    <a:solidFill>
                      <a:schemeClr val="tx1"/>
                    </a:solidFill>
                  </a:rPr>
                  <a:t>)</a:t>
                </a:r>
                <a:r>
                  <a:rPr lang="en-US" spc="25"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 </a:t>
                </a:r>
                <a:r>
                  <a:rPr lang="en-US" spc="-10" dirty="0">
                    <a:solidFill>
                      <a:schemeClr val="tx1"/>
                    </a:solidFill>
                  </a:rPr>
                  <a:t>i</a:t>
                </a:r>
                <a:r>
                  <a:rPr lang="en-US" spc="-5" dirty="0">
                    <a:solidFill>
                      <a:schemeClr val="tx1"/>
                    </a:solidFill>
                  </a:rPr>
                  <a:t>s a s</a:t>
                </a:r>
                <a:r>
                  <a:rPr lang="en-US" spc="-10" dirty="0">
                    <a:solidFill>
                      <a:schemeClr val="tx1"/>
                    </a:solidFill>
                  </a:rPr>
                  <a:t>olutio</a:t>
                </a:r>
                <a:r>
                  <a:rPr lang="en-US" spc="-5" dirty="0">
                    <a:solidFill>
                      <a:schemeClr val="tx1"/>
                    </a:solidFill>
                  </a:rPr>
                  <a:t>n to t</a:t>
                </a:r>
                <a:r>
                  <a:rPr lang="en-US" spc="-10" dirty="0">
                    <a:solidFill>
                      <a:schemeClr val="tx1"/>
                    </a:solidFill>
                  </a:rPr>
                  <a:t>h</a:t>
                </a:r>
                <a:r>
                  <a:rPr lang="en-US" spc="-5" dirty="0">
                    <a:solidFill>
                      <a:schemeClr val="tx1"/>
                    </a:solidFill>
                  </a:rPr>
                  <a:t>e </a:t>
                </a:r>
                <a:r>
                  <a:rPr lang="en-US" spc="-10" dirty="0">
                    <a:solidFill>
                      <a:schemeClr val="tx1"/>
                    </a:solidFill>
                  </a:rPr>
                  <a:t>differentia</a:t>
                </a:r>
                <a:r>
                  <a:rPr lang="en-US" spc="-5" dirty="0">
                    <a:solidFill>
                      <a:schemeClr val="tx1"/>
                    </a:solidFill>
                  </a:rPr>
                  <a:t>l </a:t>
                </a:r>
                <a:r>
                  <a:rPr lang="en-US" spc="-10" dirty="0">
                    <a:solidFill>
                      <a:schemeClr val="tx1"/>
                    </a:solidFill>
                  </a:rPr>
                  <a:t>equation</a:t>
                </a:r>
                <a:r>
                  <a:rPr lang="en-US" spc="-5" dirty="0">
                    <a:solidFill>
                      <a:schemeClr val="tx1"/>
                    </a:solidFill>
                  </a:rPr>
                  <a:t>.</a:t>
                </a:r>
                <a:r>
                  <a:rPr lang="en-US" dirty="0">
                    <a:solidFill>
                      <a:schemeClr val="tx1"/>
                    </a:solidFill>
                  </a:rPr>
                  <a:t> </a:t>
                </a:r>
                <a:r>
                  <a:rPr lang="en-US" spc="-10" dirty="0">
                    <a:solidFill>
                      <a:schemeClr val="tx1"/>
                    </a:solidFill>
                  </a:rPr>
                  <a:t>Then, </a:t>
                </a:r>
                <a:r>
                  <a:rPr lang="en-US" spc="-5" dirty="0">
                    <a:solidFill>
                      <a:schemeClr val="tx1"/>
                    </a:solidFill>
                  </a:rPr>
                  <a:t>assuming</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0" dirty="0">
                    <a:solidFill>
                      <a:schemeClr val="tx1"/>
                    </a:solidFill>
                    <a:ea typeface="Cambria Math" panose="02040503050406030204" pitchFamily="18" charset="0"/>
                  </a:rPr>
                  <a:t>≠</a:t>
                </a:r>
                <a:r>
                  <a:rPr lang="en-US" spc="-40" dirty="0">
                    <a:solidFill>
                      <a:schemeClr val="tx1"/>
                    </a:solidFill>
                  </a:rPr>
                  <a:t> </a:t>
                </a:r>
                <a:r>
                  <a:rPr lang="en-US" spc="-10" dirty="0">
                    <a:solidFill>
                      <a:schemeClr val="tx1"/>
                    </a:solidFill>
                  </a:rPr>
                  <a:t>0</a:t>
                </a:r>
                <a:r>
                  <a:rPr lang="en-US" spc="-5" dirty="0">
                    <a:solidFill>
                      <a:schemeClr val="tx1"/>
                    </a:solidFill>
                  </a:rPr>
                  <a:t>, </a:t>
                </a:r>
                <a:r>
                  <a:rPr lang="en-US" spc="-15" dirty="0">
                    <a:solidFill>
                      <a:schemeClr val="tx1"/>
                    </a:solidFill>
                  </a:rPr>
                  <a:t>w</a:t>
                </a:r>
                <a:r>
                  <a:rPr lang="en-US" spc="-5" dirty="0">
                    <a:solidFill>
                      <a:schemeClr val="tx1"/>
                    </a:solidFill>
                  </a:rPr>
                  <a:t>e </a:t>
                </a:r>
                <a:r>
                  <a:rPr lang="en-US" spc="-10" dirty="0">
                    <a:solidFill>
                      <a:schemeClr val="tx1"/>
                    </a:solidFill>
                  </a:rPr>
                  <a:t>u</a:t>
                </a:r>
                <a:r>
                  <a:rPr lang="en-US" spc="-5" dirty="0">
                    <a:solidFill>
                      <a:schemeClr val="tx1"/>
                    </a:solidFill>
                  </a:rPr>
                  <a:t>se Separation</a:t>
                </a:r>
                <a:r>
                  <a:rPr lang="en-US" dirty="0">
                    <a:solidFill>
                      <a:schemeClr val="tx1"/>
                    </a:solidFill>
                  </a:rPr>
                  <a:t> </a:t>
                </a:r>
                <a:r>
                  <a:rPr lang="en-US" spc="-10" dirty="0">
                    <a:solidFill>
                      <a:schemeClr val="tx1"/>
                    </a:solidFill>
                  </a:rPr>
                  <a:t>o</a:t>
                </a:r>
                <a:r>
                  <a:rPr lang="en-US" spc="-5" dirty="0">
                    <a:solidFill>
                      <a:schemeClr val="tx1"/>
                    </a:solidFill>
                  </a:rPr>
                  <a:t>f </a:t>
                </a:r>
                <a:r>
                  <a:rPr lang="en-US" spc="-15" dirty="0">
                    <a:solidFill>
                      <a:schemeClr val="tx1"/>
                    </a:solidFill>
                  </a:rPr>
                  <a:t>V</a:t>
                </a:r>
                <a:r>
                  <a:rPr lang="en-US" spc="-5" dirty="0">
                    <a:solidFill>
                      <a:schemeClr val="tx1"/>
                    </a:solidFill>
                  </a:rPr>
                  <a:t>ariables as follows: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𝑑𝑦</m:t>
                    </m:r>
                    <m:r>
                      <a:rPr lang="en-US" b="0" i="1" smtClean="0">
                        <a:solidFill>
                          <a:schemeClr val="tx1"/>
                        </a:solidFill>
                        <a:latin typeface="Cambria Math" panose="02040503050406030204" pitchFamily="18" charset="0"/>
                      </a:rPr>
                      <m:t>=6</m:t>
                    </m:r>
                    <m:r>
                      <a:rPr lang="en-US" b="0" i="1" smtClean="0">
                        <a:solidFill>
                          <a:schemeClr val="tx1"/>
                        </a:solidFill>
                        <a:latin typeface="Cambria Math" panose="02040503050406030204" pitchFamily="18" charset="0"/>
                      </a:rPr>
                      <m:t>𝑥𝑑𝑥</m:t>
                    </m:r>
                  </m:oMath>
                </a14:m>
                <a:r>
                  <a:rPr lang="en-US" dirty="0">
                    <a:solidFill>
                      <a:schemeClr val="tx1"/>
                    </a:solidFill>
                  </a:rPr>
                  <a:t> from which we get </a:t>
                </a:r>
                <a14:m>
                  <m:oMath xmlns:m="http://schemas.openxmlformats.org/officeDocument/2006/math">
                    <m:nary>
                      <m:naryPr>
                        <m:limLoc m:val="undOvr"/>
                        <m:subHide m:val="on"/>
                        <m:supHide m:val="on"/>
                        <m:ctrlPr>
                          <a:rPr lang="en-US" i="1" smtClean="0">
                            <a:solidFill>
                              <a:schemeClr val="tx1"/>
                            </a:solidFill>
                            <a:latin typeface="Cambria Math" panose="02040503050406030204" pitchFamily="18" charset="0"/>
                          </a:rPr>
                        </m:ctrlPr>
                      </m:naryPr>
                      <m:sub/>
                      <m:sup/>
                      <m:e>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𝑦</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𝑑𝑦</m:t>
                        </m:r>
                      </m:e>
                    </m:nary>
                    <m:r>
                      <a:rPr lang="en-US" b="0" i="1" smtClean="0">
                        <a:solidFill>
                          <a:schemeClr val="tx1"/>
                        </a:solidFill>
                        <a:latin typeface="Cambria Math" panose="02040503050406030204" pitchFamily="18" charset="0"/>
                      </a:rPr>
                      <m:t>=</m:t>
                    </m:r>
                    <m:nary>
                      <m:naryPr>
                        <m:limLoc m:val="undOvr"/>
                        <m:subHide m:val="on"/>
                        <m:supHide m:val="on"/>
                        <m:ctrlPr>
                          <a:rPr lang="en-US" b="0" i="1" smtClean="0">
                            <a:solidFill>
                              <a:schemeClr val="tx1"/>
                            </a:solidFill>
                            <a:latin typeface="Cambria Math" panose="02040503050406030204" pitchFamily="18" charset="0"/>
                          </a:rPr>
                        </m:ctrlPr>
                      </m:naryPr>
                      <m:sub/>
                      <m:sup/>
                      <m:e>
                        <m:r>
                          <a:rPr lang="en-US" i="1">
                            <a:solidFill>
                              <a:schemeClr val="tx1"/>
                            </a:solidFill>
                            <a:latin typeface="Cambria Math" panose="02040503050406030204" pitchFamily="18" charset="0"/>
                          </a:rPr>
                          <m:t>6</m:t>
                        </m:r>
                        <m:r>
                          <a:rPr lang="en-US" i="1">
                            <a:solidFill>
                              <a:schemeClr val="tx1"/>
                            </a:solidFill>
                            <a:latin typeface="Cambria Math" panose="02040503050406030204" pitchFamily="18" charset="0"/>
                          </a:rPr>
                          <m:t>𝑥𝑑𝑥</m:t>
                        </m:r>
                      </m:e>
                    </m:nary>
                  </m:oMath>
                </a14:m>
                <a:r>
                  <a:rPr lang="en-US" dirty="0">
                    <a:solidFill>
                      <a:schemeClr val="tx1"/>
                    </a:solidFill>
                  </a:rPr>
                  <a:t>. Integrating yields </a:t>
                </a:r>
                <a14:m>
                  <m:oMath xmlns:m="http://schemas.openxmlformats.org/officeDocument/2006/math">
                    <m:r>
                      <a:rPr lang="en-US" b="0" i="0" smtClean="0">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𝑦</m:t>
                        </m:r>
                      </m:e>
                      <m:sup>
                        <m:r>
                          <a:rPr lang="en-US" b="0" i="1" smtClean="0">
                            <a:solidFill>
                              <a:schemeClr val="tx1"/>
                            </a:solidFill>
                            <a:latin typeface="Cambria Math" panose="02040503050406030204" pitchFamily="18" charset="0"/>
                          </a:rPr>
                          <m:t>−1</m:t>
                        </m:r>
                      </m:sup>
                    </m:sSup>
                    <m:r>
                      <a:rPr lang="en-US" b="0" i="1" smtClean="0">
                        <a:solidFill>
                          <a:schemeClr val="tx1"/>
                        </a:solidFill>
                        <a:latin typeface="Cambria Math" panose="02040503050406030204" pitchFamily="18" charset="0"/>
                      </a:rPr>
                      <m:t>=3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oMath>
                </a14:m>
                <a:r>
                  <a:rPr lang="en-US" dirty="0">
                    <a:solidFill>
                      <a:schemeClr val="tx1"/>
                    </a:solidFill>
                  </a:rPr>
                  <a:t> Hence, </a:t>
                </a:r>
                <a14:m>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3</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𝐶</m:t>
                        </m:r>
                      </m:den>
                    </m:f>
                    <m:r>
                      <a:rPr lang="en-US" b="0" i="1" smtClean="0">
                        <a:solidFill>
                          <a:schemeClr val="tx1"/>
                        </a:solidFill>
                        <a:latin typeface="Cambria Math" panose="02040503050406030204" pitchFamily="18" charset="0"/>
                      </a:rPr>
                      <m:t>.</m:t>
                    </m:r>
                  </m:oMath>
                </a14:m>
                <a:r>
                  <a:rPr lang="en-US" dirty="0">
                    <a:solidFill>
                      <a:schemeClr val="tx1"/>
                    </a:solidFill>
                  </a:rPr>
                  <a:t> </a:t>
                </a:r>
                <a:r>
                  <a:rPr lang="en-US" spc="-10" dirty="0">
                    <a:solidFill>
                      <a:schemeClr val="tx1"/>
                    </a:solidFill>
                  </a:rPr>
                  <a:t>Thus</a:t>
                </a:r>
                <a:r>
                  <a:rPr lang="en-US" spc="-5" dirty="0">
                    <a:solidFill>
                      <a:schemeClr val="tx1"/>
                    </a:solidFill>
                  </a:rPr>
                  <a:t>,</a:t>
                </a:r>
                <a:r>
                  <a:rPr lang="en-US" dirty="0">
                    <a:solidFill>
                      <a:schemeClr val="tx1"/>
                    </a:solidFill>
                  </a:rPr>
                  <a:t> </a:t>
                </a:r>
                <a:r>
                  <a:rPr lang="en-US" spc="-5" dirty="0">
                    <a:solidFill>
                      <a:schemeClr val="tx1"/>
                    </a:solidFill>
                  </a:rPr>
                  <a:t>t</a:t>
                </a:r>
                <a:r>
                  <a:rPr lang="en-US" spc="-10" dirty="0">
                    <a:solidFill>
                      <a:schemeClr val="tx1"/>
                    </a:solidFill>
                  </a:rPr>
                  <a:t>h</a:t>
                </a:r>
                <a:r>
                  <a:rPr lang="en-US" spc="-5" dirty="0">
                    <a:solidFill>
                      <a:schemeClr val="tx1"/>
                    </a:solidFill>
                  </a:rPr>
                  <a:t>e </a:t>
                </a:r>
                <a:r>
                  <a:rPr lang="en-US" spc="-10" dirty="0">
                    <a:solidFill>
                      <a:schemeClr val="tx1"/>
                    </a:solidFill>
                  </a:rPr>
                  <a:t>genera</a:t>
                </a:r>
                <a:r>
                  <a:rPr lang="en-US" spc="-5" dirty="0">
                    <a:solidFill>
                      <a:schemeClr val="tx1"/>
                    </a:solidFill>
                  </a:rPr>
                  <a:t>l</a:t>
                </a:r>
                <a:r>
                  <a:rPr lang="en-US" dirty="0">
                    <a:solidFill>
                      <a:schemeClr val="tx1"/>
                    </a:solidFill>
                  </a:rPr>
                  <a:t> </a:t>
                </a:r>
                <a:r>
                  <a:rPr lang="en-US" spc="-10" dirty="0">
                    <a:solidFill>
                      <a:schemeClr val="tx1"/>
                    </a:solidFill>
                  </a:rPr>
                  <a:t>solutio</a:t>
                </a:r>
                <a:r>
                  <a:rPr lang="en-US" spc="-5" dirty="0">
                    <a:solidFill>
                      <a:schemeClr val="tx1"/>
                    </a:solidFill>
                  </a:rPr>
                  <a:t>n to</a:t>
                </a:r>
                <a:r>
                  <a:rPr lang="en-US" dirty="0">
                    <a:solidFill>
                      <a:schemeClr val="tx1"/>
                    </a:solidFill>
                  </a:rPr>
                  <a:t> </a:t>
                </a:r>
                <a14:m>
                  <m:oMath xmlns:m="http://schemas.openxmlformats.org/officeDocument/2006/math">
                    <m:f>
                      <m:fPr>
                        <m:ctrlPr>
                          <a:rPr lang="en-US" i="1">
                            <a:solidFill>
                              <a:schemeClr val="tx1"/>
                            </a:solidFill>
                            <a:latin typeface="Cambria Math" panose="02040503050406030204" pitchFamily="18" charset="0"/>
                            <a:cs typeface="Times New Roman"/>
                          </a:rPr>
                        </m:ctrlPr>
                      </m:fPr>
                      <m:num>
                        <m:r>
                          <a:rPr lang="en-US" i="1">
                            <a:solidFill>
                              <a:schemeClr val="tx1"/>
                            </a:solidFill>
                            <a:latin typeface="Cambria Math" panose="02040503050406030204" pitchFamily="18" charset="0"/>
                            <a:cs typeface="Times New Roman"/>
                          </a:rPr>
                          <m:t>𝑑𝑦</m:t>
                        </m:r>
                      </m:num>
                      <m:den>
                        <m:r>
                          <a:rPr lang="en-US" i="1">
                            <a:solidFill>
                              <a:schemeClr val="tx1"/>
                            </a:solidFill>
                            <a:latin typeface="Cambria Math" panose="02040503050406030204" pitchFamily="18" charset="0"/>
                            <a:cs typeface="Times New Roman"/>
                          </a:rPr>
                          <m:t>𝑑𝑥</m:t>
                        </m:r>
                      </m:den>
                    </m:f>
                    <m:r>
                      <a:rPr lang="en-US" i="1">
                        <a:solidFill>
                          <a:schemeClr val="tx1"/>
                        </a:solidFill>
                        <a:latin typeface="Cambria Math" panose="02040503050406030204" pitchFamily="18" charset="0"/>
                        <a:cs typeface="Times New Roman"/>
                      </a:rPr>
                      <m:t>=</m:t>
                    </m:r>
                  </m:oMath>
                </a14:m>
                <a:r>
                  <a:rPr lang="en-US" spc="-40" dirty="0">
                    <a:solidFill>
                      <a:schemeClr val="tx1"/>
                    </a:solidFill>
                  </a:rPr>
                  <a:t> </a:t>
                </a:r>
                <a:r>
                  <a:rPr lang="en-US" spc="20" dirty="0">
                    <a:solidFill>
                      <a:schemeClr val="tx1"/>
                    </a:solidFill>
                  </a:rPr>
                  <a:t>6</a:t>
                </a:r>
                <a:r>
                  <a:rPr lang="en-US" i="1" spc="100" dirty="0">
                    <a:solidFill>
                      <a:schemeClr val="tx1"/>
                    </a:solidFill>
                  </a:rPr>
                  <a:t>x</a:t>
                </a:r>
                <a:r>
                  <a:rPr lang="en-US" i="1" spc="45" dirty="0">
                    <a:solidFill>
                      <a:schemeClr val="tx1"/>
                    </a:solidFill>
                  </a:rPr>
                  <a:t>y</a:t>
                </a:r>
                <a:r>
                  <a:rPr lang="en-US" baseline="29629" dirty="0">
                    <a:solidFill>
                      <a:schemeClr val="tx1"/>
                    </a:solidFill>
                  </a:rPr>
                  <a:t>2 </a:t>
                </a:r>
                <a:r>
                  <a:rPr lang="en-US" spc="-5" dirty="0">
                    <a:solidFill>
                      <a:schemeClr val="tx1"/>
                    </a:solidFill>
                  </a:rPr>
                  <a:t>consists of the functions </a:t>
                </a:r>
                <a:r>
                  <a:rPr lang="en-US" i="1" spc="-5" dirty="0">
                    <a:solidFill>
                      <a:schemeClr val="tx1"/>
                    </a:solidFill>
                  </a:rPr>
                  <a:t>y</a:t>
                </a:r>
                <a:r>
                  <a:rPr lang="en-US" spc="-5" dirty="0">
                    <a:solidFill>
                      <a:schemeClr val="tx1"/>
                    </a:solidFill>
                  </a:rPr>
                  <a:t>(</a:t>
                </a:r>
                <a:r>
                  <a:rPr lang="en-US" i="1" spc="-5" dirty="0">
                    <a:solidFill>
                      <a:schemeClr val="tx1"/>
                    </a:solidFill>
                  </a:rPr>
                  <a:t>x</a:t>
                </a:r>
                <a:r>
                  <a:rPr lang="en-US" spc="-5" dirty="0">
                    <a:solidFill>
                      <a:schemeClr val="tx1"/>
                    </a:solidFill>
                  </a:rPr>
                  <a:t>) = 0 and </a:t>
                </a:r>
                <a14:m>
                  <m:oMath xmlns:m="http://schemas.openxmlformats.org/officeDocument/2006/math">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3</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𝐶</m:t>
                        </m:r>
                      </m:den>
                    </m:f>
                  </m:oMath>
                </a14:m>
                <a:r>
                  <a:rPr lang="en-US" dirty="0">
                    <a:solidFill>
                      <a:schemeClr val="tx1"/>
                    </a:solidFill>
                  </a:rPr>
                  <a:t>. </a:t>
                </a:r>
                <a:r>
                  <a:rPr lang="en-US" spc="-5" dirty="0">
                    <a:solidFill>
                      <a:schemeClr val="tx1"/>
                    </a:solidFill>
                  </a:rPr>
                  <a:t>This</a:t>
                </a:r>
                <a:r>
                  <a:rPr lang="en-US" spc="-35" dirty="0">
                    <a:solidFill>
                      <a:schemeClr val="tx1"/>
                    </a:solidFill>
                  </a:rPr>
                  <a:t> </a:t>
                </a:r>
                <a:r>
                  <a:rPr lang="en-US" spc="-5" dirty="0">
                    <a:solidFill>
                      <a:schemeClr val="tx1"/>
                    </a:solidFill>
                  </a:rPr>
                  <a:t>family</a:t>
                </a:r>
                <a:r>
                  <a:rPr lang="en-US" spc="-35" dirty="0">
                    <a:solidFill>
                      <a:schemeClr val="tx1"/>
                    </a:solidFill>
                  </a:rPr>
                  <a:t> </a:t>
                </a:r>
                <a:r>
                  <a:rPr lang="en-US" spc="-5" dirty="0">
                    <a:solidFill>
                      <a:schemeClr val="tx1"/>
                    </a:solidFill>
                  </a:rPr>
                  <a:t>of</a:t>
                </a:r>
                <a:r>
                  <a:rPr lang="en-US" spc="-35" dirty="0">
                    <a:solidFill>
                      <a:schemeClr val="tx1"/>
                    </a:solidFill>
                  </a:rPr>
                  <a:t> </a:t>
                </a:r>
                <a:r>
                  <a:rPr lang="en-US" spc="-5" dirty="0">
                    <a:solidFill>
                      <a:schemeClr val="tx1"/>
                    </a:solidFill>
                  </a:rPr>
                  <a:t>solutions</a:t>
                </a:r>
                <a:r>
                  <a:rPr lang="en-US" spc="-35" dirty="0">
                    <a:solidFill>
                      <a:schemeClr val="tx1"/>
                    </a:solidFill>
                  </a:rPr>
                  <a:t> </a:t>
                </a:r>
                <a:r>
                  <a:rPr lang="en-US" spc="-5" dirty="0">
                    <a:solidFill>
                      <a:schemeClr val="tx1"/>
                    </a:solidFill>
                  </a:rPr>
                  <a:t>is</a:t>
                </a:r>
                <a:r>
                  <a:rPr lang="en-US" spc="-35" dirty="0">
                    <a:solidFill>
                      <a:schemeClr val="tx1"/>
                    </a:solidFill>
                  </a:rPr>
                  <a:t> </a:t>
                </a:r>
                <a:r>
                  <a:rPr lang="en-US" spc="-5" dirty="0">
                    <a:solidFill>
                      <a:schemeClr val="tx1"/>
                    </a:solidFill>
                  </a:rPr>
                  <a:t>sketched</a:t>
                </a:r>
                <a:r>
                  <a:rPr lang="en-US" spc="-30" dirty="0">
                    <a:solidFill>
                      <a:schemeClr val="tx1"/>
                    </a:solidFill>
                  </a:rPr>
                  <a:t> </a:t>
                </a:r>
                <a:r>
                  <a:rPr lang="en-US" spc="-5" dirty="0">
                    <a:solidFill>
                      <a:schemeClr val="tx1"/>
                    </a:solidFill>
                  </a:rPr>
                  <a:t>in</a:t>
                </a:r>
                <a:r>
                  <a:rPr lang="en-US" spc="-35" dirty="0">
                    <a:solidFill>
                      <a:schemeClr val="tx1"/>
                    </a:solidFill>
                  </a:rPr>
                  <a:t> </a:t>
                </a:r>
                <a:r>
                  <a:rPr lang="en-US" spc="-5" dirty="0">
                    <a:solidFill>
                      <a:schemeClr val="tx1"/>
                    </a:solidFill>
                  </a:rPr>
                  <a:t>Figure</a:t>
                </a:r>
                <a:r>
                  <a:rPr lang="en-US" spc="-35" dirty="0">
                    <a:solidFill>
                      <a:schemeClr val="tx1"/>
                    </a:solidFill>
                  </a:rPr>
                  <a:t> </a:t>
                </a:r>
                <a:r>
                  <a:rPr lang="en-US" spc="-10" dirty="0">
                    <a:solidFill>
                      <a:schemeClr val="tx1"/>
                    </a:solidFill>
                  </a:rPr>
                  <a:t>2</a:t>
                </a:r>
                <a:r>
                  <a:rPr lang="en-US" spc="-5" dirty="0">
                    <a:solidFill>
                      <a:schemeClr val="tx1"/>
                    </a:solidFill>
                  </a:rPr>
                  <a:t>,</a:t>
                </a:r>
                <a:r>
                  <a:rPr lang="en-US" spc="-35" dirty="0">
                    <a:solidFill>
                      <a:schemeClr val="tx1"/>
                    </a:solidFill>
                  </a:rPr>
                  <a:t> </a:t>
                </a:r>
                <a:r>
                  <a:rPr lang="en-US" spc="-5" dirty="0">
                    <a:solidFill>
                      <a:schemeClr val="tx1"/>
                    </a:solidFill>
                  </a:rPr>
                  <a:t>and</a:t>
                </a:r>
                <a:r>
                  <a:rPr lang="en-US" spc="-30" dirty="0">
                    <a:solidFill>
                      <a:schemeClr val="tx1"/>
                    </a:solidFill>
                  </a:rPr>
                  <a:t> </a:t>
                </a:r>
                <a:r>
                  <a:rPr lang="en-US" spc="-5" dirty="0">
                    <a:solidFill>
                      <a:schemeClr val="tx1"/>
                    </a:solidFill>
                  </a:rPr>
                  <a:t>the</a:t>
                </a:r>
                <a:r>
                  <a:rPr lang="en-US" spc="-35" dirty="0">
                    <a:solidFill>
                      <a:schemeClr val="tx1"/>
                    </a:solidFill>
                  </a:rPr>
                  <a:t> </a:t>
                </a:r>
                <a:r>
                  <a:rPr lang="en-US" spc="-5" dirty="0">
                    <a:solidFill>
                      <a:schemeClr val="tx1"/>
                    </a:solidFill>
                  </a:rPr>
                  <a:t>particular</a:t>
                </a:r>
                <a:r>
                  <a:rPr lang="en-US" spc="-30" dirty="0">
                    <a:solidFill>
                      <a:schemeClr val="tx1"/>
                    </a:solidFill>
                  </a:rPr>
                  <a:t> </a:t>
                </a:r>
                <a:r>
                  <a:rPr lang="en-US" spc="-5" dirty="0">
                    <a:solidFill>
                      <a:schemeClr val="tx1"/>
                    </a:solidFill>
                  </a:rPr>
                  <a:t>solution</a:t>
                </a:r>
                <a:r>
                  <a:rPr lang="en-US" spc="-35" dirty="0">
                    <a:solidFill>
                      <a:schemeClr val="tx1"/>
                    </a:solidFill>
                  </a:rPr>
                  <a:t> </a:t>
                </a:r>
                <a:r>
                  <a:rPr lang="en-US" spc="-5" dirty="0">
                    <a:solidFill>
                      <a:schemeClr val="tx1"/>
                    </a:solidFill>
                  </a:rPr>
                  <a:t>satisfying the</a:t>
                </a:r>
                <a:r>
                  <a:rPr lang="en-US" spc="50" dirty="0">
                    <a:solidFill>
                      <a:schemeClr val="tx1"/>
                    </a:solidFill>
                  </a:rPr>
                  <a:t> </a:t>
                </a:r>
                <a:r>
                  <a:rPr lang="en-US" spc="-5" dirty="0">
                    <a:solidFill>
                      <a:schemeClr val="tx1"/>
                    </a:solidFill>
                  </a:rPr>
                  <a:t>initial</a:t>
                </a:r>
                <a:r>
                  <a:rPr lang="en-US" spc="50" dirty="0">
                    <a:solidFill>
                      <a:schemeClr val="tx1"/>
                    </a:solidFill>
                  </a:rPr>
                  <a:t> </a:t>
                </a:r>
                <a:r>
                  <a:rPr lang="en-US" spc="-5" dirty="0">
                    <a:solidFill>
                      <a:schemeClr val="tx1"/>
                    </a:solidFill>
                  </a:rPr>
                  <a:t>condition</a:t>
                </a:r>
                <a:r>
                  <a:rPr lang="en-US" spc="120" dirty="0">
                    <a:solidFill>
                      <a:schemeClr val="tx1"/>
                    </a:solidFill>
                  </a:rPr>
                  <a:t>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30" dirty="0">
                    <a:solidFill>
                      <a:schemeClr val="tx1"/>
                    </a:solidFill>
                  </a:rPr>
                  <a:t>−</a:t>
                </a:r>
                <a:r>
                  <a:rPr lang="en-US" spc="-5" dirty="0">
                    <a:solidFill>
                      <a:schemeClr val="tx1"/>
                    </a:solidFill>
                  </a:rPr>
                  <a:t>1</a:t>
                </a:r>
                <a:r>
                  <a:rPr lang="en-US" spc="50" dirty="0">
                    <a:solidFill>
                      <a:schemeClr val="tx1"/>
                    </a:solidFill>
                  </a:rPr>
                  <a:t> </a:t>
                </a:r>
                <a:r>
                  <a:rPr lang="en-US" spc="-5" dirty="0">
                    <a:solidFill>
                      <a:schemeClr val="tx1"/>
                    </a:solidFill>
                  </a:rPr>
                  <a:t>is</a:t>
                </a:r>
                <a:r>
                  <a:rPr lang="en-US" spc="50" dirty="0">
                    <a:solidFill>
                      <a:schemeClr val="tx1"/>
                    </a:solidFill>
                  </a:rPr>
                  <a:t> </a:t>
                </a:r>
                <a:r>
                  <a:rPr lang="en-US" spc="-5" dirty="0">
                    <a:solidFill>
                      <a:schemeClr val="tx1"/>
                    </a:solidFill>
                  </a:rPr>
                  <a:t>highlighted.</a:t>
                </a:r>
                <a:r>
                  <a:rPr lang="en-US" spc="55" dirty="0">
                    <a:solidFill>
                      <a:schemeClr val="tx1"/>
                    </a:solidFill>
                  </a:rPr>
                  <a:t> </a:t>
                </a:r>
                <a:r>
                  <a:rPr lang="en-US" spc="-10" dirty="0">
                    <a:solidFill>
                      <a:schemeClr val="tx1"/>
                    </a:solidFill>
                  </a:rPr>
                  <a:t>To</a:t>
                </a:r>
                <a:r>
                  <a:rPr lang="en-US" spc="50" dirty="0">
                    <a:solidFill>
                      <a:schemeClr val="tx1"/>
                    </a:solidFill>
                  </a:rPr>
                  <a:t> </a:t>
                </a:r>
                <a:r>
                  <a:rPr lang="en-US" spc="-5" dirty="0">
                    <a:solidFill>
                      <a:schemeClr val="tx1"/>
                    </a:solidFill>
                  </a:rPr>
                  <a:t>find</a:t>
                </a:r>
                <a:r>
                  <a:rPr lang="en-US" spc="50" dirty="0">
                    <a:solidFill>
                      <a:schemeClr val="tx1"/>
                    </a:solidFill>
                  </a:rPr>
                  <a:t> </a:t>
                </a:r>
                <a:r>
                  <a:rPr lang="en-US" spc="-5" dirty="0">
                    <a:solidFill>
                      <a:schemeClr val="tx1"/>
                    </a:solidFill>
                  </a:rPr>
                  <a:t>the</a:t>
                </a:r>
                <a:r>
                  <a:rPr lang="en-US" spc="50" dirty="0">
                    <a:solidFill>
                      <a:schemeClr val="tx1"/>
                    </a:solidFill>
                  </a:rPr>
                  <a:t> </a:t>
                </a:r>
                <a:r>
                  <a:rPr lang="en-US" spc="-5" dirty="0">
                    <a:solidFill>
                      <a:schemeClr val="tx1"/>
                    </a:solidFill>
                  </a:rPr>
                  <a:t>particular</a:t>
                </a:r>
                <a:r>
                  <a:rPr lang="en-US" spc="55" dirty="0">
                    <a:solidFill>
                      <a:schemeClr val="tx1"/>
                    </a:solidFill>
                  </a:rPr>
                  <a:t> </a:t>
                </a:r>
                <a:r>
                  <a:rPr lang="en-US" spc="-5" dirty="0">
                    <a:solidFill>
                      <a:schemeClr val="tx1"/>
                    </a:solidFill>
                  </a:rPr>
                  <a:t>solution</a:t>
                </a:r>
                <a:r>
                  <a:rPr lang="en-US" spc="50" dirty="0">
                    <a:solidFill>
                      <a:schemeClr val="tx1"/>
                    </a:solidFill>
                  </a:rPr>
                  <a:t> </a:t>
                </a:r>
                <a:r>
                  <a:rPr lang="en-US" spc="-5" dirty="0">
                    <a:solidFill>
                      <a:schemeClr val="tx1"/>
                    </a:solidFill>
                  </a:rPr>
                  <a:t>satisfying </a:t>
                </a:r>
                <a:r>
                  <a:rPr lang="en-US" i="1" spc="45" dirty="0">
                    <a:solidFill>
                      <a:schemeClr val="tx1"/>
                    </a:solidFill>
                  </a:rPr>
                  <a:t>y</a:t>
                </a:r>
                <a:r>
                  <a:rPr lang="en-US" spc="-5" dirty="0">
                    <a:solidFill>
                      <a:schemeClr val="tx1"/>
                    </a:solidFill>
                  </a:rPr>
                  <a:t>(0)</a:t>
                </a:r>
                <a:r>
                  <a:rPr lang="en-US" spc="25" dirty="0">
                    <a:solidFill>
                      <a:schemeClr val="tx1"/>
                    </a:solidFill>
                  </a:rPr>
                  <a:t> </a:t>
                </a:r>
                <a:r>
                  <a:rPr lang="en-US" spc="-25" dirty="0">
                    <a:solidFill>
                      <a:schemeClr val="tx1"/>
                    </a:solidFill>
                  </a:rPr>
                  <a:t>=</a:t>
                </a:r>
                <a:r>
                  <a:rPr lang="en-US" spc="-40" dirty="0">
                    <a:solidFill>
                      <a:schemeClr val="tx1"/>
                    </a:solidFill>
                  </a:rPr>
                  <a:t> </a:t>
                </a:r>
                <a:r>
                  <a:rPr lang="en-US" spc="-30" dirty="0">
                    <a:solidFill>
                      <a:schemeClr val="tx1"/>
                    </a:solidFill>
                  </a:rPr>
                  <a:t>−</a:t>
                </a:r>
                <a:r>
                  <a:rPr lang="en-US" spc="-10" dirty="0">
                    <a:solidFill>
                      <a:schemeClr val="tx1"/>
                    </a:solidFill>
                  </a:rPr>
                  <a:t>1</a:t>
                </a:r>
                <a:r>
                  <a:rPr lang="en-US" spc="-5" dirty="0">
                    <a:solidFill>
                      <a:schemeClr val="tx1"/>
                    </a:solidFill>
                  </a:rPr>
                  <a:t>, </a:t>
                </a:r>
                <a:r>
                  <a:rPr lang="en-US" spc="-15" dirty="0">
                    <a:solidFill>
                      <a:schemeClr val="tx1"/>
                    </a:solidFill>
                  </a:rPr>
                  <a:t>w</a:t>
                </a:r>
                <a:r>
                  <a:rPr lang="en-US" spc="-5" dirty="0">
                    <a:solidFill>
                      <a:schemeClr val="tx1"/>
                    </a:solidFill>
                  </a:rPr>
                  <a:t>e s</a:t>
                </a:r>
                <a:r>
                  <a:rPr lang="en-US" spc="-10" dirty="0">
                    <a:solidFill>
                      <a:schemeClr val="tx1"/>
                    </a:solidFill>
                  </a:rPr>
                  <a:t>e</a:t>
                </a:r>
                <a:r>
                  <a:rPr lang="en-US" spc="-5" dirty="0">
                    <a:solidFill>
                      <a:schemeClr val="tx1"/>
                    </a:solidFill>
                  </a:rPr>
                  <a:t>t</a:t>
                </a:r>
                <a:r>
                  <a:rPr lang="en-US" spc="25" dirty="0">
                    <a:solidFill>
                      <a:schemeClr val="tx1"/>
                    </a:solidFill>
                  </a:rPr>
                  <a:t> </a:t>
                </a:r>
                <a:r>
                  <a:rPr lang="en-US" i="1" spc="-5" dirty="0">
                    <a:solidFill>
                      <a:schemeClr val="tx1"/>
                    </a:solidFill>
                  </a:rPr>
                  <a:t>x</a:t>
                </a:r>
                <a:r>
                  <a:rPr lang="en-US" i="1" spc="114" dirty="0">
                    <a:solidFill>
                      <a:schemeClr val="tx1"/>
                    </a:solidFill>
                  </a:rPr>
                  <a:t> </a:t>
                </a:r>
                <a:r>
                  <a:rPr lang="en-US" spc="-25" dirty="0">
                    <a:solidFill>
                      <a:schemeClr val="tx1"/>
                    </a:solidFill>
                  </a:rPr>
                  <a:t>=</a:t>
                </a:r>
                <a:r>
                  <a:rPr lang="en-US" spc="-40" dirty="0">
                    <a:solidFill>
                      <a:schemeClr val="tx1"/>
                    </a:solidFill>
                  </a:rPr>
                  <a:t> </a:t>
                </a:r>
                <a:r>
                  <a:rPr lang="en-US" spc="-5" dirty="0">
                    <a:solidFill>
                      <a:schemeClr val="tx1"/>
                    </a:solidFill>
                  </a:rPr>
                  <a:t>0 </a:t>
                </a:r>
                <a:r>
                  <a:rPr lang="en-US" spc="-10" dirty="0">
                    <a:solidFill>
                      <a:schemeClr val="tx1"/>
                    </a:solidFill>
                  </a:rPr>
                  <a:t>an</a:t>
                </a:r>
                <a:r>
                  <a:rPr lang="en-US" spc="-5" dirty="0">
                    <a:solidFill>
                      <a:schemeClr val="tx1"/>
                    </a:solidFill>
                  </a:rPr>
                  <a:t>d</a:t>
                </a:r>
                <a:r>
                  <a:rPr lang="en-US" spc="60" dirty="0">
                    <a:solidFill>
                      <a:schemeClr val="tx1"/>
                    </a:solidFill>
                  </a:rPr>
                  <a:t> </a:t>
                </a:r>
                <a:r>
                  <a:rPr lang="en-US" i="1" spc="-5" dirty="0">
                    <a:solidFill>
                      <a:schemeClr val="tx1"/>
                    </a:solidFill>
                  </a:rPr>
                  <a:t>y</a:t>
                </a:r>
                <a:r>
                  <a:rPr lang="en-US" i="1" spc="75" dirty="0">
                    <a:solidFill>
                      <a:schemeClr val="tx1"/>
                    </a:solidFill>
                  </a:rPr>
                  <a:t> </a:t>
                </a:r>
                <a:r>
                  <a:rPr lang="en-US" spc="-25" dirty="0">
                    <a:solidFill>
                      <a:schemeClr val="tx1"/>
                    </a:solidFill>
                  </a:rPr>
                  <a:t>=</a:t>
                </a:r>
                <a:r>
                  <a:rPr lang="en-US" spc="-40" dirty="0">
                    <a:solidFill>
                      <a:schemeClr val="tx1"/>
                    </a:solidFill>
                  </a:rPr>
                  <a:t> </a:t>
                </a:r>
                <a:r>
                  <a:rPr lang="en-US" spc="-30" dirty="0">
                    <a:solidFill>
                      <a:schemeClr val="tx1"/>
                    </a:solidFill>
                  </a:rPr>
                  <a:t>−</a:t>
                </a:r>
                <a:r>
                  <a:rPr lang="en-US" spc="-5" dirty="0">
                    <a:solidFill>
                      <a:schemeClr val="tx1"/>
                    </a:solidFill>
                  </a:rPr>
                  <a:t>1 </a:t>
                </a:r>
                <a:r>
                  <a:rPr lang="en-US" spc="-10" dirty="0">
                    <a:solidFill>
                      <a:schemeClr val="tx1"/>
                    </a:solidFill>
                  </a:rPr>
                  <a:t>i</a:t>
                </a:r>
                <a:r>
                  <a:rPr lang="en-US" spc="-5" dirty="0">
                    <a:solidFill>
                      <a:schemeClr val="tx1"/>
                    </a:solidFill>
                  </a:rPr>
                  <a:t>n </a:t>
                </a:r>
                <a:r>
                  <a:rPr lang="en-US" spc="-10" dirty="0">
                    <a:solidFill>
                      <a:schemeClr val="tx1"/>
                    </a:solidFill>
                  </a:rPr>
                  <a:t>th</a:t>
                </a:r>
                <a:r>
                  <a:rPr lang="en-US" spc="-5" dirty="0">
                    <a:solidFill>
                      <a:schemeClr val="tx1"/>
                    </a:solidFill>
                  </a:rPr>
                  <a:t>e </a:t>
                </a:r>
                <a:r>
                  <a:rPr lang="en-US" spc="-10" dirty="0">
                    <a:solidFill>
                      <a:schemeClr val="tx1"/>
                    </a:solidFill>
                  </a:rPr>
                  <a:t>genera</a:t>
                </a:r>
                <a:r>
                  <a:rPr lang="en-US" spc="-5" dirty="0">
                    <a:solidFill>
                      <a:schemeClr val="tx1"/>
                    </a:solidFill>
                  </a:rPr>
                  <a:t>l</a:t>
                </a:r>
                <a:r>
                  <a:rPr lang="en-US" dirty="0">
                    <a:solidFill>
                      <a:schemeClr val="tx1"/>
                    </a:solidFill>
                  </a:rPr>
                  <a:t> </a:t>
                </a:r>
                <a:r>
                  <a:rPr lang="en-US" spc="-10" dirty="0">
                    <a:solidFill>
                      <a:schemeClr val="tx1"/>
                    </a:solidFill>
                  </a:rPr>
                  <a:t>solutio</a:t>
                </a:r>
                <a:r>
                  <a:rPr lang="en-US" spc="-5" dirty="0">
                    <a:solidFill>
                      <a:schemeClr val="tx1"/>
                    </a:solidFill>
                  </a:rPr>
                  <a:t>n </a:t>
                </a:r>
                <a:r>
                  <a:rPr lang="en-US" spc="-10" dirty="0">
                    <a:solidFill>
                      <a:schemeClr val="tx1"/>
                    </a:solidFill>
                  </a:rPr>
                  <a:t>an</a:t>
                </a:r>
                <a:r>
                  <a:rPr lang="en-US" spc="-5" dirty="0">
                    <a:solidFill>
                      <a:schemeClr val="tx1"/>
                    </a:solidFill>
                  </a:rPr>
                  <a:t>d </a:t>
                </a:r>
                <a:r>
                  <a:rPr lang="en-US" spc="-10" dirty="0">
                    <a:solidFill>
                      <a:schemeClr val="tx1"/>
                    </a:solidFill>
                  </a:rPr>
                  <a:t>solv</a:t>
                </a:r>
                <a:r>
                  <a:rPr lang="en-US" spc="-5" dirty="0">
                    <a:solidFill>
                      <a:schemeClr val="tx1"/>
                    </a:solidFill>
                  </a:rPr>
                  <a:t>e f</a:t>
                </a:r>
                <a:r>
                  <a:rPr lang="en-US" spc="-10" dirty="0">
                    <a:solidFill>
                      <a:schemeClr val="tx1"/>
                    </a:solidFill>
                  </a:rPr>
                  <a:t>o</a:t>
                </a:r>
                <a:r>
                  <a:rPr lang="en-US" spc="-5" dirty="0">
                    <a:solidFill>
                      <a:schemeClr val="tx1"/>
                    </a:solidFill>
                  </a:rPr>
                  <a:t>r </a:t>
                </a:r>
                <a:r>
                  <a:rPr lang="en-US" i="1" spc="75" dirty="0">
                    <a:solidFill>
                      <a:schemeClr val="tx1"/>
                    </a:solidFill>
                  </a:rPr>
                  <a:t>C</a:t>
                </a:r>
                <a:r>
                  <a:rPr lang="en-US" spc="-5"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cs typeface="Times New Roman"/>
                      </a:rPr>
                      <m:t>−1=</m:t>
                    </m:r>
                    <m:f>
                      <m:fPr>
                        <m:ctrlPr>
                          <a:rPr lang="en-US" b="0" i="1" smtClean="0">
                            <a:solidFill>
                              <a:schemeClr val="tx1"/>
                            </a:solidFill>
                            <a:latin typeface="Cambria Math" panose="02040503050406030204" pitchFamily="18" charset="0"/>
                            <a:cs typeface="Times New Roman"/>
                          </a:rPr>
                        </m:ctrlPr>
                      </m:fPr>
                      <m:num>
                        <m:r>
                          <a:rPr lang="en-US" b="0" i="1" smtClean="0">
                            <a:solidFill>
                              <a:schemeClr val="tx1"/>
                            </a:solidFill>
                            <a:latin typeface="Cambria Math" panose="02040503050406030204" pitchFamily="18" charset="0"/>
                            <a:cs typeface="Times New Roman"/>
                          </a:rPr>
                          <m:t>−1</m:t>
                        </m:r>
                      </m:num>
                      <m:den>
                        <m:r>
                          <a:rPr lang="en-US" b="0" i="1" smtClean="0">
                            <a:solidFill>
                              <a:schemeClr val="tx1"/>
                            </a:solidFill>
                            <a:latin typeface="Cambria Math" panose="02040503050406030204" pitchFamily="18" charset="0"/>
                            <a:cs typeface="Times New Roman"/>
                          </a:rPr>
                          <m:t>0 + </m:t>
                        </m:r>
                        <m:r>
                          <a:rPr lang="en-US" b="0" i="1" smtClean="0">
                            <a:solidFill>
                              <a:schemeClr val="tx1"/>
                            </a:solidFill>
                            <a:latin typeface="Cambria Math" panose="02040503050406030204" pitchFamily="18" charset="0"/>
                            <a:cs typeface="Times New Roman"/>
                          </a:rPr>
                          <m:t>𝐶</m:t>
                        </m:r>
                      </m:den>
                    </m:f>
                  </m:oMath>
                </a14:m>
                <a:r>
                  <a:rPr lang="en-US" dirty="0">
                    <a:solidFill>
                      <a:schemeClr val="tx1"/>
                    </a:solidFill>
                  </a:rPr>
                  <a:t> from which we obtain </a:t>
                </a:r>
                <a:r>
                  <a:rPr lang="en-US" i="1" dirty="0">
                    <a:solidFill>
                      <a:schemeClr val="tx1"/>
                    </a:solidFill>
                  </a:rPr>
                  <a:t>C </a:t>
                </a:r>
                <a:r>
                  <a:rPr lang="en-US" dirty="0">
                    <a:solidFill>
                      <a:schemeClr val="tx1"/>
                    </a:solidFill>
                  </a:rPr>
                  <a:t>= 1. </a:t>
                </a:r>
                <a:r>
                  <a:rPr lang="en-US" spc="-5" dirty="0">
                    <a:solidFill>
                      <a:schemeClr val="tx1"/>
                    </a:solidFill>
                  </a:rPr>
                  <a:t>Thus, the particular</a:t>
                </a:r>
                <a:r>
                  <a:rPr lang="en-US" dirty="0">
                    <a:solidFill>
                      <a:schemeClr val="tx1"/>
                    </a:solidFill>
                  </a:rPr>
                  <a:t> </a:t>
                </a:r>
                <a:r>
                  <a:rPr lang="en-US" spc="-5" dirty="0">
                    <a:solidFill>
                      <a:schemeClr val="tx1"/>
                    </a:solidFill>
                  </a:rPr>
                  <a:t>solution satisfying the given</a:t>
                </a:r>
                <a:r>
                  <a:rPr lang="en-US" dirty="0">
                    <a:solidFill>
                      <a:schemeClr val="tx1"/>
                    </a:solidFill>
                  </a:rPr>
                  <a:t> </a:t>
                </a:r>
                <a:r>
                  <a:rPr lang="en-US" spc="-5" dirty="0">
                    <a:solidFill>
                      <a:schemeClr val="tx1"/>
                    </a:solidFill>
                  </a:rPr>
                  <a:t>initial condition</a:t>
                </a:r>
                <a:r>
                  <a:rPr lang="en-US" dirty="0">
                    <a:solidFill>
                      <a:schemeClr val="tx1"/>
                    </a:solidFill>
                  </a:rPr>
                  <a:t> </a:t>
                </a:r>
                <a:r>
                  <a:rPr lang="en-US" spc="-5" dirty="0">
                    <a:solidFill>
                      <a:schemeClr val="tx1"/>
                    </a:solidFill>
                  </a:rPr>
                  <a:t>is</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3</m:t>
                        </m:r>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 1</m:t>
                        </m:r>
                      </m:den>
                    </m:f>
                    <m:r>
                      <a:rPr lang="en-US" b="0" i="1" smtClean="0">
                        <a:solidFill>
                          <a:schemeClr val="tx1"/>
                        </a:solidFill>
                        <a:latin typeface="Cambria Math" panose="02040503050406030204" pitchFamily="18" charset="0"/>
                      </a:rPr>
                      <m:t>.</m:t>
                    </m:r>
                  </m:oMath>
                </a14:m>
                <a:endParaRPr lang="en-US" dirty="0">
                  <a:solidFill>
                    <a:schemeClr val="tx1"/>
                  </a:solidFill>
                </a:endParaRPr>
              </a:p>
              <a:p>
                <a:pPr marL="0" marR="5080" indent="0" algn="just">
                  <a:lnSpc>
                    <a:spcPct val="100000"/>
                  </a:lnSpc>
                  <a:buNone/>
                </a:pPr>
                <a:endParaRPr lang="en-US" sz="2400" dirty="0">
                  <a:latin typeface="Times New Roman"/>
                  <a:cs typeface="Times New Roman"/>
                </a:endParaRPr>
              </a:p>
              <a:p>
                <a:pPr marL="0" marR="5080" indent="0" algn="just">
                  <a:lnSpc>
                    <a:spcPct val="100000"/>
                  </a:lnSpc>
                  <a:buNone/>
                </a:pPr>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967870" cy="4370567"/>
              </a:xfrm>
              <a:blipFill>
                <a:blip r:embed="rId2"/>
                <a:stretch>
                  <a:fillRect l="-995" t="-976" b="-4881"/>
                </a:stretch>
              </a:blipFill>
            </p:spPr>
            <p:txBody>
              <a:bodyPr/>
              <a:lstStyle/>
              <a:p>
                <a:r>
                  <a:rPr lang="en-US">
                    <a:noFill/>
                  </a:rPr>
                  <a:t> </a:t>
                </a:r>
              </a:p>
            </p:txBody>
          </p:sp>
        </mc:Fallback>
      </mc:AlternateContent>
      <p:pic>
        <p:nvPicPr>
          <p:cNvPr id="5" name="Picture 2" descr="The graph shows the family of solutions to d y over d x equals 6 times x times y squared, highlighting the solution with capital C equals 1. The x axis ranges from negative 3 to negative 3, with tick marks at intervals of 1. The y axis ranges from negative 3 to 3 with tick marks at intervals of 1. All coordinates on graphs are approximate. The first graph is in quadrant 3 decreasing from a horizontal asymptote of the x axis to a vertical asymptote at x equals  negative 1.5, then the graph is decreasing rapidly in quadrant 2 from the vertical asymptote at x equals negative 1.5 and flattens out from  x equals negative 1 to x equals 1, crossing the y axis at 0.1, then increases rapidly in quadrant 1 to a vertical asymptote at x equals 1.5, then the graph increases rapidly in quadrant 4 from the vertical asymptote of x equals 1.5 flattening as it approaches the horizontal asymptote of the x axis.        The second graph is in quadrant 3 decreasing from a horizontal asymptote of the x axis to a vertical asymptote at x equals  negative 1, then the graph is decreasing rapidly in quadrant 2 from the vertical asymptote at x equals negative 1 and flattens out from  x equals negative 0.6 to x equals 0.6, crossing the y axis at 0.3, then increases rapidly in quadrant 1 to a vertical asymptote at x equals 1, then the graph increases rapidly in quadrant 4 from the vertical asymptote of x equals 1 flattening as it approaches the horizontal asymptote of the x axis.     The third graph is in quadrant 3 decreasing from a horizontal asymptote of the x axis to a vertical asymptote at x equals  negative 0.5, then the graph is decreasing rapidly in quadrant 2 from the vertical asymptote at x equals negative 0.5 and crosses the y axis at 1, then increases rapidly in quadrant 1 to a vertical asymptote at x equals 0.5, then the graph increases rapidly in quadrant 4 from the vertical asymptote of x equals 0.5 flattening as it approaches the horizontal asymptote of the x axis.    The fourth graph, which is highlighted as the initial condition  solution when y of 0  equals negative 1, is in quadrants 3 and 4, decreasing from a horizontal asymptote  of the x axis to a minimum at the y intercept of negative 1, then increasing again to the horizontal asymptote at the x axis. The fifth graph decreases in quadrant 3 from the horizontal asymptote at the x axis, to a minimum at the y intercept of negative 0.2, then increases into quadrant 4 to the horizontal asymptote of the x axis. The sixth graph appears to be a horizontal line in quadrants 3 and 4, whose y intercept is just less than zer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53670" y="1371600"/>
            <a:ext cx="3384883" cy="3739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5805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Linear </a:t>
            </a:r>
            <a:r>
              <a:rPr lang="en-US" sz="3100" dirty="0"/>
              <a:t>Equations (</a:t>
            </a:r>
            <a:r>
              <a:rPr lang="en-US" sz="3100" dirty="0" smtClean="0"/>
              <a:t>14 </a:t>
            </a:r>
            <a:r>
              <a:rPr lang="en-US" sz="3100" dirty="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marR="5080" indent="0" algn="just">
                  <a:lnSpc>
                    <a:spcPct val="100000"/>
                  </a:lnSpc>
                  <a:buNone/>
                </a:pPr>
                <a:r>
                  <a:rPr lang="en-US" spc="-10" dirty="0">
                    <a:solidFill>
                      <a:schemeClr val="tx1"/>
                    </a:solidFill>
                    <a:latin typeface="Times New Roman"/>
                    <a:cs typeface="Times New Roman"/>
                  </a:rPr>
                  <a:t>An</a:t>
                </a:r>
                <a:r>
                  <a:rPr lang="en-US" spc="-5" dirty="0">
                    <a:solidFill>
                      <a:schemeClr val="tx1"/>
                    </a:solidFill>
                    <a:latin typeface="Times New Roman"/>
                    <a:cs typeface="Times New Roman"/>
                  </a:rPr>
                  <a:t> integrating</a:t>
                </a:r>
                <a:r>
                  <a:rPr lang="en-US" dirty="0">
                    <a:solidFill>
                      <a:schemeClr val="tx1"/>
                    </a:solidFill>
                    <a:latin typeface="Times New Roman"/>
                    <a:cs typeface="Times New Roman"/>
                  </a:rPr>
                  <a:t> </a:t>
                </a:r>
                <a:r>
                  <a:rPr lang="en-US" spc="-5" dirty="0">
                    <a:solidFill>
                      <a:schemeClr val="tx1"/>
                    </a:solidFill>
                    <a:latin typeface="Times New Roman"/>
                    <a:cs typeface="Times New Roman"/>
                  </a:rPr>
                  <a:t>factor is</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𝑡</m:t>
                          </m:r>
                        </m:e>
                      </m:d>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nary>
                            <m:naryPr>
                              <m:limLoc m:val="undOvr"/>
                              <m:subHide m:val="on"/>
                              <m:supHide m:val="on"/>
                              <m:ctrlPr>
                                <a:rPr lang="en-US" b="0" i="1" smtClean="0">
                                  <a:solidFill>
                                    <a:schemeClr val="tx1"/>
                                  </a:solidFill>
                                  <a:latin typeface="Cambria Math" panose="02040503050406030204" pitchFamily="18" charset="0"/>
                                  <a:ea typeface="Cambria Math" panose="02040503050406030204" pitchFamily="18" charset="0"/>
                                </a:rPr>
                              </m:ctrlPr>
                            </m:naryPr>
                            <m:sub/>
                            <m:sup/>
                            <m:e>
                              <m:r>
                                <a:rPr lang="en-US" b="0" i="1" smtClean="0">
                                  <a:solidFill>
                                    <a:schemeClr val="tx1"/>
                                  </a:solidFill>
                                  <a:latin typeface="Cambria Math" panose="02040503050406030204" pitchFamily="18" charset="0"/>
                                  <a:ea typeface="Cambria Math" panose="02040503050406030204" pitchFamily="18" charset="0"/>
                                </a:rPr>
                                <m:t>𝑃</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𝑡</m:t>
                                  </m:r>
                                </m:e>
                              </m:d>
                              <m:r>
                                <a:rPr lang="en-US" b="0" i="1" smtClean="0">
                                  <a:solidFill>
                                    <a:schemeClr val="tx1"/>
                                  </a:solidFill>
                                  <a:latin typeface="Cambria Math" panose="02040503050406030204" pitchFamily="18" charset="0"/>
                                  <a:ea typeface="Cambria Math" panose="02040503050406030204" pitchFamily="18" charset="0"/>
                                </a:rPr>
                                <m:t>𝑑𝑡</m:t>
                              </m:r>
                            </m:e>
                          </m:nary>
                        </m:sup>
                      </m:sSup>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nary>
                            <m:naryPr>
                              <m:limLoc m:val="undOvr"/>
                              <m:subHide m:val="on"/>
                              <m:supHide m:val="on"/>
                              <m:ctrlPr>
                                <a:rPr lang="en-US" b="0" i="1" smtClean="0">
                                  <a:solidFill>
                                    <a:schemeClr val="tx1"/>
                                  </a:solidFill>
                                  <a:latin typeface="Cambria Math" panose="02040503050406030204" pitchFamily="18" charset="0"/>
                                  <a:ea typeface="Cambria Math" panose="02040503050406030204" pitchFamily="18" charset="0"/>
                                </a:rPr>
                              </m:ctrlPr>
                            </m:naryPr>
                            <m:sub/>
                            <m:sup/>
                            <m:e>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+30)</m:t>
                                  </m:r>
                                </m:e>
                                <m:sup>
                                  <m:r>
                                    <a:rPr lang="en-US" b="0" i="1" smtClean="0">
                                      <a:solidFill>
                                        <a:schemeClr val="tx1"/>
                                      </a:solidFill>
                                      <a:latin typeface="Cambria Math" panose="02040503050406030204" pitchFamily="18" charset="0"/>
                                      <a:ea typeface="Cambria Math" panose="02040503050406030204" pitchFamily="18" charset="0"/>
                                    </a:rPr>
                                    <m:t>−1</m:t>
                                  </m:r>
                                </m:sup>
                              </m:sSup>
                              <m:r>
                                <a:rPr lang="en-US" b="0" i="1" smtClean="0">
                                  <a:solidFill>
                                    <a:schemeClr val="tx1"/>
                                  </a:solidFill>
                                  <a:latin typeface="Cambria Math" panose="02040503050406030204" pitchFamily="18" charset="0"/>
                                  <a:ea typeface="Cambria Math" panose="02040503050406030204" pitchFamily="18" charset="0"/>
                                </a:rPr>
                                <m:t>𝑑𝑡</m:t>
                              </m:r>
                            </m:e>
                          </m:nary>
                        </m:sup>
                      </m:sSup>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func>
                            <m:funcPr>
                              <m:ctrlPr>
                                <a:rPr lang="en-US" b="0" i="1" smtClean="0">
                                  <a:solidFill>
                                    <a:schemeClr val="tx1"/>
                                  </a:solidFill>
                                  <a:latin typeface="Cambria Math" panose="02040503050406030204" pitchFamily="18" charset="0"/>
                                  <a:ea typeface="Cambria Math" panose="02040503050406030204" pitchFamily="18" charset="0"/>
                                </a:rPr>
                              </m:ctrlPr>
                            </m:funcPr>
                            <m:fName>
                              <m:r>
                                <m:rPr>
                                  <m:sty m:val="p"/>
                                </m:rPr>
                                <a:rPr lang="en-US" b="0" i="0" smtClean="0">
                                  <a:solidFill>
                                    <a:schemeClr val="tx1"/>
                                  </a:solidFill>
                                  <a:latin typeface="Cambria Math" panose="02040503050406030204" pitchFamily="18" charset="0"/>
                                  <a:ea typeface="Cambria Math" panose="02040503050406030204" pitchFamily="18" charset="0"/>
                                </a:rPr>
                                <m:t>ln</m:t>
                              </m:r>
                            </m:fName>
                            <m:e>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+30)</m:t>
                              </m:r>
                            </m:e>
                          </m:func>
                        </m:sup>
                      </m:s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+30</m:t>
                      </m:r>
                    </m:oMath>
                  </m:oMathPara>
                </a14:m>
                <a:endParaRPr lang="en-US" dirty="0">
                  <a:solidFill>
                    <a:schemeClr val="tx1"/>
                  </a:solidFill>
                </a:endParaRPr>
              </a:p>
              <a:p>
                <a:pPr marL="0" marR="5080" indent="0" algn="just">
                  <a:lnSpc>
                    <a:spcPct val="100000"/>
                  </a:lnSpc>
                  <a:buNone/>
                </a:pPr>
                <a:r>
                  <a:rPr lang="en-US" spc="-15" dirty="0">
                    <a:solidFill>
                      <a:schemeClr val="tx1"/>
                    </a:solidFill>
                    <a:latin typeface="Times New Roman"/>
                    <a:cs typeface="Times New Roman"/>
                  </a:rPr>
                  <a:t>Th</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genera</a:t>
                </a:r>
                <a:r>
                  <a:rPr lang="en-US" spc="-5" dirty="0">
                    <a:solidFill>
                      <a:schemeClr val="tx1"/>
                    </a:solidFill>
                    <a:latin typeface="Times New Roman"/>
                    <a:cs typeface="Times New Roman"/>
                  </a:rPr>
                  <a:t>l</a:t>
                </a:r>
                <a:r>
                  <a:rPr lang="en-US" dirty="0">
                    <a:solidFill>
                      <a:schemeClr val="tx1"/>
                    </a:solidFill>
                    <a:latin typeface="Times New Roman"/>
                    <a:cs typeface="Times New Roman"/>
                  </a:rPr>
                  <a:t> </a:t>
                </a:r>
                <a:r>
                  <a:rPr lang="en-US" spc="-10" dirty="0">
                    <a:solidFill>
                      <a:schemeClr val="tx1"/>
                    </a:solidFill>
                    <a:latin typeface="Times New Roman"/>
                    <a:cs typeface="Times New Roman"/>
                  </a:rPr>
                  <a:t>solutio</a:t>
                </a:r>
                <a:r>
                  <a:rPr lang="en-US" spc="-5" dirty="0">
                    <a:solidFill>
                      <a:schemeClr val="tx1"/>
                    </a:solidFill>
                    <a:latin typeface="Times New Roman"/>
                    <a:cs typeface="Times New Roman"/>
                  </a:rPr>
                  <a:t>n is</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m:t>
                          </m:r>
                        </m:den>
                      </m:f>
                      <m:nary>
                        <m:naryPr>
                          <m:limLoc m:val="undOvr"/>
                          <m:subHide m:val="on"/>
                          <m:supHide m:val="on"/>
                          <m:ctrlPr>
                            <a:rPr lang="en-US" b="0"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ea typeface="Cambria Math" panose="02040503050406030204" pitchFamily="18" charset="0"/>
                            </a:rPr>
                            <m:t>𝛼</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𝑡</m:t>
                              </m:r>
                            </m:e>
                          </m:d>
                          <m:r>
                            <a:rPr lang="en-US" b="0" i="1" smtClean="0">
                              <a:solidFill>
                                <a:schemeClr val="tx1"/>
                              </a:solidFill>
                              <a:latin typeface="Cambria Math" panose="02040503050406030204" pitchFamily="18" charset="0"/>
                              <a:ea typeface="Cambria Math" panose="02040503050406030204" pitchFamily="18" charset="0"/>
                            </a:rPr>
                            <m:t>𝑄</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𝑡</m:t>
                              </m:r>
                            </m:e>
                          </m:d>
                          <m:r>
                            <a:rPr lang="en-US" b="0" i="1" smtClean="0">
                              <a:solidFill>
                                <a:schemeClr val="tx1"/>
                              </a:solidFill>
                              <a:latin typeface="Cambria Math" panose="02040503050406030204" pitchFamily="18" charset="0"/>
                              <a:ea typeface="Cambria Math" panose="02040503050406030204" pitchFamily="18" charset="0"/>
                            </a:rPr>
                            <m:t>𝑑𝑡</m:t>
                          </m:r>
                        </m:e>
                      </m:nary>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+30</m:t>
                          </m:r>
                        </m:den>
                      </m:f>
                      <m:nary>
                        <m:naryPr>
                          <m:limLoc m:val="undOvr"/>
                          <m:subHide m:val="on"/>
                          <m:supHide m:val="on"/>
                          <m:ctrlPr>
                            <a:rPr lang="en-US" b="0" i="1" smtClean="0">
                              <a:solidFill>
                                <a:schemeClr val="tx1"/>
                              </a:solidFill>
                              <a:latin typeface="Cambria Math" panose="02040503050406030204" pitchFamily="18" charset="0"/>
                            </a:rPr>
                          </m:ctrlPr>
                        </m:naryPr>
                        <m:sub/>
                        <m:sup/>
                        <m:e>
                          <m:r>
                            <a:rPr lang="en-US" b="0" i="1" smtClean="0">
                              <a:solidFill>
                                <a:schemeClr val="tx1"/>
                              </a:solidFill>
                              <a:latin typeface="Cambria Math" panose="02040503050406030204" pitchFamily="18" charset="0"/>
                            </a:rPr>
                            <m:t>4</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+30</m:t>
                              </m:r>
                            </m:e>
                          </m:d>
                          <m:r>
                            <a:rPr lang="en-US" b="0" i="1" smtClean="0">
                              <a:solidFill>
                                <a:schemeClr val="tx1"/>
                              </a:solidFill>
                              <a:latin typeface="Cambria Math" panose="02040503050406030204" pitchFamily="18" charset="0"/>
                            </a:rPr>
                            <m:t>𝑑𝑡</m:t>
                          </m:r>
                        </m:e>
                      </m:nary>
                    </m:oMath>
                  </m:oMathPara>
                </a14:m>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+30</m:t>
                          </m:r>
                        </m:den>
                      </m:f>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2</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+30)</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e>
                      </m:d>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+60+</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𝐶</m:t>
                          </m:r>
                        </m:num>
                        <m:den>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+30</m:t>
                          </m:r>
                        </m:den>
                      </m:f>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a:stretch>
              </a:blipFill>
            </p:spPr>
            <p:txBody>
              <a:bodyPr/>
              <a:lstStyle/>
              <a:p>
                <a:r>
                  <a:rPr lang="en-US">
                    <a:noFill/>
                  </a:rPr>
                  <a:t> </a:t>
                </a:r>
              </a:p>
            </p:txBody>
          </p:sp>
        </mc:Fallback>
      </mc:AlternateContent>
    </p:spTree>
    <p:extLst>
      <p:ext uri="{BB962C8B-B14F-4D97-AF65-F5344CB8AC3E}">
        <p14:creationId xmlns:p14="http://schemas.microsoft.com/office/powerpoint/2010/main" val="2472715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9.5 First-Order </a:t>
            </a:r>
            <a:r>
              <a:rPr lang="en-US" sz="3100"/>
              <a:t>Linear </a:t>
            </a:r>
            <a:r>
              <a:rPr lang="en-US" sz="3100"/>
              <a:t>Equations </a:t>
            </a:r>
            <a:r>
              <a:rPr lang="en-US" sz="3100"/>
              <a:t>(</a:t>
            </a:r>
            <a:r>
              <a:rPr lang="en-US" sz="3100" smtClean="0"/>
              <a:t>15 </a:t>
            </a:r>
            <a:r>
              <a:rPr lang="en-US" sz="3100"/>
              <a:t>of 15)</a:t>
            </a:r>
            <a:r>
              <a:rPr lang="en-US" sz="3100" dirty="0"/>
              <a:t/>
            </a:r>
            <a:br>
              <a:rPr lang="en-US" sz="3100" dirty="0"/>
            </a:br>
            <a:r>
              <a:rPr lang="en-US" sz="3100" dirty="0"/>
              <a:t/>
            </a:r>
            <a:br>
              <a:rPr lang="en-US" sz="3100" dirty="0"/>
            </a:br>
            <a:r>
              <a:rPr lang="en-US" sz="3100" dirty="0"/>
              <a:t/>
            </a:r>
            <a:br>
              <a:rPr lang="en-US" sz="3100" dirty="0"/>
            </a:br>
            <a:r>
              <a:rPr lang="es-ES" sz="3100" dirty="0"/>
              <a:t/>
            </a:r>
            <a:br>
              <a:rPr lang="es-ES" sz="3100" dirty="0"/>
            </a:b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10805616" cy="4370567"/>
              </a:xfrm>
            </p:spPr>
            <p:txBody>
              <a:bodyPr>
                <a:noAutofit/>
              </a:bodyPr>
              <a:lstStyle/>
              <a:p>
                <a:pPr marL="0" indent="0">
                  <a:lnSpc>
                    <a:spcPct val="100000"/>
                  </a:lnSpc>
                  <a:buNone/>
                </a:pPr>
                <a:r>
                  <a:rPr lang="en-US" b="1" i="1" spc="-10" dirty="0">
                    <a:solidFill>
                      <a:schemeClr val="tx1"/>
                    </a:solidFill>
                    <a:latin typeface="Times New Roman"/>
                    <a:cs typeface="Times New Roman"/>
                  </a:rPr>
                  <a:t>Ste</a:t>
                </a:r>
                <a:r>
                  <a:rPr lang="en-US" b="1" i="1" spc="-5" dirty="0">
                    <a:solidFill>
                      <a:schemeClr val="tx1"/>
                    </a:solidFill>
                    <a:latin typeface="Times New Roman"/>
                    <a:cs typeface="Times New Roman"/>
                  </a:rPr>
                  <a:t>p </a:t>
                </a:r>
                <a:r>
                  <a:rPr lang="en-US" b="1" i="1" spc="-10" dirty="0">
                    <a:solidFill>
                      <a:schemeClr val="tx1"/>
                    </a:solidFill>
                    <a:latin typeface="Times New Roman"/>
                    <a:cs typeface="Times New Roman"/>
                  </a:rPr>
                  <a:t>3</a:t>
                </a:r>
                <a:r>
                  <a:rPr lang="en-US" b="1" i="1" spc="-5" dirty="0">
                    <a:solidFill>
                      <a:schemeClr val="tx1"/>
                    </a:solidFill>
                    <a:latin typeface="Times New Roman"/>
                    <a:cs typeface="Times New Roman"/>
                  </a:rPr>
                  <a:t>.</a:t>
                </a:r>
                <a:r>
                  <a:rPr lang="en-US" b="1" i="1" dirty="0">
                    <a:solidFill>
                      <a:schemeClr val="tx1"/>
                    </a:solidFill>
                    <a:latin typeface="Times New Roman"/>
                    <a:cs typeface="Times New Roman"/>
                  </a:rPr>
                  <a:t> </a:t>
                </a:r>
                <a:r>
                  <a:rPr lang="en-US" b="1" spc="-10" dirty="0">
                    <a:solidFill>
                      <a:schemeClr val="tx1"/>
                    </a:solidFill>
                    <a:latin typeface="Times New Roman"/>
                    <a:cs typeface="Times New Roman"/>
                  </a:rPr>
                  <a:t>Solv</a:t>
                </a:r>
                <a:r>
                  <a:rPr lang="en-US" b="1" spc="-5" dirty="0">
                    <a:solidFill>
                      <a:schemeClr val="tx1"/>
                    </a:solidFill>
                    <a:latin typeface="Times New Roman"/>
                    <a:cs typeface="Times New Roman"/>
                  </a:rPr>
                  <a:t>e</a:t>
                </a:r>
                <a:r>
                  <a:rPr lang="en-US" b="1" dirty="0">
                    <a:solidFill>
                      <a:schemeClr val="tx1"/>
                    </a:solidFill>
                    <a:latin typeface="Times New Roman"/>
                    <a:cs typeface="Times New Roman"/>
                  </a:rPr>
                  <a:t> </a:t>
                </a:r>
                <a:r>
                  <a:rPr lang="en-US" b="1" spc="-10" dirty="0">
                    <a:solidFill>
                      <a:schemeClr val="tx1"/>
                    </a:solidFill>
                    <a:latin typeface="Times New Roman"/>
                    <a:cs typeface="Times New Roman"/>
                  </a:rPr>
                  <a:t>th</a:t>
                </a:r>
                <a:r>
                  <a:rPr lang="en-US" b="1" spc="-5" dirty="0">
                    <a:solidFill>
                      <a:schemeClr val="tx1"/>
                    </a:solidFill>
                    <a:latin typeface="Times New Roman"/>
                    <a:cs typeface="Times New Roman"/>
                  </a:rPr>
                  <a:t>e I</a:t>
                </a:r>
                <a:r>
                  <a:rPr lang="en-US" b="1" spc="-10" dirty="0">
                    <a:solidFill>
                      <a:schemeClr val="tx1"/>
                    </a:solidFill>
                    <a:latin typeface="Times New Roman"/>
                    <a:cs typeface="Times New Roman"/>
                  </a:rPr>
                  <a:t>nitia</a:t>
                </a:r>
                <a:r>
                  <a:rPr lang="en-US" b="1" spc="-5" dirty="0">
                    <a:solidFill>
                      <a:schemeClr val="tx1"/>
                    </a:solidFill>
                    <a:latin typeface="Times New Roman"/>
                    <a:cs typeface="Times New Roman"/>
                  </a:rPr>
                  <a:t>l </a:t>
                </a:r>
                <a:r>
                  <a:rPr lang="en-US" b="1" spc="-15" dirty="0">
                    <a:solidFill>
                      <a:schemeClr val="tx1"/>
                    </a:solidFill>
                    <a:latin typeface="Times New Roman"/>
                    <a:cs typeface="Times New Roman"/>
                  </a:rPr>
                  <a:t>Valu</a:t>
                </a:r>
                <a:r>
                  <a:rPr lang="en-US" b="1" spc="-5" dirty="0">
                    <a:solidFill>
                      <a:schemeClr val="tx1"/>
                    </a:solidFill>
                    <a:latin typeface="Times New Roman"/>
                    <a:cs typeface="Times New Roman"/>
                  </a:rPr>
                  <a:t>e </a:t>
                </a:r>
                <a:r>
                  <a:rPr lang="en-US" b="1" spc="-10" dirty="0">
                    <a:solidFill>
                      <a:schemeClr val="tx1"/>
                    </a:solidFill>
                    <a:latin typeface="Times New Roman"/>
                    <a:cs typeface="Times New Roman"/>
                  </a:rPr>
                  <a:t>Problem.</a:t>
                </a:r>
              </a:p>
              <a:p>
                <a:pPr marL="0" indent="0">
                  <a:lnSpc>
                    <a:spcPct val="100000"/>
                  </a:lnSpc>
                  <a:buNone/>
                </a:pPr>
                <a:r>
                  <a:rPr lang="en-US" spc="-15"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40"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0</a:t>
                </a:r>
                <a:r>
                  <a:rPr lang="en-US" spc="-5" dirty="0">
                    <a:solidFill>
                      <a:schemeClr val="tx1"/>
                    </a:solidFill>
                    <a:latin typeface="Times New Roman"/>
                    <a:cs typeface="Times New Roman"/>
                  </a:rPr>
                  <a:t>,</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tan</a:t>
                </a:r>
                <a:r>
                  <a:rPr lang="en-US" spc="-5" dirty="0">
                    <a:solidFill>
                      <a:schemeClr val="tx1"/>
                    </a:solidFill>
                    <a:latin typeface="Times New Roman"/>
                    <a:cs typeface="Times New Roman"/>
                  </a:rPr>
                  <a:t>k</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contain</a:t>
                </a:r>
                <a:r>
                  <a:rPr lang="en-US" spc="-5" dirty="0">
                    <a:solidFill>
                      <a:schemeClr val="tx1"/>
                    </a:solidFill>
                    <a:latin typeface="Times New Roman"/>
                    <a:cs typeface="Times New Roman"/>
                  </a:rPr>
                  <a:t>s</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60</a:t>
                </a:r>
                <a:r>
                  <a:rPr lang="en-US" spc="-5" dirty="0">
                    <a:solidFill>
                      <a:schemeClr val="tx1"/>
                    </a:solidFill>
                    <a:latin typeface="Times New Roman"/>
                    <a:cs typeface="Times New Roman"/>
                  </a:rPr>
                  <a:t>0</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L</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wate</a:t>
                </a:r>
                <a:r>
                  <a:rPr lang="en-US" spc="-5" dirty="0">
                    <a:solidFill>
                      <a:schemeClr val="tx1"/>
                    </a:solidFill>
                    <a:latin typeface="Times New Roman"/>
                    <a:cs typeface="Times New Roman"/>
                  </a:rPr>
                  <a:t>r</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wit</a:t>
                </a:r>
                <a:r>
                  <a:rPr lang="en-US" spc="-5" dirty="0">
                    <a:solidFill>
                      <a:schemeClr val="tx1"/>
                    </a:solidFill>
                    <a:latin typeface="Times New Roman"/>
                    <a:cs typeface="Times New Roman"/>
                  </a:rPr>
                  <a:t>h</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a</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ucros</a:t>
                </a:r>
                <a:r>
                  <a:rPr lang="en-US" spc="-5" dirty="0">
                    <a:solidFill>
                      <a:schemeClr val="tx1"/>
                    </a:solidFill>
                    <a:latin typeface="Times New Roman"/>
                    <a:cs typeface="Times New Roman"/>
                  </a:rPr>
                  <a:t>e</a:t>
                </a:r>
                <a:r>
                  <a:rPr lang="en-US" spc="40" dirty="0">
                    <a:solidFill>
                      <a:schemeClr val="tx1"/>
                    </a:solidFill>
                    <a:latin typeface="Times New Roman"/>
                    <a:cs typeface="Times New Roman"/>
                  </a:rPr>
                  <a:t> </a:t>
                </a:r>
                <a:r>
                  <a:rPr lang="en-US" spc="-10" dirty="0">
                    <a:solidFill>
                      <a:schemeClr val="tx1"/>
                    </a:solidFill>
                    <a:latin typeface="Times New Roman"/>
                    <a:cs typeface="Times New Roman"/>
                  </a:rPr>
                  <a:t>concentratio</a:t>
                </a:r>
                <a:r>
                  <a:rPr lang="en-US" spc="-5" dirty="0">
                    <a:solidFill>
                      <a:schemeClr val="tx1"/>
                    </a:solidFill>
                    <a:latin typeface="Times New Roman"/>
                    <a:cs typeface="Times New Roman"/>
                  </a:rPr>
                  <a:t>n</a:t>
                </a:r>
                <a:r>
                  <a:rPr lang="en-US" spc="45" dirty="0">
                    <a:solidFill>
                      <a:schemeClr val="tx1"/>
                    </a:solidFill>
                    <a:latin typeface="Times New Roman"/>
                    <a:cs typeface="Times New Roman"/>
                  </a:rPr>
                  <a:t> </a:t>
                </a:r>
                <a:r>
                  <a:rPr lang="en-US" spc="-10" dirty="0">
                    <a:solidFill>
                      <a:schemeClr val="tx1"/>
                    </a:solidFill>
                    <a:latin typeface="Times New Roman"/>
                    <a:cs typeface="Times New Roman"/>
                  </a:rPr>
                  <a:t>o</a:t>
                </a:r>
                <a:r>
                  <a:rPr lang="en-US" spc="-5" dirty="0">
                    <a:solidFill>
                      <a:schemeClr val="tx1"/>
                    </a:solidFill>
                    <a:latin typeface="Times New Roman"/>
                    <a:cs typeface="Times New Roman"/>
                  </a:rPr>
                  <a:t>f</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0.2</a:t>
                </a:r>
                <a:r>
                  <a:rPr lang="en-US" spc="40" dirty="0">
                    <a:solidFill>
                      <a:schemeClr val="tx1"/>
                    </a:solidFill>
                    <a:latin typeface="Times New Roman"/>
                    <a:cs typeface="Times New Roman"/>
                  </a:rPr>
                  <a:t> </a:t>
                </a:r>
                <a:r>
                  <a:rPr lang="en-US" spc="-5" dirty="0">
                    <a:solidFill>
                      <a:schemeClr val="tx1"/>
                    </a:solidFill>
                    <a:latin typeface="Times New Roman"/>
                    <a:cs typeface="Times New Roman"/>
                  </a:rPr>
                  <a:t>kg/L. </a:t>
                </a:r>
                <a:r>
                  <a:rPr lang="en-US" spc="-10" dirty="0">
                    <a:solidFill>
                      <a:schemeClr val="tx1"/>
                    </a:solidFill>
                    <a:latin typeface="Times New Roman"/>
                    <a:cs typeface="Times New Roman"/>
                  </a:rPr>
                  <a:t>Thus</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tota</a:t>
                </a:r>
                <a:r>
                  <a:rPr lang="en-US" spc="-5" dirty="0">
                    <a:solidFill>
                      <a:schemeClr val="tx1"/>
                    </a:solidFill>
                    <a:latin typeface="Times New Roman"/>
                    <a:cs typeface="Times New Roman"/>
                  </a:rPr>
                  <a:t>l</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s</a:t>
                </a:r>
                <a:r>
                  <a:rPr lang="en-US" spc="-10" dirty="0">
                    <a:solidFill>
                      <a:schemeClr val="tx1"/>
                    </a:solidFill>
                    <a:latin typeface="Times New Roman"/>
                    <a:cs typeface="Times New Roman"/>
                  </a:rPr>
                  <a:t>ucros</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a</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 </a:t>
                </a:r>
                <a:r>
                  <a:rPr lang="en-US" i="1" spc="-5" dirty="0">
                    <a:solidFill>
                      <a:schemeClr val="tx1"/>
                    </a:solidFill>
                    <a:latin typeface="Times New Roman"/>
                    <a:cs typeface="Times New Roman"/>
                  </a:rPr>
                  <a:t>t</a:t>
                </a:r>
                <a:r>
                  <a:rPr lang="en-US" i="1" spc="114"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0</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50" dirty="0">
                    <a:solidFill>
                      <a:schemeClr val="tx1"/>
                    </a:solidFill>
                    <a:latin typeface="Times New Roman"/>
                    <a:cs typeface="Times New Roman"/>
                  </a:rPr>
                  <a:t> </a:t>
                </a:r>
                <a:r>
                  <a:rPr lang="en-US" i="1" spc="45" dirty="0">
                    <a:solidFill>
                      <a:schemeClr val="tx1"/>
                    </a:solidFill>
                    <a:latin typeface="Times New Roman"/>
                    <a:cs typeface="Times New Roman"/>
                  </a:rPr>
                  <a:t>y</a:t>
                </a:r>
                <a:r>
                  <a:rPr lang="en-US" spc="-5" dirty="0">
                    <a:solidFill>
                      <a:schemeClr val="tx1"/>
                    </a:solidFill>
                    <a:latin typeface="Times New Roman"/>
                    <a:cs typeface="Times New Roman"/>
                  </a:rPr>
                  <a:t>(0)</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5" dirty="0">
                    <a:solidFill>
                      <a:schemeClr val="tx1"/>
                    </a:solidFill>
                    <a:latin typeface="Times New Roman"/>
                    <a:cs typeface="Times New Roman"/>
                  </a:rPr>
                  <a:t>(600)(0.2)</a:t>
                </a:r>
                <a:r>
                  <a:rPr lang="en-US" spc="25" dirty="0">
                    <a:solidFill>
                      <a:schemeClr val="tx1"/>
                    </a:solidFill>
                    <a:latin typeface="Times New Roman"/>
                    <a:cs typeface="Times New Roman"/>
                  </a:rPr>
                  <a:t> </a:t>
                </a:r>
                <a:r>
                  <a:rPr lang="en-US" spc="-25" dirty="0">
                    <a:solidFill>
                      <a:schemeClr val="tx1"/>
                    </a:solidFill>
                    <a:latin typeface="Lucida Sans Unicode"/>
                    <a:cs typeface="Lucida Sans Unicode"/>
                  </a:rPr>
                  <a:t>=</a:t>
                </a:r>
                <a:r>
                  <a:rPr lang="en-US" spc="-40" dirty="0">
                    <a:solidFill>
                      <a:schemeClr val="tx1"/>
                    </a:solidFill>
                    <a:latin typeface="Lucida Sans Unicode"/>
                    <a:cs typeface="Lucida Sans Unicode"/>
                  </a:rPr>
                  <a:t> </a:t>
                </a:r>
                <a:r>
                  <a:rPr lang="en-US" spc="-10" dirty="0">
                    <a:solidFill>
                      <a:schemeClr val="tx1"/>
                    </a:solidFill>
                    <a:latin typeface="Times New Roman"/>
                    <a:cs typeface="Times New Roman"/>
                  </a:rPr>
                  <a:t>12</a:t>
                </a:r>
                <a:r>
                  <a:rPr lang="en-US" spc="-5" dirty="0">
                    <a:solidFill>
                      <a:schemeClr val="tx1"/>
                    </a:solidFill>
                    <a:latin typeface="Times New Roman"/>
                    <a:cs typeface="Times New Roman"/>
                  </a:rPr>
                  <a:t>0</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kg</a:t>
                </a:r>
                <a:r>
                  <a:rPr lang="en-US" spc="-5" dirty="0">
                    <a:solidFill>
                      <a:schemeClr val="tx1"/>
                    </a:solidFill>
                    <a:latin typeface="Times New Roman"/>
                    <a:cs typeface="Times New Roman"/>
                  </a:rPr>
                  <a:t>.</a:t>
                </a:r>
                <a:r>
                  <a:rPr lang="en-US" spc="-10" dirty="0">
                    <a:solidFill>
                      <a:schemeClr val="tx1"/>
                    </a:solidFill>
                    <a:latin typeface="Times New Roman"/>
                    <a:cs typeface="Times New Roman"/>
                  </a:rPr>
                  <a:t> Also</a:t>
                </a:r>
                <a:r>
                  <a:rPr lang="en-US" spc="-5" dirty="0">
                    <a:solidFill>
                      <a:schemeClr val="tx1"/>
                    </a:solidFill>
                    <a:latin typeface="Times New Roman"/>
                    <a:cs typeface="Times New Roman"/>
                  </a:rPr>
                  <a:t>,</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f</a:t>
                </a:r>
                <a:r>
                  <a:rPr lang="en-US" spc="-10" dirty="0">
                    <a:solidFill>
                      <a:schemeClr val="tx1"/>
                    </a:solidFill>
                    <a:latin typeface="Times New Roman"/>
                    <a:cs typeface="Times New Roman"/>
                  </a:rPr>
                  <a:t>rom</a:t>
                </a:r>
                <a:r>
                  <a:rPr lang="en-US" spc="-15" dirty="0">
                    <a:solidFill>
                      <a:schemeClr val="tx1"/>
                    </a:solidFill>
                    <a:latin typeface="Times New Roman"/>
                    <a:cs typeface="Times New Roman"/>
                  </a:rPr>
                  <a:t> </a:t>
                </a:r>
                <a:r>
                  <a:rPr lang="en-US" spc="-5" dirty="0">
                    <a:solidFill>
                      <a:schemeClr val="tx1"/>
                    </a:solidFill>
                    <a:latin typeface="Times New Roman"/>
                    <a:cs typeface="Times New Roman"/>
                  </a:rPr>
                  <a:t>t</a:t>
                </a:r>
                <a:r>
                  <a:rPr lang="en-US" spc="-10" dirty="0">
                    <a:solidFill>
                      <a:schemeClr val="tx1"/>
                    </a:solidFill>
                    <a:latin typeface="Times New Roman"/>
                    <a:cs typeface="Times New Roman"/>
                  </a:rPr>
                  <a:t>h</a:t>
                </a:r>
                <a:r>
                  <a:rPr lang="en-US" spc="-5" dirty="0">
                    <a:solidFill>
                      <a:schemeClr val="tx1"/>
                    </a:solidFill>
                    <a:latin typeface="Times New Roman"/>
                    <a:cs typeface="Times New Roman"/>
                  </a:rPr>
                  <a:t>e</a:t>
                </a:r>
                <a:r>
                  <a:rPr lang="en-US" spc="-15" dirty="0">
                    <a:solidFill>
                      <a:schemeClr val="tx1"/>
                    </a:solidFill>
                    <a:latin typeface="Times New Roman"/>
                    <a:cs typeface="Times New Roman"/>
                  </a:rPr>
                  <a:t> </a:t>
                </a:r>
                <a:r>
                  <a:rPr lang="en-US" spc="-10" dirty="0">
                    <a:solidFill>
                      <a:schemeClr val="tx1"/>
                    </a:solidFill>
                    <a:latin typeface="Times New Roman"/>
                    <a:cs typeface="Times New Roman"/>
                  </a:rPr>
                  <a:t>general solutio</a:t>
                </a:r>
                <a:r>
                  <a:rPr lang="en-US" spc="-5" dirty="0">
                    <a:solidFill>
                      <a:schemeClr val="tx1"/>
                    </a:solidFill>
                    <a:latin typeface="Times New Roman"/>
                    <a:cs typeface="Times New Roman"/>
                  </a:rPr>
                  <a:t>n f</a:t>
                </a:r>
                <a:r>
                  <a:rPr lang="en-US" spc="-10" dirty="0">
                    <a:solidFill>
                      <a:schemeClr val="tx1"/>
                    </a:solidFill>
                    <a:latin typeface="Times New Roman"/>
                    <a:cs typeface="Times New Roman"/>
                  </a:rPr>
                  <a:t>ormula</a:t>
                </a:r>
                <a:r>
                  <a:rPr lang="en-US" spc="-5" dirty="0">
                    <a:solidFill>
                      <a:schemeClr val="tx1"/>
                    </a:solidFill>
                    <a:latin typeface="Times New Roman"/>
                    <a:cs typeface="Times New Roman"/>
                  </a:rPr>
                  <a:t>, </a:t>
                </a:r>
                <a:r>
                  <a:rPr lang="en-US" spc="-15" dirty="0">
                    <a:solidFill>
                      <a:schemeClr val="tx1"/>
                    </a:solidFill>
                    <a:latin typeface="Times New Roman"/>
                    <a:cs typeface="Times New Roman"/>
                  </a:rPr>
                  <a:t>w</a:t>
                </a:r>
                <a:r>
                  <a:rPr lang="en-US" spc="-5" dirty="0">
                    <a:solidFill>
                      <a:schemeClr val="tx1"/>
                    </a:solidFill>
                    <a:latin typeface="Times New Roman"/>
                    <a:cs typeface="Times New Roman"/>
                  </a:rPr>
                  <a:t>e </a:t>
                </a:r>
                <a:r>
                  <a:rPr lang="en-US" spc="-10" dirty="0">
                    <a:solidFill>
                      <a:schemeClr val="tx1"/>
                    </a:solidFill>
                    <a:latin typeface="Times New Roman"/>
                    <a:cs typeface="Times New Roman"/>
                  </a:rPr>
                  <a:t>have</a:t>
                </a:r>
                <a:endParaRPr lang="en-US" dirty="0">
                  <a:solidFill>
                    <a:schemeClr val="tx1"/>
                  </a:solidFill>
                  <a:latin typeface="Times New Roman"/>
                  <a:cs typeface="Times New Roman"/>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60+</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𝐶</m:t>
                          </m:r>
                        </m:num>
                        <m:den>
                          <m:r>
                            <a:rPr lang="en-US" i="1">
                              <a:solidFill>
                                <a:schemeClr val="tx1"/>
                              </a:solidFill>
                              <a:latin typeface="Cambria Math" panose="02040503050406030204" pitchFamily="18" charset="0"/>
                            </a:rPr>
                            <m:t>30</m:t>
                          </m:r>
                        </m:den>
                      </m:f>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and</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hence</m:t>
                      </m:r>
                      <m:r>
                        <a:rPr lang="en-US" b="0" i="1" smtClean="0">
                          <a:solidFill>
                            <a:schemeClr val="tx1"/>
                          </a:solidFill>
                          <a:latin typeface="Cambria Math" panose="02040503050406030204" pitchFamily="18" charset="0"/>
                        </a:rPr>
                        <m:t> 120=</m:t>
                      </m:r>
                      <m:r>
                        <a:rPr lang="en-US" i="1">
                          <a:solidFill>
                            <a:schemeClr val="tx1"/>
                          </a:solidFill>
                          <a:latin typeface="Cambria Math" panose="02040503050406030204" pitchFamily="18" charset="0"/>
                        </a:rPr>
                        <m:t>60+</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𝐶</m:t>
                          </m:r>
                        </m:num>
                        <m:den>
                          <m:r>
                            <a:rPr lang="en-US" i="1">
                              <a:solidFill>
                                <a:schemeClr val="tx1"/>
                              </a:solidFill>
                              <a:latin typeface="Cambria Math" panose="02040503050406030204" pitchFamily="18" charset="0"/>
                            </a:rPr>
                            <m:t>30</m:t>
                          </m:r>
                        </m:den>
                      </m:f>
                    </m:oMath>
                  </m:oMathPara>
                </a14:m>
                <a:endParaRPr lang="en-US" dirty="0">
                  <a:solidFill>
                    <a:schemeClr val="tx1"/>
                  </a:solidFill>
                </a:endParaRPr>
              </a:p>
              <a:p>
                <a:pPr marL="0" marR="5080" indent="0" algn="just">
                  <a:lnSpc>
                    <a:spcPct val="100000"/>
                  </a:lnSpc>
                  <a:buNone/>
                </a:pPr>
                <a:r>
                  <a:rPr lang="en-US" dirty="0">
                    <a:solidFill>
                      <a:schemeClr val="tx1"/>
                    </a:solidFill>
                  </a:rPr>
                  <a:t>Therefore, </a:t>
                </a:r>
                <a:r>
                  <a:rPr lang="en-US" i="1" dirty="0">
                    <a:solidFill>
                      <a:schemeClr val="tx1"/>
                    </a:solidFill>
                  </a:rPr>
                  <a:t>C</a:t>
                </a:r>
                <a:r>
                  <a:rPr lang="en-US" dirty="0">
                    <a:solidFill>
                      <a:schemeClr val="tx1"/>
                    </a:solidFill>
                  </a:rPr>
                  <a:t> = 1800, and </a:t>
                </a:r>
                <a:r>
                  <a:rPr lang="en-US" spc="-10" dirty="0">
                    <a:solidFill>
                      <a:schemeClr val="tx1"/>
                    </a:solidFill>
                    <a:latin typeface="Times New Roman"/>
                    <a:cs typeface="Times New Roman"/>
                  </a:rPr>
                  <a:t>we</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obtain</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following</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formula</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a:t>
                </a:r>
                <a:r>
                  <a:rPr lang="en-US" i="1" spc="-5" dirty="0">
                    <a:solidFill>
                      <a:schemeClr val="tx1"/>
                    </a:solidFill>
                    <a:latin typeface="Times New Roman"/>
                    <a:cs typeface="Times New Roman"/>
                  </a:rPr>
                  <a:t>t</a:t>
                </a:r>
                <a:r>
                  <a:rPr lang="en-US" i="1" dirty="0">
                    <a:solidFill>
                      <a:schemeClr val="tx1"/>
                    </a:solidFill>
                    <a:latin typeface="Times New Roman"/>
                    <a:cs typeface="Times New Roman"/>
                  </a:rPr>
                  <a:t> </a:t>
                </a:r>
                <a:r>
                  <a:rPr lang="en-US" spc="-5" dirty="0">
                    <a:solidFill>
                      <a:schemeClr val="tx1"/>
                    </a:solidFill>
                    <a:latin typeface="Times New Roman"/>
                    <a:cs typeface="Times New Roman"/>
                  </a:rPr>
                  <a:t>in</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minutes),</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which</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is</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valid</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until</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the</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tank</a:t>
                </a:r>
                <a:r>
                  <a:rPr lang="en-US" spc="90" dirty="0">
                    <a:solidFill>
                      <a:schemeClr val="tx1"/>
                    </a:solidFill>
                    <a:latin typeface="Times New Roman"/>
                    <a:cs typeface="Times New Roman"/>
                  </a:rPr>
                  <a:t> </a:t>
                </a:r>
                <a:r>
                  <a:rPr lang="en-US" spc="-5" dirty="0">
                    <a:solidFill>
                      <a:schemeClr val="tx1"/>
                    </a:solidFill>
                    <a:latin typeface="Times New Roman"/>
                    <a:cs typeface="Times New Roman"/>
                  </a:rPr>
                  <a:t>overflows:</a:t>
                </a:r>
                <a:endParaRPr lang="en-US" dirty="0">
                  <a:solidFill>
                    <a:schemeClr val="tx1"/>
                  </a:solidFill>
                </a:endParaRPr>
              </a:p>
              <a:p>
                <a:pPr marL="0" marR="5080" indent="0" algn="just">
                  <a:lnSpc>
                    <a:spcPct val="100000"/>
                  </a:lnSpc>
                  <a:buNone/>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y</m:t>
                      </m:r>
                      <m:d>
                        <m:dPr>
                          <m:ctrlPr>
                            <a:rPr lang="en-US" b="0" i="1" smtClean="0">
                              <a:solidFill>
                                <a:schemeClr val="tx1"/>
                              </a:solidFill>
                              <a:latin typeface="Cambria Math" panose="02040503050406030204" pitchFamily="18" charset="0"/>
                            </a:rPr>
                          </m:ctrlPr>
                        </m:dPr>
                        <m:e>
                          <m:r>
                            <m:rPr>
                              <m:sty m:val="p"/>
                            </m:rPr>
                            <a:rPr lang="en-US" b="0" i="0" smtClean="0">
                              <a:solidFill>
                                <a:schemeClr val="tx1"/>
                              </a:solidFill>
                              <a:latin typeface="Cambria Math" panose="02040503050406030204" pitchFamily="18" charset="0"/>
                            </a:rPr>
                            <m:t>t</m:t>
                          </m:r>
                        </m:e>
                      </m:d>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+60+</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1800</m:t>
                          </m:r>
                        </m:num>
                        <m:den>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+30</m:t>
                          </m:r>
                        </m:den>
                      </m:f>
                      <m:r>
                        <m:rPr>
                          <m:sty m:val="p"/>
                        </m:rPr>
                        <a:rPr lang="en-US" b="0" i="0" smtClean="0">
                          <a:solidFill>
                            <a:schemeClr val="tx1"/>
                          </a:solidFill>
                          <a:latin typeface="Cambria Math" panose="02040503050406030204" pitchFamily="18" charset="0"/>
                        </a:rPr>
                        <m:t>kg</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of</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sucrose</m:t>
                      </m:r>
                    </m:oMath>
                  </m:oMathPara>
                </a14:m>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10805616" cy="4370567"/>
              </a:xfrm>
              <a:blipFill>
                <a:blip r:embed="rId2"/>
                <a:stretch>
                  <a:fillRect l="-734" t="-976" r="-677"/>
                </a:stretch>
              </a:blipFill>
            </p:spPr>
            <p:txBody>
              <a:bodyPr/>
              <a:lstStyle/>
              <a:p>
                <a:r>
                  <a:rPr lang="en-US">
                    <a:noFill/>
                  </a:rPr>
                  <a:t> </a:t>
                </a:r>
              </a:p>
            </p:txBody>
          </p:sp>
        </mc:Fallback>
      </mc:AlternateContent>
    </p:spTree>
    <p:extLst>
      <p:ext uri="{BB962C8B-B14F-4D97-AF65-F5344CB8AC3E}">
        <p14:creationId xmlns:p14="http://schemas.microsoft.com/office/powerpoint/2010/main" val="2666460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DBA2C-093F-4718-8326-50DC6614776B}"/>
              </a:ext>
            </a:extLst>
          </p:cNvPr>
          <p:cNvSpPr>
            <a:spLocks noGrp="1"/>
          </p:cNvSpPr>
          <p:nvPr>
            <p:ph type="title"/>
          </p:nvPr>
        </p:nvSpPr>
        <p:spPr>
          <a:xfrm>
            <a:off x="685801" y="609601"/>
            <a:ext cx="10131425" cy="622851"/>
          </a:xfrm>
        </p:spPr>
        <p:txBody>
          <a:bodyPr anchor="t">
            <a:normAutofit fontScale="90000"/>
          </a:bodyPr>
          <a:lstStyle/>
          <a:p>
            <a:r>
              <a:rPr lang="en-US" sz="3100" dirty="0"/>
              <a:t>9.1 Solving Differential </a:t>
            </a:r>
            <a:r>
              <a:rPr lang="en-US" sz="3100" dirty="0"/>
              <a:t>Equations </a:t>
            </a:r>
            <a:r>
              <a:rPr lang="en-US" sz="3100" dirty="0" smtClean="0"/>
              <a:t>(8 </a:t>
            </a:r>
            <a:r>
              <a:rPr lang="en-US" sz="3100" dirty="0"/>
              <a:t>of 23)</a:t>
            </a:r>
            <a:r>
              <a:rPr lang="en-US" sz="3100" dirty="0"/>
              <a:t/>
            </a:r>
            <a:br>
              <a:rPr lang="en-US" sz="3100" dirty="0"/>
            </a:br>
            <a:r>
              <a:rPr lang="en-US" sz="3100" dirty="0"/>
              <a:t/>
            </a:r>
            <a:br>
              <a:rPr lang="en-US" sz="3100" dirty="0"/>
            </a:br>
            <a:r>
              <a:rPr lang="en-US" sz="3100" dirty="0"/>
              <a:t/>
            </a:r>
            <a:br>
              <a:rPr lang="en-US" sz="3100" dirty="0"/>
            </a:br>
            <a:r>
              <a:rPr lang="en-US" sz="2800" dirty="0"/>
              <a:t/>
            </a:r>
            <a:br>
              <a:rPr lang="en-US" sz="2800" dirty="0"/>
            </a:br>
            <a:endParaRPr lang="en-US"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0F274E54-5F4B-4E1F-A26F-FFCDF4A67635}"/>
                  </a:ext>
                </a:extLst>
              </p:cNvPr>
              <p:cNvSpPr>
                <a:spLocks noGrp="1"/>
              </p:cNvSpPr>
              <p:nvPr>
                <p:ph idx="1"/>
              </p:nvPr>
            </p:nvSpPr>
            <p:spPr>
              <a:xfrm>
                <a:off x="685800" y="1371600"/>
                <a:ext cx="7977433" cy="4370567"/>
              </a:xfrm>
            </p:spPr>
            <p:txBody>
              <a:bodyPr>
                <a:noAutofit/>
              </a:bodyPr>
              <a:lstStyle/>
              <a:p>
                <a:pPr marL="0" marR="5080" indent="0">
                  <a:lnSpc>
                    <a:spcPct val="100000"/>
                  </a:lnSpc>
                  <a:buNone/>
                </a:pPr>
                <a:r>
                  <a:rPr lang="en-US" spc="-5" dirty="0">
                    <a:latin typeface="Times New Roman"/>
                    <a:cs typeface="Times New Roman"/>
                  </a:rPr>
                  <a:t>In</a:t>
                </a:r>
                <a:r>
                  <a:rPr lang="en-US" spc="-10" dirty="0">
                    <a:latin typeface="Times New Roman"/>
                    <a:cs typeface="Times New Roman"/>
                  </a:rPr>
                  <a:t> </a:t>
                </a:r>
                <a:r>
                  <a:rPr lang="en-US" spc="-5" dirty="0">
                    <a:latin typeface="Times New Roman"/>
                    <a:cs typeface="Times New Roman"/>
                  </a:rPr>
                  <a:t>the</a:t>
                </a:r>
                <a:r>
                  <a:rPr lang="en-US" spc="-10" dirty="0">
                    <a:latin typeface="Times New Roman"/>
                    <a:cs typeface="Times New Roman"/>
                  </a:rPr>
                  <a:t> </a:t>
                </a:r>
                <a:r>
                  <a:rPr lang="en-US" spc="-5" dirty="0">
                    <a:latin typeface="Times New Roman"/>
                    <a:cs typeface="Times New Roman"/>
                  </a:rPr>
                  <a:t>field</a:t>
                </a:r>
                <a:r>
                  <a:rPr lang="en-US" spc="-10" dirty="0">
                    <a:latin typeface="Times New Roman"/>
                    <a:cs typeface="Times New Roman"/>
                  </a:rPr>
                  <a:t> </a:t>
                </a:r>
                <a:r>
                  <a:rPr lang="en-US" spc="-5" dirty="0">
                    <a:latin typeface="Times New Roman"/>
                    <a:cs typeface="Times New Roman"/>
                  </a:rPr>
                  <a:t>of</a:t>
                </a:r>
                <a:r>
                  <a:rPr lang="en-US" spc="-10" dirty="0">
                    <a:latin typeface="Times New Roman"/>
                    <a:cs typeface="Times New Roman"/>
                  </a:rPr>
                  <a:t> </a:t>
                </a:r>
                <a:r>
                  <a:rPr lang="en-US" spc="-5" dirty="0">
                    <a:latin typeface="Times New Roman"/>
                    <a:cs typeface="Times New Roman"/>
                  </a:rPr>
                  <a:t>glaciology, a</a:t>
                </a:r>
                <a:r>
                  <a:rPr lang="en-US" spc="-10" dirty="0">
                    <a:latin typeface="Times New Roman"/>
                    <a:cs typeface="Times New Roman"/>
                  </a:rPr>
                  <a:t> </a:t>
                </a:r>
                <a:r>
                  <a:rPr lang="en-US" spc="-5" dirty="0">
                    <a:latin typeface="Times New Roman"/>
                    <a:cs typeface="Times New Roman"/>
                  </a:rPr>
                  <a:t>simple</a:t>
                </a:r>
                <a:r>
                  <a:rPr lang="en-US" spc="-10" dirty="0">
                    <a:latin typeface="Times New Roman"/>
                    <a:cs typeface="Times New Roman"/>
                  </a:rPr>
                  <a:t> </a:t>
                </a:r>
                <a:r>
                  <a:rPr lang="en-US" spc="-5" dirty="0">
                    <a:latin typeface="Times New Roman"/>
                    <a:cs typeface="Times New Roman"/>
                  </a:rPr>
                  <a:t>separable</a:t>
                </a:r>
                <a:r>
                  <a:rPr lang="en-US" spc="-10" dirty="0">
                    <a:latin typeface="Times New Roman"/>
                    <a:cs typeface="Times New Roman"/>
                  </a:rPr>
                  <a:t> d</a:t>
                </a:r>
                <a:r>
                  <a:rPr lang="en-US" spc="-5" dirty="0">
                    <a:latin typeface="Times New Roman"/>
                    <a:cs typeface="Times New Roman"/>
                  </a:rPr>
                  <a:t>ifferential</a:t>
                </a:r>
                <a:r>
                  <a:rPr lang="en-US" spc="-10" dirty="0">
                    <a:latin typeface="Times New Roman"/>
                    <a:cs typeface="Times New Roman"/>
                  </a:rPr>
                  <a:t> </a:t>
                </a:r>
                <a:r>
                  <a:rPr lang="en-US" spc="-5" dirty="0">
                    <a:latin typeface="Times New Roman"/>
                    <a:cs typeface="Times New Roman"/>
                  </a:rPr>
                  <a:t>equation</a:t>
                </a:r>
                <a:r>
                  <a:rPr lang="en-US" spc="-10" dirty="0">
                    <a:latin typeface="Times New Roman"/>
                    <a:cs typeface="Times New Roman"/>
                  </a:rPr>
                  <a:t> </a:t>
                </a:r>
                <a:r>
                  <a:rPr lang="en-US" spc="-5" dirty="0">
                    <a:latin typeface="Times New Roman"/>
                    <a:cs typeface="Times New Roman"/>
                  </a:rPr>
                  <a:t>is</a:t>
                </a:r>
                <a:r>
                  <a:rPr lang="en-US" spc="-10" dirty="0">
                    <a:latin typeface="Times New Roman"/>
                    <a:cs typeface="Times New Roman"/>
                  </a:rPr>
                  <a:t> u</a:t>
                </a:r>
                <a:r>
                  <a:rPr lang="en-US" spc="-5" dirty="0">
                    <a:latin typeface="Times New Roman"/>
                    <a:cs typeface="Times New Roman"/>
                  </a:rPr>
                  <a:t>sed</a:t>
                </a:r>
                <a:r>
                  <a:rPr lang="en-US" spc="-10" dirty="0">
                    <a:latin typeface="Times New Roman"/>
                    <a:cs typeface="Times New Roman"/>
                  </a:rPr>
                  <a:t> </a:t>
                </a:r>
                <a:r>
                  <a:rPr lang="en-US" spc="-5" dirty="0">
                    <a:latin typeface="Times New Roman"/>
                    <a:cs typeface="Times New Roman"/>
                  </a:rPr>
                  <a:t>to</a:t>
                </a:r>
                <a:r>
                  <a:rPr lang="en-US" spc="-10" dirty="0">
                    <a:latin typeface="Times New Roman"/>
                    <a:cs typeface="Times New Roman"/>
                  </a:rPr>
                  <a:t> </a:t>
                </a:r>
                <a:r>
                  <a:rPr lang="en-US" spc="-15" dirty="0">
                    <a:latin typeface="Times New Roman"/>
                    <a:cs typeface="Times New Roman"/>
                  </a:rPr>
                  <a:t>m</a:t>
                </a:r>
                <a:r>
                  <a:rPr lang="en-US" spc="-5" dirty="0">
                    <a:latin typeface="Times New Roman"/>
                    <a:cs typeface="Times New Roman"/>
                  </a:rPr>
                  <a:t>odel</a:t>
                </a:r>
                <a:r>
                  <a:rPr lang="en-US" spc="-10" dirty="0">
                    <a:latin typeface="Times New Roman"/>
                    <a:cs typeface="Times New Roman"/>
                  </a:rPr>
                  <a:t> </a:t>
                </a:r>
                <a:r>
                  <a:rPr lang="en-US" spc="-5" dirty="0">
                    <a:latin typeface="Times New Roman"/>
                    <a:cs typeface="Times New Roman"/>
                  </a:rPr>
                  <a:t>a glacier’s</a:t>
                </a:r>
                <a:r>
                  <a:rPr lang="en-US" spc="15" dirty="0">
                    <a:latin typeface="Times New Roman"/>
                    <a:cs typeface="Times New Roman"/>
                  </a:rPr>
                  <a:t> </a:t>
                </a:r>
                <a:r>
                  <a:rPr lang="en-US" spc="-5" dirty="0">
                    <a:latin typeface="Times New Roman"/>
                    <a:cs typeface="Times New Roman"/>
                  </a:rPr>
                  <a:t>thickness,</a:t>
                </a:r>
                <a:r>
                  <a:rPr lang="en-US" spc="15" dirty="0">
                    <a:latin typeface="Times New Roman"/>
                    <a:cs typeface="Times New Roman"/>
                  </a:rPr>
                  <a:t> </a:t>
                </a:r>
                <a:r>
                  <a:rPr lang="en-US" spc="-5" dirty="0">
                    <a:latin typeface="Times New Roman"/>
                    <a:cs typeface="Times New Roman"/>
                  </a:rPr>
                  <a:t>the</a:t>
                </a:r>
                <a:r>
                  <a:rPr lang="en-US" spc="15" dirty="0">
                    <a:latin typeface="Times New Roman"/>
                    <a:cs typeface="Times New Roman"/>
                  </a:rPr>
                  <a:t> </a:t>
                </a:r>
                <a:r>
                  <a:rPr lang="en-US" spc="-5" dirty="0">
                    <a:latin typeface="Times New Roman"/>
                    <a:cs typeface="Times New Roman"/>
                  </a:rPr>
                  <a:t>vertical</a:t>
                </a:r>
                <a:r>
                  <a:rPr lang="en-US" spc="15" dirty="0">
                    <a:latin typeface="Times New Roman"/>
                    <a:cs typeface="Times New Roman"/>
                  </a:rPr>
                  <a:t> </a:t>
                </a:r>
                <a:r>
                  <a:rPr lang="en-US" spc="-5" dirty="0">
                    <a:latin typeface="Times New Roman"/>
                    <a:cs typeface="Times New Roman"/>
                  </a:rPr>
                  <a:t>distance</a:t>
                </a:r>
                <a:r>
                  <a:rPr lang="en-US" spc="15" dirty="0">
                    <a:latin typeface="Times New Roman"/>
                    <a:cs typeface="Times New Roman"/>
                  </a:rPr>
                  <a:t> </a:t>
                </a:r>
                <a:r>
                  <a:rPr lang="en-US" spc="-5" dirty="0">
                    <a:latin typeface="Times New Roman"/>
                    <a:cs typeface="Times New Roman"/>
                  </a:rPr>
                  <a:t>from</a:t>
                </a:r>
                <a:r>
                  <a:rPr lang="en-US" spc="15" dirty="0">
                    <a:latin typeface="Times New Roman"/>
                    <a:cs typeface="Times New Roman"/>
                  </a:rPr>
                  <a:t> </a:t>
                </a:r>
                <a:r>
                  <a:rPr lang="en-US" spc="-5" dirty="0">
                    <a:latin typeface="Times New Roman"/>
                    <a:cs typeface="Times New Roman"/>
                  </a:rPr>
                  <a:t>its</a:t>
                </a:r>
                <a:r>
                  <a:rPr lang="en-US" spc="15" dirty="0">
                    <a:latin typeface="Times New Roman"/>
                    <a:cs typeface="Times New Roman"/>
                  </a:rPr>
                  <a:t> </a:t>
                </a:r>
                <a:r>
                  <a:rPr lang="en-US" spc="-5" dirty="0">
                    <a:latin typeface="Times New Roman"/>
                    <a:cs typeface="Times New Roman"/>
                  </a:rPr>
                  <a:t>surface</a:t>
                </a:r>
                <a:r>
                  <a:rPr lang="en-US" spc="15" dirty="0">
                    <a:latin typeface="Times New Roman"/>
                    <a:cs typeface="Times New Roman"/>
                  </a:rPr>
                  <a:t> </a:t>
                </a:r>
                <a:r>
                  <a:rPr lang="en-US" spc="-5" dirty="0">
                    <a:latin typeface="Times New Roman"/>
                    <a:cs typeface="Times New Roman"/>
                  </a:rPr>
                  <a:t>to</a:t>
                </a:r>
                <a:r>
                  <a:rPr lang="en-US" spc="15" dirty="0">
                    <a:latin typeface="Times New Roman"/>
                    <a:cs typeface="Times New Roman"/>
                  </a:rPr>
                  <a:t> </a:t>
                </a:r>
                <a:r>
                  <a:rPr lang="en-US" spc="-5" dirty="0">
                    <a:latin typeface="Times New Roman"/>
                    <a:cs typeface="Times New Roman"/>
                  </a:rPr>
                  <a:t>its</a:t>
                </a:r>
                <a:r>
                  <a:rPr lang="en-US" spc="15" dirty="0">
                    <a:latin typeface="Times New Roman"/>
                    <a:cs typeface="Times New Roman"/>
                  </a:rPr>
                  <a:t> </a:t>
                </a:r>
                <a:r>
                  <a:rPr lang="en-US" spc="-5" dirty="0">
                    <a:latin typeface="Times New Roman"/>
                    <a:cs typeface="Times New Roman"/>
                  </a:rPr>
                  <a:t>base</a:t>
                </a:r>
                <a:r>
                  <a:rPr lang="en-US" spc="15" dirty="0">
                    <a:latin typeface="Times New Roman"/>
                    <a:cs typeface="Times New Roman"/>
                  </a:rPr>
                  <a:t> </a:t>
                </a:r>
                <a:r>
                  <a:rPr lang="en-US" spc="-5" dirty="0">
                    <a:latin typeface="Times New Roman"/>
                    <a:cs typeface="Times New Roman"/>
                  </a:rPr>
                  <a:t>(Figure</a:t>
                </a:r>
                <a:r>
                  <a:rPr lang="en-US" spc="15" dirty="0">
                    <a:latin typeface="Times New Roman"/>
                    <a:cs typeface="Times New Roman"/>
                  </a:rPr>
                  <a:t> </a:t>
                </a:r>
                <a:r>
                  <a:rPr lang="en-US" spc="-10" dirty="0">
                    <a:latin typeface="Times New Roman"/>
                    <a:cs typeface="Times New Roman"/>
                  </a:rPr>
                  <a:t>3</a:t>
                </a:r>
                <a:r>
                  <a:rPr lang="en-US" spc="-5" dirty="0">
                    <a:latin typeface="Times New Roman"/>
                    <a:cs typeface="Times New Roman"/>
                  </a:rPr>
                  <a:t>).</a:t>
                </a:r>
                <a:r>
                  <a:rPr lang="en-US" spc="15" dirty="0">
                    <a:latin typeface="Times New Roman"/>
                    <a:cs typeface="Times New Roman"/>
                  </a:rPr>
                  <a:t> </a:t>
                </a:r>
                <a:r>
                  <a:rPr lang="en-US" spc="-10" dirty="0">
                    <a:latin typeface="Times New Roman"/>
                    <a:cs typeface="Times New Roman"/>
                  </a:rPr>
                  <a:t>A</a:t>
                </a:r>
                <a:r>
                  <a:rPr lang="en-US" spc="15" dirty="0">
                    <a:latin typeface="Times New Roman"/>
                    <a:cs typeface="Times New Roman"/>
                  </a:rPr>
                  <a:t> </a:t>
                </a:r>
                <a:r>
                  <a:rPr lang="en-US" spc="-10" dirty="0">
                    <a:latin typeface="Times New Roman"/>
                    <a:cs typeface="Times New Roman"/>
                  </a:rPr>
                  <a:t>g</a:t>
                </a:r>
                <a:r>
                  <a:rPr lang="en-US" spc="-5" dirty="0">
                    <a:latin typeface="Times New Roman"/>
                    <a:cs typeface="Times New Roman"/>
                  </a:rPr>
                  <a:t>lacier is</a:t>
                </a:r>
                <a:r>
                  <a:rPr lang="en-US" spc="40"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spc="-5" dirty="0">
                    <a:latin typeface="Times New Roman"/>
                    <a:cs typeface="Times New Roman"/>
                  </a:rPr>
                  <a:t>river</a:t>
                </a:r>
                <a:r>
                  <a:rPr lang="en-US" spc="40" dirty="0">
                    <a:latin typeface="Times New Roman"/>
                    <a:cs typeface="Times New Roman"/>
                  </a:rPr>
                  <a:t> </a:t>
                </a:r>
                <a:r>
                  <a:rPr lang="en-US" spc="-5" dirty="0">
                    <a:latin typeface="Times New Roman"/>
                    <a:cs typeface="Times New Roman"/>
                  </a:rPr>
                  <a:t>of</a:t>
                </a:r>
                <a:r>
                  <a:rPr lang="en-US" spc="45" dirty="0">
                    <a:latin typeface="Times New Roman"/>
                    <a:cs typeface="Times New Roman"/>
                  </a:rPr>
                  <a:t> </a:t>
                </a:r>
                <a:r>
                  <a:rPr lang="en-US" spc="-5" dirty="0">
                    <a:latin typeface="Times New Roman"/>
                    <a:cs typeface="Times New Roman"/>
                  </a:rPr>
                  <a:t>ice,</a:t>
                </a:r>
                <a:r>
                  <a:rPr lang="en-US" spc="45" dirty="0">
                    <a:latin typeface="Times New Roman"/>
                    <a:cs typeface="Times New Roman"/>
                  </a:rPr>
                  <a:t> </a:t>
                </a:r>
                <a:r>
                  <a:rPr lang="en-US" spc="-5" dirty="0">
                    <a:latin typeface="Times New Roman"/>
                    <a:cs typeface="Times New Roman"/>
                  </a:rPr>
                  <a:t>and</a:t>
                </a:r>
                <a:r>
                  <a:rPr lang="en-US" spc="40" dirty="0">
                    <a:latin typeface="Times New Roman"/>
                    <a:cs typeface="Times New Roman"/>
                  </a:rPr>
                  <a:t> </a:t>
                </a:r>
                <a:r>
                  <a:rPr lang="en-US" spc="-5" dirty="0">
                    <a:latin typeface="Times New Roman"/>
                    <a:cs typeface="Times New Roman"/>
                  </a:rPr>
                  <a:t>like</a:t>
                </a:r>
                <a:r>
                  <a:rPr lang="en-US" spc="40" dirty="0">
                    <a:latin typeface="Times New Roman"/>
                    <a:cs typeface="Times New Roman"/>
                  </a:rPr>
                  <a:t> </a:t>
                </a:r>
                <a:r>
                  <a:rPr lang="en-US" spc="-5" dirty="0">
                    <a:latin typeface="Times New Roman"/>
                    <a:cs typeface="Times New Roman"/>
                  </a:rPr>
                  <a:t>a</a:t>
                </a:r>
                <a:r>
                  <a:rPr lang="en-US" spc="40" dirty="0">
                    <a:latin typeface="Times New Roman"/>
                    <a:cs typeface="Times New Roman"/>
                  </a:rPr>
                  <a:t> </a:t>
                </a:r>
                <a:r>
                  <a:rPr lang="en-US" spc="-5" dirty="0">
                    <a:latin typeface="Times New Roman"/>
                    <a:cs typeface="Times New Roman"/>
                  </a:rPr>
                  <a:t>river</a:t>
                </a:r>
                <a:r>
                  <a:rPr lang="en-US" spc="40" dirty="0">
                    <a:latin typeface="Times New Roman"/>
                    <a:cs typeface="Times New Roman"/>
                  </a:rPr>
                  <a:t> </a:t>
                </a:r>
                <a:r>
                  <a:rPr lang="en-US" spc="-5" dirty="0">
                    <a:latin typeface="Times New Roman"/>
                    <a:cs typeface="Times New Roman"/>
                  </a:rPr>
                  <a:t>of</a:t>
                </a:r>
                <a:r>
                  <a:rPr lang="en-US" spc="45" dirty="0">
                    <a:latin typeface="Times New Roman"/>
                    <a:cs typeface="Times New Roman"/>
                  </a:rPr>
                  <a:t> </a:t>
                </a:r>
                <a:r>
                  <a:rPr lang="en-US" spc="-5" dirty="0">
                    <a:latin typeface="Times New Roman"/>
                    <a:cs typeface="Times New Roman"/>
                  </a:rPr>
                  <a:t>water,</a:t>
                </a:r>
                <a:r>
                  <a:rPr lang="en-US" spc="40" dirty="0">
                    <a:latin typeface="Times New Roman"/>
                    <a:cs typeface="Times New Roman"/>
                  </a:rPr>
                  <a:t> </a:t>
                </a:r>
                <a:r>
                  <a:rPr lang="en-US" spc="-5" dirty="0">
                    <a:latin typeface="Times New Roman"/>
                    <a:cs typeface="Times New Roman"/>
                  </a:rPr>
                  <a:t>it</a:t>
                </a:r>
                <a:r>
                  <a:rPr lang="en-US" spc="40" dirty="0">
                    <a:latin typeface="Times New Roman"/>
                    <a:cs typeface="Times New Roman"/>
                  </a:rPr>
                  <a:t> </a:t>
                </a:r>
                <a:r>
                  <a:rPr lang="en-US" spc="-5" dirty="0">
                    <a:latin typeface="Times New Roman"/>
                    <a:cs typeface="Times New Roman"/>
                  </a:rPr>
                  <a:t>flows</a:t>
                </a:r>
                <a:r>
                  <a:rPr lang="en-US" spc="40" dirty="0">
                    <a:latin typeface="Times New Roman"/>
                    <a:cs typeface="Times New Roman"/>
                  </a:rPr>
                  <a:t> </a:t>
                </a:r>
                <a:r>
                  <a:rPr lang="en-US" spc="-5" dirty="0">
                    <a:latin typeface="Times New Roman"/>
                    <a:cs typeface="Times New Roman"/>
                  </a:rPr>
                  <a:t>(but</a:t>
                </a:r>
                <a:r>
                  <a:rPr lang="en-US" spc="45" dirty="0">
                    <a:latin typeface="Times New Roman"/>
                    <a:cs typeface="Times New Roman"/>
                  </a:rPr>
                  <a:t> </a:t>
                </a:r>
                <a:r>
                  <a:rPr lang="en-US" spc="-5" dirty="0">
                    <a:latin typeface="Times New Roman"/>
                    <a:cs typeface="Times New Roman"/>
                  </a:rPr>
                  <a:t>does</a:t>
                </a:r>
                <a:r>
                  <a:rPr lang="en-US" spc="45" dirty="0">
                    <a:latin typeface="Times New Roman"/>
                    <a:cs typeface="Times New Roman"/>
                  </a:rPr>
                  <a:t> </a:t>
                </a:r>
                <a:r>
                  <a:rPr lang="en-US" spc="-5" dirty="0">
                    <a:latin typeface="Times New Roman"/>
                    <a:cs typeface="Times New Roman"/>
                  </a:rPr>
                  <a:t>so</a:t>
                </a:r>
                <a:r>
                  <a:rPr lang="en-US" spc="40" dirty="0">
                    <a:latin typeface="Times New Roman"/>
                    <a:cs typeface="Times New Roman"/>
                  </a:rPr>
                  <a:t> </a:t>
                </a:r>
                <a:r>
                  <a:rPr lang="en-US" spc="-5" dirty="0">
                    <a:latin typeface="Times New Roman"/>
                    <a:cs typeface="Times New Roman"/>
                  </a:rPr>
                  <a:t>relatively</a:t>
                </a:r>
                <a:r>
                  <a:rPr lang="en-US" spc="40" dirty="0">
                    <a:latin typeface="Times New Roman"/>
                    <a:cs typeface="Times New Roman"/>
                  </a:rPr>
                  <a:t> </a:t>
                </a:r>
                <a:r>
                  <a:rPr lang="en-US" spc="-5" dirty="0">
                    <a:latin typeface="Times New Roman"/>
                    <a:cs typeface="Times New Roman"/>
                  </a:rPr>
                  <a:t>slowly).</a:t>
                </a:r>
                <a:r>
                  <a:rPr lang="en-US" spc="40" dirty="0">
                    <a:latin typeface="Times New Roman"/>
                    <a:cs typeface="Times New Roman"/>
                  </a:rPr>
                  <a:t> </a:t>
                </a:r>
                <a:r>
                  <a:rPr lang="en-US" spc="-10" dirty="0">
                    <a:latin typeface="Times New Roman"/>
                    <a:cs typeface="Times New Roman"/>
                  </a:rPr>
                  <a:t>Mass</a:t>
                </a:r>
                <a:r>
                  <a:rPr lang="en-US" spc="-5" dirty="0">
                    <a:latin typeface="Times New Roman"/>
                    <a:cs typeface="Times New Roman"/>
                  </a:rPr>
                  <a:t> is</a:t>
                </a:r>
                <a:r>
                  <a:rPr lang="en-US" spc="50" dirty="0">
                    <a:latin typeface="Times New Roman"/>
                    <a:cs typeface="Times New Roman"/>
                  </a:rPr>
                  <a:t> </a:t>
                </a:r>
                <a:r>
                  <a:rPr lang="en-US" spc="-5" dirty="0">
                    <a:latin typeface="Times New Roman"/>
                    <a:cs typeface="Times New Roman"/>
                  </a:rPr>
                  <a:t>added</a:t>
                </a:r>
                <a:r>
                  <a:rPr lang="en-US" spc="55" dirty="0">
                    <a:latin typeface="Times New Roman"/>
                    <a:cs typeface="Times New Roman"/>
                  </a:rPr>
                  <a:t> </a:t>
                </a:r>
                <a:r>
                  <a:rPr lang="en-US" spc="-5" dirty="0">
                    <a:latin typeface="Times New Roman"/>
                    <a:cs typeface="Times New Roman"/>
                  </a:rPr>
                  <a:t>to</a:t>
                </a:r>
                <a:r>
                  <a:rPr lang="en-US" spc="55" dirty="0">
                    <a:latin typeface="Times New Roman"/>
                    <a:cs typeface="Times New Roman"/>
                  </a:rPr>
                  <a:t> </a:t>
                </a:r>
                <a:r>
                  <a:rPr lang="en-US" spc="-5" dirty="0">
                    <a:latin typeface="Times New Roman"/>
                    <a:cs typeface="Times New Roman"/>
                  </a:rPr>
                  <a:t>a</a:t>
                </a:r>
                <a:r>
                  <a:rPr lang="en-US" spc="50" dirty="0">
                    <a:latin typeface="Times New Roman"/>
                    <a:cs typeface="Times New Roman"/>
                  </a:rPr>
                  <a:t> </a:t>
                </a:r>
                <a:r>
                  <a:rPr lang="en-US" spc="-10" dirty="0">
                    <a:latin typeface="Times New Roman"/>
                    <a:cs typeface="Times New Roman"/>
                  </a:rPr>
                  <a:t>g</a:t>
                </a:r>
                <a:r>
                  <a:rPr lang="en-US" spc="-5" dirty="0">
                    <a:latin typeface="Times New Roman"/>
                    <a:cs typeface="Times New Roman"/>
                  </a:rPr>
                  <a:t>lacier</a:t>
                </a:r>
                <a:r>
                  <a:rPr lang="en-US" spc="55" dirty="0">
                    <a:latin typeface="Times New Roman"/>
                    <a:cs typeface="Times New Roman"/>
                  </a:rPr>
                  <a:t> </a:t>
                </a:r>
                <a:r>
                  <a:rPr lang="en-US" spc="-5" dirty="0">
                    <a:latin typeface="Times New Roman"/>
                    <a:cs typeface="Times New Roman"/>
                  </a:rPr>
                  <a:t>by</a:t>
                </a:r>
                <a:r>
                  <a:rPr lang="en-US" spc="55" dirty="0">
                    <a:latin typeface="Times New Roman"/>
                    <a:cs typeface="Times New Roman"/>
                  </a:rPr>
                  <a:t> </a:t>
                </a:r>
                <a:r>
                  <a:rPr lang="en-US" spc="-5" dirty="0">
                    <a:latin typeface="Times New Roman"/>
                    <a:cs typeface="Times New Roman"/>
                  </a:rPr>
                  <a:t>precipitation</a:t>
                </a:r>
                <a:r>
                  <a:rPr lang="en-US" spc="55" dirty="0">
                    <a:latin typeface="Times New Roman"/>
                    <a:cs typeface="Times New Roman"/>
                  </a:rPr>
                  <a:t> </a:t>
                </a:r>
                <a:r>
                  <a:rPr lang="en-US" spc="-5" dirty="0">
                    <a:latin typeface="Times New Roman"/>
                    <a:cs typeface="Times New Roman"/>
                  </a:rPr>
                  <a:t>and</a:t>
                </a:r>
                <a:r>
                  <a:rPr lang="en-US" spc="55" dirty="0">
                    <a:latin typeface="Times New Roman"/>
                    <a:cs typeface="Times New Roman"/>
                  </a:rPr>
                  <a:t> </a:t>
                </a:r>
                <a:r>
                  <a:rPr lang="en-US" spc="-5" dirty="0">
                    <a:latin typeface="Times New Roman"/>
                    <a:cs typeface="Times New Roman"/>
                  </a:rPr>
                  <a:t>is</a:t>
                </a:r>
                <a:r>
                  <a:rPr lang="en-US" spc="55" dirty="0">
                    <a:latin typeface="Times New Roman"/>
                    <a:cs typeface="Times New Roman"/>
                  </a:rPr>
                  <a:t> </a:t>
                </a:r>
                <a:r>
                  <a:rPr lang="en-US" spc="-5" dirty="0">
                    <a:latin typeface="Times New Roman"/>
                    <a:cs typeface="Times New Roman"/>
                  </a:rPr>
                  <a:t>lost</a:t>
                </a:r>
                <a:r>
                  <a:rPr lang="en-US" spc="55" dirty="0">
                    <a:latin typeface="Times New Roman"/>
                    <a:cs typeface="Times New Roman"/>
                  </a:rPr>
                  <a:t> </a:t>
                </a:r>
                <a:r>
                  <a:rPr lang="en-US" spc="-5" dirty="0">
                    <a:latin typeface="Times New Roman"/>
                    <a:cs typeface="Times New Roman"/>
                  </a:rPr>
                  <a:t>by</a:t>
                </a:r>
                <a:r>
                  <a:rPr lang="en-US" spc="55" dirty="0">
                    <a:latin typeface="Times New Roman"/>
                    <a:cs typeface="Times New Roman"/>
                  </a:rPr>
                  <a:t> </a:t>
                </a:r>
                <a:r>
                  <a:rPr lang="en-US" spc="-5" dirty="0">
                    <a:latin typeface="Times New Roman"/>
                    <a:cs typeface="Times New Roman"/>
                  </a:rPr>
                  <a:t>sublimation,</a:t>
                </a:r>
                <a:r>
                  <a:rPr lang="en-US" spc="55" dirty="0">
                    <a:latin typeface="Times New Roman"/>
                    <a:cs typeface="Times New Roman"/>
                  </a:rPr>
                  <a:t> </a:t>
                </a:r>
                <a:r>
                  <a:rPr lang="en-US" spc="-5" dirty="0">
                    <a:latin typeface="Times New Roman"/>
                    <a:cs typeface="Times New Roman"/>
                  </a:rPr>
                  <a:t>evaporation,</a:t>
                </a:r>
                <a:r>
                  <a:rPr lang="en-US" spc="55" dirty="0">
                    <a:latin typeface="Times New Roman"/>
                    <a:cs typeface="Times New Roman"/>
                  </a:rPr>
                  <a:t> </a:t>
                </a:r>
                <a:r>
                  <a:rPr lang="en-US" spc="-5" dirty="0">
                    <a:latin typeface="Times New Roman"/>
                    <a:cs typeface="Times New Roman"/>
                  </a:rPr>
                  <a:t>and</a:t>
                </a:r>
                <a:r>
                  <a:rPr lang="en-US" spc="55" dirty="0">
                    <a:latin typeface="Times New Roman"/>
                    <a:cs typeface="Times New Roman"/>
                  </a:rPr>
                  <a:t> </a:t>
                </a:r>
                <a:r>
                  <a:rPr lang="en-US" spc="-5" dirty="0">
                    <a:latin typeface="Times New Roman"/>
                    <a:cs typeface="Times New Roman"/>
                  </a:rPr>
                  <a:t>melt</a:t>
                </a:r>
                <a:r>
                  <a:rPr lang="en-US" spc="-10" dirty="0">
                    <a:latin typeface="Times New Roman"/>
                    <a:cs typeface="Times New Roman"/>
                  </a:rPr>
                  <a:t>wate</a:t>
                </a:r>
                <a:r>
                  <a:rPr lang="en-US" spc="-5" dirty="0">
                    <a:latin typeface="Times New Roman"/>
                    <a:cs typeface="Times New Roman"/>
                  </a:rPr>
                  <a:t>r</a:t>
                </a:r>
                <a:r>
                  <a:rPr lang="en-US" spc="30" dirty="0">
                    <a:latin typeface="Times New Roman"/>
                    <a:cs typeface="Times New Roman"/>
                  </a:rPr>
                  <a:t> </a:t>
                </a:r>
                <a:r>
                  <a:rPr lang="en-US" spc="-5" dirty="0">
                    <a:latin typeface="Times New Roman"/>
                    <a:cs typeface="Times New Roman"/>
                  </a:rPr>
                  <a:t>r</a:t>
                </a:r>
                <a:r>
                  <a:rPr lang="en-US" spc="-10" dirty="0">
                    <a:latin typeface="Times New Roman"/>
                    <a:cs typeface="Times New Roman"/>
                  </a:rPr>
                  <a:t>unoff</a:t>
                </a:r>
                <a:r>
                  <a:rPr lang="en-US" spc="-5" dirty="0">
                    <a:latin typeface="Times New Roman"/>
                    <a:cs typeface="Times New Roman"/>
                  </a:rPr>
                  <a:t>.</a:t>
                </a:r>
                <a:r>
                  <a:rPr lang="en-US" spc="3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assum</a:t>
                </a:r>
                <a:r>
                  <a:rPr lang="en-US" spc="-5" dirty="0">
                    <a:latin typeface="Times New Roman"/>
                    <a:cs typeface="Times New Roman"/>
                  </a:rPr>
                  <a:t>e</a:t>
                </a:r>
                <a:r>
                  <a:rPr lang="en-US" spc="3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30" dirty="0">
                    <a:latin typeface="Times New Roman"/>
                    <a:cs typeface="Times New Roman"/>
                  </a:rPr>
                  <a:t> </a:t>
                </a:r>
                <a:r>
                  <a:rPr lang="en-US" spc="-15" dirty="0">
                    <a:latin typeface="Times New Roman"/>
                    <a:cs typeface="Times New Roman"/>
                  </a:rPr>
                  <a:t>amoun</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o</a:t>
                </a:r>
                <a:r>
                  <a:rPr lang="en-US" spc="-5" dirty="0">
                    <a:latin typeface="Times New Roman"/>
                    <a:cs typeface="Times New Roman"/>
                  </a:rPr>
                  <a:t>f</a:t>
                </a:r>
                <a:r>
                  <a:rPr lang="en-US" spc="30" dirty="0">
                    <a:latin typeface="Times New Roman"/>
                    <a:cs typeface="Times New Roman"/>
                  </a:rPr>
                  <a:t> </a:t>
                </a:r>
                <a:r>
                  <a:rPr lang="en-US" spc="-15" dirty="0">
                    <a:latin typeface="Times New Roman"/>
                    <a:cs typeface="Times New Roman"/>
                  </a:rPr>
                  <a:t>mas</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los</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equal</a:t>
                </a:r>
                <a:r>
                  <a:rPr lang="en-US" spc="-5" dirty="0">
                    <a:latin typeface="Times New Roman"/>
                    <a:cs typeface="Times New Roman"/>
                  </a:rPr>
                  <a:t>s</a:t>
                </a:r>
                <a:r>
                  <a:rPr lang="en-US" spc="30" dirty="0">
                    <a:latin typeface="Times New Roman"/>
                    <a:cs typeface="Times New Roman"/>
                  </a:rPr>
                  <a:t> </a:t>
                </a:r>
                <a:r>
                  <a:rPr lang="en-US" spc="-5" dirty="0">
                    <a:latin typeface="Times New Roman"/>
                    <a:cs typeface="Times New Roman"/>
                  </a:rPr>
                  <a:t>t</a:t>
                </a:r>
                <a:r>
                  <a:rPr lang="en-US" spc="-10" dirty="0">
                    <a:latin typeface="Times New Roman"/>
                    <a:cs typeface="Times New Roman"/>
                  </a:rPr>
                  <a:t>h</a:t>
                </a:r>
                <a:r>
                  <a:rPr lang="en-US" spc="-5" dirty="0">
                    <a:latin typeface="Times New Roman"/>
                    <a:cs typeface="Times New Roman"/>
                  </a:rPr>
                  <a:t>e</a:t>
                </a:r>
                <a:r>
                  <a:rPr lang="en-US" spc="30" dirty="0">
                    <a:latin typeface="Times New Roman"/>
                    <a:cs typeface="Times New Roman"/>
                  </a:rPr>
                  <a:t> </a:t>
                </a:r>
                <a:r>
                  <a:rPr lang="en-US" spc="-15" dirty="0">
                    <a:latin typeface="Times New Roman"/>
                    <a:cs typeface="Times New Roman"/>
                  </a:rPr>
                  <a:t>amoun</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tha</a:t>
                </a:r>
                <a:r>
                  <a:rPr lang="en-US" spc="-5" dirty="0">
                    <a:latin typeface="Times New Roman"/>
                    <a:cs typeface="Times New Roman"/>
                  </a:rPr>
                  <a:t>t</a:t>
                </a:r>
                <a:r>
                  <a:rPr lang="en-US" spc="30" dirty="0">
                    <a:latin typeface="Times New Roman"/>
                    <a:cs typeface="Times New Roman"/>
                  </a:rPr>
                  <a:t> </a:t>
                </a:r>
                <a:r>
                  <a:rPr lang="en-US" spc="-10" dirty="0">
                    <a:latin typeface="Times New Roman"/>
                    <a:cs typeface="Times New Roman"/>
                  </a:rPr>
                  <a:t>i</a:t>
                </a:r>
                <a:r>
                  <a:rPr lang="en-US" spc="-5" dirty="0">
                    <a:latin typeface="Times New Roman"/>
                    <a:cs typeface="Times New Roman"/>
                  </a:rPr>
                  <a:t>s</a:t>
                </a:r>
                <a:r>
                  <a:rPr lang="en-US" spc="30" dirty="0">
                    <a:latin typeface="Times New Roman"/>
                    <a:cs typeface="Times New Roman"/>
                  </a:rPr>
                  <a:t> </a:t>
                </a:r>
                <a:r>
                  <a:rPr lang="en-US" spc="-10" dirty="0">
                    <a:latin typeface="Times New Roman"/>
                    <a:cs typeface="Times New Roman"/>
                  </a:rPr>
                  <a:t>gained, an</a:t>
                </a:r>
                <a:r>
                  <a:rPr lang="en-US" spc="-5" dirty="0">
                    <a:latin typeface="Times New Roman"/>
                    <a:cs typeface="Times New Roman"/>
                  </a:rPr>
                  <a:t>d</a:t>
                </a:r>
                <a:r>
                  <a:rPr lang="en-US" spc="50" dirty="0">
                    <a:latin typeface="Times New Roman"/>
                    <a:cs typeface="Times New Roman"/>
                  </a:rPr>
                  <a:t> </a:t>
                </a:r>
                <a:r>
                  <a:rPr lang="en-US" spc="-10" dirty="0">
                    <a:latin typeface="Times New Roman"/>
                    <a:cs typeface="Times New Roman"/>
                  </a:rPr>
                  <a:t>therefore</a:t>
                </a:r>
                <a:r>
                  <a:rPr lang="en-US" spc="5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glacier’</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shap</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doe</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no</a:t>
                </a:r>
                <a:r>
                  <a:rPr lang="en-US" spc="-5" dirty="0">
                    <a:latin typeface="Times New Roman"/>
                    <a:cs typeface="Times New Roman"/>
                  </a:rPr>
                  <a:t>t</a:t>
                </a:r>
                <a:r>
                  <a:rPr lang="en-US" spc="50" dirty="0">
                    <a:latin typeface="Times New Roman"/>
                    <a:cs typeface="Times New Roman"/>
                  </a:rPr>
                  <a:t> </a:t>
                </a:r>
                <a:r>
                  <a:rPr lang="en-US" spc="-10" dirty="0">
                    <a:latin typeface="Times New Roman"/>
                    <a:cs typeface="Times New Roman"/>
                  </a:rPr>
                  <a:t>change</a:t>
                </a:r>
                <a:r>
                  <a:rPr lang="en-US" spc="-5" dirty="0">
                    <a:latin typeface="Times New Roman"/>
                    <a:cs typeface="Times New Roman"/>
                  </a:rPr>
                  <a:t>.</a:t>
                </a:r>
                <a:r>
                  <a:rPr lang="en-US" spc="50" dirty="0">
                    <a:latin typeface="Times New Roman"/>
                    <a:cs typeface="Times New Roman"/>
                  </a:rPr>
                  <a:t> </a:t>
                </a:r>
                <a:r>
                  <a:rPr lang="en-US" spc="-15" dirty="0">
                    <a:latin typeface="Times New Roman"/>
                    <a:cs typeface="Times New Roman"/>
                  </a:rPr>
                  <a:t>W</a:t>
                </a:r>
                <a:r>
                  <a:rPr lang="en-US" spc="-5" dirty="0">
                    <a:latin typeface="Times New Roman"/>
                    <a:cs typeface="Times New Roman"/>
                  </a:rPr>
                  <a:t>e</a:t>
                </a:r>
                <a:r>
                  <a:rPr lang="en-US" spc="45" dirty="0">
                    <a:latin typeface="Times New Roman"/>
                    <a:cs typeface="Times New Roman"/>
                  </a:rPr>
                  <a:t> </a:t>
                </a:r>
                <a:r>
                  <a:rPr lang="en-US" spc="-15" dirty="0">
                    <a:latin typeface="Times New Roman"/>
                    <a:cs typeface="Times New Roman"/>
                  </a:rPr>
                  <a:t>mode</a:t>
                </a:r>
                <a:r>
                  <a:rPr lang="en-US" spc="-5" dirty="0">
                    <a:latin typeface="Times New Roman"/>
                    <a:cs typeface="Times New Roman"/>
                  </a:rPr>
                  <a:t>l</a:t>
                </a:r>
                <a:r>
                  <a:rPr lang="en-US" spc="50" dirty="0">
                    <a:latin typeface="Times New Roman"/>
                    <a:cs typeface="Times New Roman"/>
                  </a:rPr>
                  <a:t> </a:t>
                </a:r>
                <a:r>
                  <a:rPr lang="en-US" spc="-10" dirty="0">
                    <a:latin typeface="Times New Roman"/>
                    <a:cs typeface="Times New Roman"/>
                  </a:rPr>
                  <a:t>th</a:t>
                </a:r>
                <a:r>
                  <a:rPr lang="en-US" spc="-5" dirty="0">
                    <a:latin typeface="Times New Roman"/>
                    <a:cs typeface="Times New Roman"/>
                  </a:rPr>
                  <a:t>e</a:t>
                </a:r>
                <a:r>
                  <a:rPr lang="en-US" spc="50" dirty="0">
                    <a:latin typeface="Times New Roman"/>
                    <a:cs typeface="Times New Roman"/>
                  </a:rPr>
                  <a:t> </a:t>
                </a:r>
                <a:r>
                  <a:rPr lang="en-US" spc="-10" dirty="0">
                    <a:latin typeface="Times New Roman"/>
                    <a:cs typeface="Times New Roman"/>
                  </a:rPr>
                  <a:t>glacier’</a:t>
                </a:r>
                <a:r>
                  <a:rPr lang="en-US" spc="-5" dirty="0">
                    <a:latin typeface="Times New Roman"/>
                    <a:cs typeface="Times New Roman"/>
                  </a:rPr>
                  <a:t>s</a:t>
                </a:r>
                <a:r>
                  <a:rPr lang="en-US" spc="50" dirty="0">
                    <a:latin typeface="Times New Roman"/>
                    <a:cs typeface="Times New Roman"/>
                  </a:rPr>
                  <a:t> </a:t>
                </a:r>
                <a:r>
                  <a:rPr lang="en-US" spc="-10" dirty="0">
                    <a:latin typeface="Times New Roman"/>
                    <a:cs typeface="Times New Roman"/>
                  </a:rPr>
                  <a:t>thicknes</a:t>
                </a:r>
                <a:r>
                  <a:rPr lang="en-US" spc="-5" dirty="0">
                    <a:latin typeface="Times New Roman"/>
                    <a:cs typeface="Times New Roman"/>
                  </a:rPr>
                  <a:t>s</a:t>
                </a:r>
                <a:r>
                  <a:rPr lang="en-US" spc="50" dirty="0">
                    <a:latin typeface="Times New Roman"/>
                    <a:cs typeface="Times New Roman"/>
                  </a:rPr>
                  <a:t> </a:t>
                </a:r>
                <a:r>
                  <a:rPr lang="en-US" spc="-5" dirty="0">
                    <a:latin typeface="Times New Roman"/>
                    <a:cs typeface="Times New Roman"/>
                  </a:rPr>
                  <a:t>by</a:t>
                </a:r>
                <a:r>
                  <a:rPr lang="en-US" spc="-25" dirty="0">
                    <a:latin typeface="Times New Roman"/>
                    <a:cs typeface="Times New Roman"/>
                  </a:rPr>
                  <a:t> </a:t>
                </a:r>
                <a:r>
                  <a:rPr lang="en-US" i="1" spc="-10" dirty="0">
                    <a:latin typeface="Times New Roman"/>
                    <a:cs typeface="Times New Roman"/>
                  </a:rPr>
                  <a:t>T</a:t>
                </a:r>
                <a:r>
                  <a:rPr lang="en-US" i="1" spc="-100" dirty="0">
                    <a:latin typeface="Times New Roman"/>
                    <a:cs typeface="Times New Roman"/>
                  </a:rPr>
                  <a:t> </a:t>
                </a:r>
                <a:r>
                  <a:rPr lang="en-US" spc="20" dirty="0">
                    <a:latin typeface="Times New Roman"/>
                    <a:cs typeface="Times New Roman"/>
                  </a:rPr>
                  <a:t>(</a:t>
                </a:r>
                <a:r>
                  <a:rPr lang="en-US" i="1" spc="-5" dirty="0">
                    <a:latin typeface="Times New Roman"/>
                    <a:cs typeface="Times New Roman"/>
                  </a:rPr>
                  <a:t>x</a:t>
                </a:r>
                <a:r>
                  <a:rPr lang="en-US" spc="-5" dirty="0">
                    <a:latin typeface="Times New Roman"/>
                    <a:cs typeface="Times New Roman"/>
                  </a:rPr>
                  <a:t>),</a:t>
                </a:r>
                <a:r>
                  <a:rPr lang="en-US" spc="-45" dirty="0">
                    <a:latin typeface="Times New Roman"/>
                    <a:cs typeface="Times New Roman"/>
                  </a:rPr>
                  <a:t> </a:t>
                </a:r>
                <a:r>
                  <a:rPr lang="en-US" spc="-10" dirty="0">
                    <a:latin typeface="Times New Roman"/>
                    <a:cs typeface="Times New Roman"/>
                  </a:rPr>
                  <a:t>wher</a:t>
                </a:r>
                <a:r>
                  <a:rPr lang="en-US" spc="-5" dirty="0">
                    <a:latin typeface="Times New Roman"/>
                    <a:cs typeface="Times New Roman"/>
                  </a:rPr>
                  <a:t>e</a:t>
                </a:r>
                <a:r>
                  <a:rPr lang="en-US" spc="-20" dirty="0">
                    <a:latin typeface="Times New Roman"/>
                    <a:cs typeface="Times New Roman"/>
                  </a:rPr>
                  <a:t> </a:t>
                </a:r>
                <a:r>
                  <a:rPr lang="en-US" i="1" spc="-5" dirty="0">
                    <a:latin typeface="Times New Roman"/>
                    <a:cs typeface="Times New Roman"/>
                  </a:rPr>
                  <a:t>x</a:t>
                </a:r>
                <a:r>
                  <a:rPr lang="en-US" i="1" spc="40" dirty="0">
                    <a:latin typeface="Times New Roman"/>
                    <a:cs typeface="Times New Roman"/>
                  </a:rPr>
                  <a:t> </a:t>
                </a:r>
                <a:r>
                  <a:rPr lang="en-US" spc="-5" dirty="0">
                    <a:latin typeface="Times New Roman"/>
                    <a:cs typeface="Times New Roman"/>
                  </a:rPr>
                  <a:t>is</a:t>
                </a:r>
                <a:r>
                  <a:rPr lang="en-US" spc="-45" dirty="0">
                    <a:latin typeface="Times New Roman"/>
                    <a:cs typeface="Times New Roman"/>
                  </a:rPr>
                  <a:t> </a:t>
                </a:r>
                <a:r>
                  <a:rPr lang="en-US" spc="-5" dirty="0">
                    <a:latin typeface="Times New Roman"/>
                    <a:cs typeface="Times New Roman"/>
                  </a:rPr>
                  <a:t>the</a:t>
                </a:r>
                <a:r>
                  <a:rPr lang="en-US" spc="-50" dirty="0">
                    <a:latin typeface="Times New Roman"/>
                    <a:cs typeface="Times New Roman"/>
                  </a:rPr>
                  <a:t> </a:t>
                </a:r>
                <a:r>
                  <a:rPr lang="en-US" spc="-10" dirty="0">
                    <a:latin typeface="Times New Roman"/>
                    <a:cs typeface="Times New Roman"/>
                  </a:rPr>
                  <a:t>d</a:t>
                </a:r>
                <a:r>
                  <a:rPr lang="en-US" spc="-5" dirty="0">
                    <a:latin typeface="Times New Roman"/>
                    <a:cs typeface="Times New Roman"/>
                  </a:rPr>
                  <a:t>istance</a:t>
                </a:r>
                <a:r>
                  <a:rPr lang="en-US" spc="-45" dirty="0">
                    <a:latin typeface="Times New Roman"/>
                    <a:cs typeface="Times New Roman"/>
                  </a:rPr>
                  <a:t> </a:t>
                </a:r>
                <a:r>
                  <a:rPr lang="en-US" spc="-5" dirty="0">
                    <a:latin typeface="Times New Roman"/>
                    <a:cs typeface="Times New Roman"/>
                  </a:rPr>
                  <a:t>in</a:t>
                </a:r>
                <a:r>
                  <a:rPr lang="en-US" spc="-50" dirty="0">
                    <a:latin typeface="Times New Roman"/>
                    <a:cs typeface="Times New Roman"/>
                  </a:rPr>
                  <a:t> </a:t>
                </a:r>
                <a:r>
                  <a:rPr lang="en-US" spc="-5" dirty="0">
                    <a:latin typeface="Times New Roman"/>
                    <a:cs typeface="Times New Roman"/>
                  </a:rPr>
                  <a:t>meters</a:t>
                </a:r>
                <a:r>
                  <a:rPr lang="en-US" spc="-45" dirty="0">
                    <a:latin typeface="Times New Roman"/>
                    <a:cs typeface="Times New Roman"/>
                  </a:rPr>
                  <a:t> </a:t>
                </a:r>
                <a:r>
                  <a:rPr lang="en-US" spc="-5" dirty="0">
                    <a:latin typeface="Times New Roman"/>
                    <a:cs typeface="Times New Roman"/>
                  </a:rPr>
                  <a:t>from</a:t>
                </a:r>
                <a:r>
                  <a:rPr lang="en-US" spc="-45" dirty="0">
                    <a:latin typeface="Times New Roman"/>
                    <a:cs typeface="Times New Roman"/>
                  </a:rPr>
                  <a:t> </a:t>
                </a:r>
                <a:r>
                  <a:rPr lang="en-US" spc="-5" dirty="0">
                    <a:latin typeface="Times New Roman"/>
                    <a:cs typeface="Times New Roman"/>
                  </a:rPr>
                  <a:t>the</a:t>
                </a:r>
                <a:r>
                  <a:rPr lang="en-US" spc="-45" dirty="0">
                    <a:latin typeface="Times New Roman"/>
                    <a:cs typeface="Times New Roman"/>
                  </a:rPr>
                  <a:t> </a:t>
                </a:r>
                <a:r>
                  <a:rPr lang="en-US" spc="-5" dirty="0">
                    <a:latin typeface="Times New Roman"/>
                    <a:cs typeface="Times New Roman"/>
                  </a:rPr>
                  <a:t>front</a:t>
                </a:r>
                <a:r>
                  <a:rPr lang="en-US" spc="-45" dirty="0">
                    <a:latin typeface="Times New Roman"/>
                    <a:cs typeface="Times New Roman"/>
                  </a:rPr>
                  <a:t> </a:t>
                </a:r>
                <a:r>
                  <a:rPr lang="en-US" spc="-5" dirty="0">
                    <a:latin typeface="Times New Roman"/>
                    <a:cs typeface="Times New Roman"/>
                  </a:rPr>
                  <a:t>of</a:t>
                </a:r>
                <a:r>
                  <a:rPr lang="en-US" spc="-45" dirty="0">
                    <a:latin typeface="Times New Roman"/>
                    <a:cs typeface="Times New Roman"/>
                  </a:rPr>
                  <a:t> </a:t>
                </a:r>
                <a:r>
                  <a:rPr lang="en-US" spc="-5" dirty="0">
                    <a:latin typeface="Times New Roman"/>
                    <a:cs typeface="Times New Roman"/>
                  </a:rPr>
                  <a:t>the</a:t>
                </a:r>
                <a:r>
                  <a:rPr lang="en-US" spc="-45" dirty="0">
                    <a:latin typeface="Times New Roman"/>
                    <a:cs typeface="Times New Roman"/>
                  </a:rPr>
                  <a:t> </a:t>
                </a:r>
                <a:r>
                  <a:rPr lang="en-US" spc="-10" dirty="0">
                    <a:latin typeface="Times New Roman"/>
                    <a:cs typeface="Times New Roman"/>
                  </a:rPr>
                  <a:t>g</a:t>
                </a:r>
                <a:r>
                  <a:rPr lang="en-US" spc="-5" dirty="0">
                    <a:latin typeface="Times New Roman"/>
                    <a:cs typeface="Times New Roman"/>
                  </a:rPr>
                  <a:t>lacier</a:t>
                </a:r>
                <a:r>
                  <a:rPr lang="en-US" spc="-45" dirty="0">
                    <a:latin typeface="Times New Roman"/>
                    <a:cs typeface="Times New Roman"/>
                  </a:rPr>
                  <a:t> </a:t>
                </a:r>
                <a:r>
                  <a:rPr lang="en-US" spc="-5" dirty="0">
                    <a:latin typeface="Times New Roman"/>
                    <a:cs typeface="Times New Roman"/>
                  </a:rPr>
                  <a:t>(the</a:t>
                </a:r>
                <a:r>
                  <a:rPr lang="en-US" spc="-50" dirty="0">
                    <a:latin typeface="Times New Roman"/>
                    <a:cs typeface="Times New Roman"/>
                  </a:rPr>
                  <a:t> </a:t>
                </a:r>
                <a:r>
                  <a:rPr lang="en-US" spc="-5" dirty="0">
                    <a:latin typeface="Times New Roman"/>
                    <a:cs typeface="Times New Roman"/>
                  </a:rPr>
                  <a:t>location </a:t>
                </a:r>
                <a:r>
                  <a:rPr lang="en-US" spc="-10" dirty="0">
                    <a:latin typeface="Times New Roman"/>
                    <a:cs typeface="Times New Roman"/>
                  </a:rPr>
                  <a:t>wher</a:t>
                </a:r>
                <a:r>
                  <a:rPr lang="en-US" spc="-5" dirty="0">
                    <a:latin typeface="Times New Roman"/>
                    <a:cs typeface="Times New Roman"/>
                  </a:rPr>
                  <a:t>e t</a:t>
                </a:r>
                <a:r>
                  <a:rPr lang="en-US" spc="-10" dirty="0">
                    <a:latin typeface="Times New Roman"/>
                    <a:cs typeface="Times New Roman"/>
                  </a:rPr>
                  <a:t>h</a:t>
                </a:r>
                <a:r>
                  <a:rPr lang="en-US" spc="-5" dirty="0">
                    <a:latin typeface="Times New Roman"/>
                    <a:cs typeface="Times New Roman"/>
                  </a:rPr>
                  <a:t>e </a:t>
                </a:r>
                <a:r>
                  <a:rPr lang="en-US" spc="-10" dirty="0">
                    <a:latin typeface="Times New Roman"/>
                    <a:cs typeface="Times New Roman"/>
                  </a:rPr>
                  <a:t>glacie</a:t>
                </a:r>
                <a:r>
                  <a:rPr lang="en-US" spc="-5" dirty="0">
                    <a:latin typeface="Times New Roman"/>
                    <a:cs typeface="Times New Roman"/>
                  </a:rPr>
                  <a:t>r</a:t>
                </a:r>
                <a:r>
                  <a:rPr lang="en-US" dirty="0">
                    <a:latin typeface="Times New Roman"/>
                    <a:cs typeface="Times New Roman"/>
                  </a:rPr>
                  <a:t> </a:t>
                </a:r>
                <a:r>
                  <a:rPr lang="en-US" spc="-10" dirty="0">
                    <a:latin typeface="Times New Roman"/>
                    <a:cs typeface="Times New Roman"/>
                  </a:rPr>
                  <a:t>end</a:t>
                </a:r>
                <a:r>
                  <a:rPr lang="en-US" spc="-5" dirty="0">
                    <a:latin typeface="Times New Roman"/>
                    <a:cs typeface="Times New Roman"/>
                  </a:rPr>
                  <a:t>s</a:t>
                </a:r>
                <a:r>
                  <a:rPr lang="en-US" dirty="0">
                    <a:latin typeface="Times New Roman"/>
                    <a:cs typeface="Times New Roman"/>
                  </a:rPr>
                  <a:t> </a:t>
                </a:r>
                <a:r>
                  <a:rPr lang="en-US" spc="-10" dirty="0">
                    <a:latin typeface="Times New Roman"/>
                    <a:cs typeface="Times New Roman"/>
                  </a:rPr>
                  <a:t>o</a:t>
                </a:r>
                <a:r>
                  <a:rPr lang="en-US" spc="-5" dirty="0">
                    <a:latin typeface="Times New Roman"/>
                    <a:cs typeface="Times New Roman"/>
                  </a:rPr>
                  <a:t>n </a:t>
                </a:r>
                <a:r>
                  <a:rPr lang="en-US" spc="-10" dirty="0">
                    <a:latin typeface="Times New Roman"/>
                    <a:cs typeface="Times New Roman"/>
                  </a:rPr>
                  <a:t>lan</a:t>
                </a:r>
                <a:r>
                  <a:rPr lang="en-US" spc="-5" dirty="0">
                    <a:latin typeface="Times New Roman"/>
                    <a:cs typeface="Times New Roman"/>
                  </a:rPr>
                  <a:t>d </a:t>
                </a:r>
                <a:r>
                  <a:rPr lang="en-US" spc="-10" dirty="0">
                    <a:latin typeface="Times New Roman"/>
                    <a:cs typeface="Times New Roman"/>
                  </a:rPr>
                  <a:t>o</a:t>
                </a:r>
                <a:r>
                  <a:rPr lang="en-US" spc="-5" dirty="0">
                    <a:latin typeface="Times New Roman"/>
                    <a:cs typeface="Times New Roman"/>
                  </a:rPr>
                  <a:t>r </a:t>
                </a:r>
                <a:r>
                  <a:rPr lang="en-US" spc="-10" dirty="0">
                    <a:latin typeface="Times New Roman"/>
                    <a:cs typeface="Times New Roman"/>
                  </a:rPr>
                  <a:t>water</a:t>
                </a:r>
                <a:r>
                  <a:rPr lang="en-US" spc="-5" dirty="0">
                    <a:latin typeface="Times New Roman"/>
                    <a:cs typeface="Times New Roman"/>
                  </a:rPr>
                  <a:t>, </a:t>
                </a:r>
                <a:r>
                  <a:rPr lang="en-US" spc="-10" dirty="0">
                    <a:latin typeface="Times New Roman"/>
                    <a:cs typeface="Times New Roman"/>
                  </a:rPr>
                  <a:t>als</a:t>
                </a:r>
                <a:r>
                  <a:rPr lang="en-US" spc="-5" dirty="0">
                    <a:latin typeface="Times New Roman"/>
                    <a:cs typeface="Times New Roman"/>
                  </a:rPr>
                  <a:t>o </a:t>
                </a:r>
                <a:r>
                  <a:rPr lang="en-US" spc="-15" dirty="0">
                    <a:latin typeface="Times New Roman"/>
                    <a:cs typeface="Times New Roman"/>
                  </a:rPr>
                  <a:t>know</a:t>
                </a:r>
                <a:r>
                  <a:rPr lang="en-US" spc="-5" dirty="0">
                    <a:latin typeface="Times New Roman"/>
                    <a:cs typeface="Times New Roman"/>
                  </a:rPr>
                  <a:t>n</a:t>
                </a:r>
                <a:r>
                  <a:rPr lang="en-US" dirty="0">
                    <a:latin typeface="Times New Roman"/>
                    <a:cs typeface="Times New Roman"/>
                  </a:rPr>
                  <a:t> </a:t>
                </a:r>
                <a:r>
                  <a:rPr lang="en-US" spc="-10" dirty="0">
                    <a:latin typeface="Times New Roman"/>
                    <a:cs typeface="Times New Roman"/>
                  </a:rPr>
                  <a:t>a</a:t>
                </a:r>
                <a:r>
                  <a:rPr lang="en-US" spc="-5" dirty="0">
                    <a:latin typeface="Times New Roman"/>
                    <a:cs typeface="Times New Roman"/>
                  </a:rPr>
                  <a:t>s t</a:t>
                </a:r>
                <a:r>
                  <a:rPr lang="en-US" spc="-10" dirty="0">
                    <a:latin typeface="Times New Roman"/>
                    <a:cs typeface="Times New Roman"/>
                  </a:rPr>
                  <a:t>h</a:t>
                </a:r>
                <a:r>
                  <a:rPr lang="en-US" spc="-5" dirty="0">
                    <a:latin typeface="Times New Roman"/>
                    <a:cs typeface="Times New Roman"/>
                  </a:rPr>
                  <a:t>e </a:t>
                </a:r>
                <a:r>
                  <a:rPr lang="en-US" b="1" i="1" spc="-10" dirty="0">
                    <a:latin typeface="Times New Roman"/>
                    <a:cs typeface="Times New Roman"/>
                  </a:rPr>
                  <a:t>terminu</a:t>
                </a:r>
                <a:r>
                  <a:rPr lang="en-US" b="1" i="1" spc="-5" dirty="0">
                    <a:latin typeface="Times New Roman"/>
                    <a:cs typeface="Times New Roman"/>
                  </a:rPr>
                  <a:t>s</a:t>
                </a:r>
                <a:r>
                  <a:rPr lang="en-US" spc="-5" dirty="0">
                    <a:latin typeface="Times New Roman"/>
                    <a:cs typeface="Times New Roman"/>
                  </a:rPr>
                  <a:t>).</a:t>
                </a:r>
                <a:endParaRPr lang="en-US" dirty="0">
                  <a:latin typeface="Times New Roman"/>
                  <a:cs typeface="Times New Roman"/>
                </a:endParaRPr>
              </a:p>
              <a:p>
                <a:pPr marL="0" marR="5080" indent="0">
                  <a:lnSpc>
                    <a:spcPct val="10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𝑇</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𝑑𝑇</m:t>
                          </m:r>
                        </m:num>
                        <m:den>
                          <m:r>
                            <a:rPr lang="en-US" b="0" i="1" smtClean="0">
                              <a:solidFill>
                                <a:schemeClr val="tx1"/>
                              </a:solidFill>
                              <a:latin typeface="Cambria Math" panose="02040503050406030204" pitchFamily="18" charset="0"/>
                            </a:rPr>
                            <m:t>𝑑𝑥</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𝜏</m:t>
                          </m:r>
                        </m:num>
                        <m:den>
                          <m:r>
                            <a:rPr lang="en-US" b="0" i="1" smtClean="0">
                              <a:solidFill>
                                <a:schemeClr val="tx1"/>
                              </a:solidFill>
                              <a:latin typeface="Cambria Math" panose="02040503050406030204" pitchFamily="18" charset="0"/>
                              <a:ea typeface="Cambria Math" panose="02040503050406030204" pitchFamily="18" charset="0"/>
                            </a:rPr>
                            <m:t>𝜌</m:t>
                          </m:r>
                          <m:r>
                            <a:rPr lang="en-US" b="0" i="1" smtClean="0">
                              <a:solidFill>
                                <a:schemeClr val="tx1"/>
                              </a:solidFill>
                              <a:latin typeface="Cambria Math" panose="02040503050406030204" pitchFamily="18" charset="0"/>
                              <a:ea typeface="Cambria Math" panose="02040503050406030204" pitchFamily="18" charset="0"/>
                            </a:rPr>
                            <m:t>𝑔</m:t>
                          </m:r>
                        </m:den>
                      </m:f>
                    </m:oMath>
                  </m:oMathPara>
                </a14:m>
                <a:endParaRPr lang="en-US" dirty="0">
                  <a:solidFill>
                    <a:schemeClr val="tx1"/>
                  </a:solidFill>
                </a:endParaRPr>
              </a:p>
              <a:p>
                <a:pPr marL="0" marR="5080" indent="0">
                  <a:lnSpc>
                    <a:spcPct val="100000"/>
                  </a:lnSpc>
                  <a:buNone/>
                </a:pPr>
                <a:r>
                  <a:rPr lang="en-US" spc="-5" dirty="0"/>
                  <a:t>In</a:t>
                </a:r>
                <a:r>
                  <a:rPr lang="en-US" spc="50" dirty="0"/>
                  <a:t> </a:t>
                </a:r>
                <a:r>
                  <a:rPr lang="en-US" spc="-5" dirty="0"/>
                  <a:t>the</a:t>
                </a:r>
                <a:r>
                  <a:rPr lang="en-US" spc="50" dirty="0"/>
                  <a:t> </a:t>
                </a:r>
                <a:r>
                  <a:rPr lang="en-US" spc="-5" dirty="0"/>
                  <a:t>equation,</a:t>
                </a:r>
                <a:r>
                  <a:rPr lang="en-US" spc="50" dirty="0"/>
                  <a:t> </a:t>
                </a:r>
                <a:r>
                  <a:rPr lang="en-US" i="1" spc="-70" dirty="0"/>
                  <a:t>τ</a:t>
                </a:r>
                <a:r>
                  <a:rPr lang="en-US" i="1" spc="65" dirty="0"/>
                  <a:t> </a:t>
                </a:r>
                <a:r>
                  <a:rPr lang="en-US" spc="-5" dirty="0"/>
                  <a:t>is</a:t>
                </a:r>
                <a:r>
                  <a:rPr lang="en-US" spc="50" dirty="0"/>
                  <a:t> </a:t>
                </a:r>
                <a:r>
                  <a:rPr lang="en-US" spc="-5" dirty="0"/>
                  <a:t>the</a:t>
                </a:r>
                <a:r>
                  <a:rPr lang="en-US" spc="50" dirty="0"/>
                  <a:t> </a:t>
                </a:r>
                <a:r>
                  <a:rPr lang="en-US" spc="-5" dirty="0"/>
                  <a:t>friction</a:t>
                </a:r>
                <a:r>
                  <a:rPr lang="en-US" spc="50" dirty="0"/>
                  <a:t> </a:t>
                </a:r>
                <a:r>
                  <a:rPr lang="en-US" spc="-10" dirty="0"/>
                  <a:t>a</a:t>
                </a:r>
                <a:r>
                  <a:rPr lang="en-US" spc="-5" dirty="0"/>
                  <a:t>t</a:t>
                </a:r>
                <a:r>
                  <a:rPr lang="en-US" spc="50" dirty="0"/>
                  <a:t> </a:t>
                </a:r>
                <a:r>
                  <a:rPr lang="en-US" spc="-5" dirty="0"/>
                  <a:t>the</a:t>
                </a:r>
                <a:r>
                  <a:rPr lang="en-US" spc="50" dirty="0"/>
                  <a:t> </a:t>
                </a:r>
                <a:r>
                  <a:rPr lang="en-US" spc="-5" dirty="0"/>
                  <a:t>base</a:t>
                </a:r>
                <a:r>
                  <a:rPr lang="en-US" spc="50" dirty="0"/>
                  <a:t> </a:t>
                </a:r>
                <a:r>
                  <a:rPr lang="en-US" spc="-10" dirty="0"/>
                  <a:t>o</a:t>
                </a:r>
                <a:r>
                  <a:rPr lang="en-US" spc="-5" dirty="0"/>
                  <a:t>f</a:t>
                </a:r>
                <a:r>
                  <a:rPr lang="en-US" spc="50" dirty="0"/>
                  <a:t> </a:t>
                </a:r>
                <a:r>
                  <a:rPr lang="en-US" spc="-5" dirty="0"/>
                  <a:t>the</a:t>
                </a:r>
                <a:r>
                  <a:rPr lang="en-US" spc="50" dirty="0"/>
                  <a:t> </a:t>
                </a:r>
                <a:r>
                  <a:rPr lang="en-US" spc="-5" dirty="0"/>
                  <a:t>glacier,</a:t>
                </a:r>
              </a:p>
              <a:p>
                <a:pPr marL="0" marR="5080" indent="0">
                  <a:lnSpc>
                    <a:spcPct val="100000"/>
                  </a:lnSpc>
                  <a:buNone/>
                </a:pPr>
                <a:r>
                  <a:rPr lang="en-US" i="1" spc="-85" dirty="0"/>
                  <a:t>ρ</a:t>
                </a:r>
                <a:r>
                  <a:rPr lang="en-US" i="1" spc="5" dirty="0"/>
                  <a:t> </a:t>
                </a:r>
                <a:r>
                  <a:rPr lang="en-US" spc="-10" dirty="0"/>
                  <a:t>i</a:t>
                </a:r>
                <a:r>
                  <a:rPr lang="en-US" spc="-5" dirty="0"/>
                  <a:t>s</a:t>
                </a:r>
                <a:r>
                  <a:rPr lang="en-US" spc="50" dirty="0"/>
                  <a:t> </a:t>
                </a:r>
                <a:r>
                  <a:rPr lang="en-US" spc="-10" dirty="0"/>
                  <a:t>th</a:t>
                </a:r>
                <a:r>
                  <a:rPr lang="en-US" spc="-5" dirty="0"/>
                  <a:t>e</a:t>
                </a:r>
                <a:r>
                  <a:rPr lang="en-US" spc="50" dirty="0"/>
                  <a:t> </a:t>
                </a:r>
                <a:r>
                  <a:rPr lang="en-US" spc="-5" dirty="0"/>
                  <a:t>i</a:t>
                </a:r>
                <a:r>
                  <a:rPr lang="en-US" spc="-10" dirty="0"/>
                  <a:t>c</a:t>
                </a:r>
                <a:r>
                  <a:rPr lang="en-US" spc="-5" dirty="0"/>
                  <a:t>e</a:t>
                </a:r>
                <a:r>
                  <a:rPr lang="en-US" spc="50" dirty="0"/>
                  <a:t> </a:t>
                </a:r>
                <a:r>
                  <a:rPr lang="en-US" spc="-10" dirty="0"/>
                  <a:t>density</a:t>
                </a:r>
                <a:r>
                  <a:rPr lang="en-US" spc="-5" dirty="0"/>
                  <a:t>,</a:t>
                </a:r>
                <a:r>
                  <a:rPr lang="en-US" spc="50" dirty="0"/>
                  <a:t> </a:t>
                </a:r>
                <a:r>
                  <a:rPr lang="en-US" spc="-10" dirty="0"/>
                  <a:t>an</a:t>
                </a:r>
                <a:r>
                  <a:rPr lang="en-US" spc="-5" dirty="0"/>
                  <a:t>d</a:t>
                </a:r>
                <a:r>
                  <a:rPr lang="en-US" spc="70" dirty="0"/>
                  <a:t> </a:t>
                </a:r>
                <a:r>
                  <a:rPr lang="en-US" i="1" spc="-5" dirty="0"/>
                  <a:t>g</a:t>
                </a:r>
                <a:r>
                  <a:rPr lang="en-US" i="1" spc="85" dirty="0"/>
                  <a:t> </a:t>
                </a:r>
                <a:r>
                  <a:rPr lang="en-US" spc="-5" dirty="0"/>
                  <a:t>is acceleration</a:t>
                </a:r>
                <a:r>
                  <a:rPr lang="en-US" dirty="0"/>
                  <a:t> </a:t>
                </a:r>
                <a:r>
                  <a:rPr lang="en-US" spc="-5" dirty="0"/>
                  <a:t>due to gravity.</a:t>
                </a:r>
                <a:endParaRPr lang="en-US" dirty="0"/>
              </a:p>
              <a:p>
                <a:pPr marL="0" marR="5080" indent="0" algn="just">
                  <a:lnSpc>
                    <a:spcPct val="100000"/>
                  </a:lnSpc>
                  <a:buNone/>
                </a:pPr>
                <a:endParaRPr lang="en-US" dirty="0">
                  <a:solidFill>
                    <a:schemeClr val="tx1"/>
                  </a:solidFill>
                </a:endParaRPr>
              </a:p>
            </p:txBody>
          </p:sp>
        </mc:Choice>
        <mc:Fallback>
          <p:sp>
            <p:nvSpPr>
              <p:cNvPr id="3" name="Content Placeholder 2">
                <a:extLst>
                  <a:ext uri="{FF2B5EF4-FFF2-40B4-BE49-F238E27FC236}">
                    <a16:creationId xmlns="" xmlns:a16="http://schemas.microsoft.com/office/drawing/2014/main" xmlns:a14="http://schemas.microsoft.com/office/drawing/2010/main" id="{0F274E54-5F4B-4E1F-A26F-FFCDF4A67635}"/>
                  </a:ext>
                </a:extLst>
              </p:cNvPr>
              <p:cNvSpPr>
                <a:spLocks noGrp="1" noRot="1" noChangeAspect="1" noMove="1" noResize="1" noEditPoints="1" noAdjustHandles="1" noChangeArrowheads="1" noChangeShapeType="1" noTextEdit="1"/>
              </p:cNvSpPr>
              <p:nvPr>
                <p:ph idx="1"/>
              </p:nvPr>
            </p:nvSpPr>
            <p:spPr>
              <a:xfrm>
                <a:off x="685800" y="1371600"/>
                <a:ext cx="7977433" cy="4370567"/>
              </a:xfrm>
              <a:blipFill rotWithShape="0">
                <a:blip r:embed="rId2"/>
                <a:stretch>
                  <a:fillRect l="-994" t="-976" r="-1147" b="-18689"/>
                </a:stretch>
              </a:blipFill>
            </p:spPr>
            <p:txBody>
              <a:bodyPr/>
              <a:lstStyle/>
              <a:p>
                <a:r>
                  <a:rPr lang="en-US">
                    <a:noFill/>
                  </a:rPr>
                  <a:t> </a:t>
                </a:r>
              </a:p>
            </p:txBody>
          </p:sp>
        </mc:Fallback>
      </mc:AlternateContent>
      <p:pic>
        <p:nvPicPr>
          <p:cNvPr id="5" name="Picture 2" descr="A photo and a graph is shown. The photo shows a glacier against dry land. The graph of capital T equals capital T of x models the shape of the glacier starting with the terminus at the origin. The vertical axis is labeled capital T and represents the thickness of the glacier. The horizontal axis is shown as an increasing line indicating that it is going into the page and away from the viewer. The graph of capital T equals capital T of x models the glacier's thickness as an increasing curve in quadrant 1 starting with the terminus at the origin and increasing steeply to represent the beginning of the glacier, then flattening out as x increase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63233" y="1371600"/>
            <a:ext cx="3257623" cy="428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01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24435</TotalTime>
  <Words>5562</Words>
  <Application>Microsoft Office PowerPoint</Application>
  <PresentationFormat>Widescreen</PresentationFormat>
  <Paragraphs>575</Paragraphs>
  <Slides>81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81</vt:i4>
      </vt:variant>
    </vt:vector>
  </HeadingPairs>
  <TitlesOfParts>
    <vt:vector size="90" baseType="lpstr">
      <vt:lpstr>Arial</vt:lpstr>
      <vt:lpstr>Calibri</vt:lpstr>
      <vt:lpstr>Calibri Light</vt:lpstr>
      <vt:lpstr>Cambria Math</vt:lpstr>
      <vt:lpstr>Lucida Sans Unicode</vt:lpstr>
      <vt:lpstr>Times New Roman</vt:lpstr>
      <vt:lpstr>Verdana</vt:lpstr>
      <vt:lpstr>Office Theme</vt:lpstr>
      <vt:lpstr>Custom Design</vt:lpstr>
      <vt:lpstr>Chapter 9: INTRODUCTION TO DIFFERENTIAL EQUATIONS </vt:lpstr>
      <vt:lpstr>9.1 Solving Differential Equations (1 of 23)    </vt:lpstr>
      <vt:lpstr>9.1 Solving Differential Equations (2 of 23)   </vt:lpstr>
      <vt:lpstr>9.1 Solving Differential Equations (3 of 23)    </vt:lpstr>
      <vt:lpstr>9.1 Solving Differential Equations (4 of 23)    </vt:lpstr>
      <vt:lpstr>9.1 Solving Differential Equations (5 of 23)    </vt:lpstr>
      <vt:lpstr>9.1 Solving Differential Equations (6 of 23)    </vt:lpstr>
      <vt:lpstr>9.1 Solving Differential Equations (7 of 23)    </vt:lpstr>
      <vt:lpstr>9.1 Solving Differential Equations (8 of 23)    </vt:lpstr>
      <vt:lpstr>9.1 Solving Differential Equations (9 of 23)    </vt:lpstr>
      <vt:lpstr>9.1 Solving Differential Equations (10 of 23)    </vt:lpstr>
      <vt:lpstr>9.1 Solving Differential Equations (11 of 23)    </vt:lpstr>
      <vt:lpstr>9.1 Solving Differential Equations (12 of 23)    </vt:lpstr>
      <vt:lpstr>9.1 Solving Differential Equations (13 of 23)    </vt:lpstr>
      <vt:lpstr>9.1 Solving Differential Equations (14 of 23)    </vt:lpstr>
      <vt:lpstr>9.1 Solving Differential Equations (15 of 23)    </vt:lpstr>
      <vt:lpstr>9.1 Solving Differential Equations (16 of 23)    </vt:lpstr>
      <vt:lpstr>9.1 Solving Differential Equations (17 of 23)    </vt:lpstr>
      <vt:lpstr>9.1 Solving Differential Equations (18 of 23)    </vt:lpstr>
      <vt:lpstr>9.1 Solving Differential Equations (19 of 23)    </vt:lpstr>
      <vt:lpstr>9.1 Solving Differential Equations (20 of 23)    </vt:lpstr>
      <vt:lpstr>9.1 Solving Differential Equations (21 of 23)    </vt:lpstr>
      <vt:lpstr>9.1 Solving Differential Equations (22 of 23)    </vt:lpstr>
      <vt:lpstr>9.1 Solving Differential Equations (23 of 23)    </vt:lpstr>
      <vt:lpstr>9.2 Models Involving y′ = k(y − b) (1 of 15)     </vt:lpstr>
      <vt:lpstr>9.2 Models Involving y′ = k(y − b) (2 of 15)     </vt:lpstr>
      <vt:lpstr>9.2 Models Involving y′ = k(y − b) (3 of 15)     </vt:lpstr>
      <vt:lpstr>9.2 Models Involving y′ = k(y − b) (4 of 15)     </vt:lpstr>
      <vt:lpstr>9.2 Models Involving y′ = k(y − b) (5 of 15)     </vt:lpstr>
      <vt:lpstr>9.2 Models Involving y′ = k(y − b) (6 of 15)     </vt:lpstr>
      <vt:lpstr>9.2 Models Involving y′ = k(y − b) (7 of 15)     </vt:lpstr>
      <vt:lpstr>9.2 Models Involving y′ = k(y − b) (8 of 15)     </vt:lpstr>
      <vt:lpstr>9.2 Models Involving y′ = k(y − b) (9 of 15)     </vt:lpstr>
      <vt:lpstr>9.2 Models Involving y′ = k(y − b) (10 of 15)    </vt:lpstr>
      <vt:lpstr>9.2 Models Involving y′ = k(y − b) (11 of 15)     </vt:lpstr>
      <vt:lpstr>9.2 Models Involving y′ = k(y − b) (12 of 15)     </vt:lpstr>
      <vt:lpstr>9.2 Models Involving y′ = k(y − b) (13 of 15)     </vt:lpstr>
      <vt:lpstr>9.2 Models Involving y′ = k(y − b) (14 of 15)     </vt:lpstr>
      <vt:lpstr>9.2 Models Involving y′ = k(y − b) (15 of 15)     </vt:lpstr>
      <vt:lpstr>9.3 Graphical and Numerical Methods (1 of 16)      </vt:lpstr>
      <vt:lpstr>9.3 Graphical and Numerical Methods (2 of 16)      </vt:lpstr>
      <vt:lpstr>9.3 Graphical and Numerical Methods (3 of 16)      </vt:lpstr>
      <vt:lpstr>9.3 Graphical and Numerical Methods (4 of 16)      </vt:lpstr>
      <vt:lpstr>9.3 Graphical and Numerical Methods (5 of 16)      </vt:lpstr>
      <vt:lpstr>9.3 Graphical and Numerical Methods (6 of 16)      </vt:lpstr>
      <vt:lpstr>9.3 Graphical and Numerical Methods (7 of 16)      </vt:lpstr>
      <vt:lpstr>9.3 Graphical and Numerical Methods (8 of 16)      </vt:lpstr>
      <vt:lpstr>9.3 Graphical and Numerical Methods (9 of 16)      </vt:lpstr>
      <vt:lpstr>9.3 Graphical and Numerical Methods (10 of 16)      </vt:lpstr>
      <vt:lpstr>9.3 Graphical and Numerical Methods (11 of 16)      </vt:lpstr>
      <vt:lpstr>9.3 Graphical and Numerical Methods (12 of 16)      </vt:lpstr>
      <vt:lpstr>9.3 Graphical and Numerical Methods (13 of 16)      </vt:lpstr>
      <vt:lpstr>9.3 Graphical and Numerical Methods (14 of 16)      </vt:lpstr>
      <vt:lpstr>9.3 Graphical and Numerical Methods (15 of 16)      </vt:lpstr>
      <vt:lpstr>9.3 Graphical and Numerical Methods (16 of 16)     </vt:lpstr>
      <vt:lpstr>9.4 The Logistic Equation (1 of 11)       </vt:lpstr>
      <vt:lpstr>9.4 The Logistic Equation (2 of 11)       </vt:lpstr>
      <vt:lpstr>9.4 The Logistic Equation (3 of 11)       </vt:lpstr>
      <vt:lpstr>9.4 The Logistic Equation (4 of 11)       </vt:lpstr>
      <vt:lpstr>9.4 The Logistic Equation (5 of 11)       </vt:lpstr>
      <vt:lpstr>9.4 The Logistic Equation (6 of 11)       </vt:lpstr>
      <vt:lpstr>9.4 The Logistic Equation (7 of 11)       </vt:lpstr>
      <vt:lpstr>9.4 The Logistic Equation (8 of 11)       </vt:lpstr>
      <vt:lpstr>9.4 The Logistic Equation (9 of 11)       </vt:lpstr>
      <vt:lpstr>9.4 The Logistic Equation (10 of 11)       </vt:lpstr>
      <vt:lpstr>9.4 The Logistic Equation (11 of 11)       </vt:lpstr>
      <vt:lpstr>9.5 First-Order Linear Equations (1 of 15)        </vt:lpstr>
      <vt:lpstr>9.5 First-Order Linear Equations (2 of 15)        </vt:lpstr>
      <vt:lpstr>9.5 First-Order Linear Equations (3 of 15)        </vt:lpstr>
      <vt:lpstr>9.5 First-Order Linear Equations (4 of 15)        </vt:lpstr>
      <vt:lpstr>9.5 First-Order Linear Equations (5 of 15)        </vt:lpstr>
      <vt:lpstr>9.5 First-Order Linear Equations (6 of 15)        </vt:lpstr>
      <vt:lpstr>9.5 First-Order Linear Equations (7 of 15)        </vt:lpstr>
      <vt:lpstr>9.5 First-Order Linear Equations (8 of 15)        </vt:lpstr>
      <vt:lpstr>9.5 First-Order Linear Equations (9 of 15)        </vt:lpstr>
      <vt:lpstr>9.5 First-Order Linear Equations (10 of 15)        </vt:lpstr>
      <vt:lpstr>9.5 First-Order Linear Equations (11 of 15)        </vt:lpstr>
      <vt:lpstr>9.5 First-Order Linear Equations (12 of 15)        </vt:lpstr>
      <vt:lpstr>9.5 First-Order Linear Equations (13 of 15)        </vt:lpstr>
      <vt:lpstr>9.5 First-Order Linear Equations (14 of 15)        </vt:lpstr>
      <vt:lpstr>9.5 First-Order Linear Equations (15 of 15)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Albrecht</dc:creator>
  <cp:lastModifiedBy>Newton, Andy</cp:lastModifiedBy>
  <cp:revision>824</cp:revision>
  <dcterms:created xsi:type="dcterms:W3CDTF">2018-03-11T13:29:47Z</dcterms:created>
  <dcterms:modified xsi:type="dcterms:W3CDTF">2018-12-12T20:51:30Z</dcterms:modified>
</cp:coreProperties>
</file>